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0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4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9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2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639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79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87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36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99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4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7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1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4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3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3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EF14441-2ABD-4BD4-8763-C1C30F1DAA13}" type="datetimeFigureOut">
              <a:rPr lang="en-US" smtClean="0"/>
              <a:t>06/09/26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4945A3F-6D5A-4267-8C8C-9A03D2188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687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A207A-05E3-199A-C4BC-C70D589CAB36}"/>
              </a:ext>
            </a:extLst>
          </p:cNvPr>
          <p:cNvSpPr/>
          <p:nvPr/>
        </p:nvSpPr>
        <p:spPr>
          <a:xfrm>
            <a:off x="2227897" y="1840430"/>
            <a:ext cx="7993790" cy="30162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Pastor Tony Atkinson</a:t>
            </a:r>
          </a:p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Tuesday Morning Session</a:t>
            </a:r>
            <a:b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(9:00 AM)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June 10, 2026</a:t>
            </a:r>
          </a:p>
        </p:txBody>
      </p:sp>
    </p:spTree>
    <p:extLst>
      <p:ext uri="{BB962C8B-B14F-4D97-AF65-F5344CB8AC3E}">
        <p14:creationId xmlns:p14="http://schemas.microsoft.com/office/powerpoint/2010/main" val="117977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DC56B-1DA0-3AF0-CB01-63B810688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AC4868-363B-ECCE-7829-9927B06AD133}"/>
              </a:ext>
            </a:extLst>
          </p:cNvPr>
          <p:cNvSpPr txBox="1"/>
          <p:nvPr/>
        </p:nvSpPr>
        <p:spPr>
          <a:xfrm>
            <a:off x="1391771" y="1100060"/>
            <a:ext cx="940845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Counselor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First person people turn 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Help with anxiety, depression, addiction, conflict</a:t>
            </a:r>
          </a:p>
        </p:txBody>
      </p:sp>
    </p:spTree>
    <p:extLst>
      <p:ext uri="{BB962C8B-B14F-4D97-AF65-F5344CB8AC3E}">
        <p14:creationId xmlns:p14="http://schemas.microsoft.com/office/powerpoint/2010/main" val="1087879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6FD57-D5B2-C36B-29A9-D7665106B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3B42E2-3D53-77F4-CDFF-B4490D9E0C38}"/>
              </a:ext>
            </a:extLst>
          </p:cNvPr>
          <p:cNvSpPr txBox="1"/>
          <p:nvPr/>
        </p:nvSpPr>
        <p:spPr>
          <a:xfrm>
            <a:off x="1391771" y="750437"/>
            <a:ext cx="94084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Organizational Leader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Oversee budgets, staff,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Vision casting and strategic planning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Conflict management and operations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“51% spiritual, 49% business”</a:t>
            </a:r>
          </a:p>
        </p:txBody>
      </p:sp>
    </p:spTree>
    <p:extLst>
      <p:ext uri="{BB962C8B-B14F-4D97-AF65-F5344CB8AC3E}">
        <p14:creationId xmlns:p14="http://schemas.microsoft.com/office/powerpoint/2010/main" val="4227273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AE1FB-953A-65F7-9B95-90DA170B9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1748DE-9085-1B41-C7F0-044F429FFC0C}"/>
              </a:ext>
            </a:extLst>
          </p:cNvPr>
          <p:cNvSpPr txBox="1"/>
          <p:nvPr/>
        </p:nvSpPr>
        <p:spPr>
          <a:xfrm>
            <a:off x="1391771" y="1230339"/>
            <a:ext cx="940845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Motivator</a:t>
            </a:r>
          </a:p>
          <a:p>
            <a:endParaRPr lang="en-US" sz="3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Inspire, uplift, energize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Maintain hope and morale</a:t>
            </a:r>
          </a:p>
        </p:txBody>
      </p:sp>
    </p:spTree>
    <p:extLst>
      <p:ext uri="{BB962C8B-B14F-4D97-AF65-F5344CB8AC3E}">
        <p14:creationId xmlns:p14="http://schemas.microsoft.com/office/powerpoint/2010/main" val="2772158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0326-3F1D-8F4A-D081-BE7240C9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99F851-480D-DECB-F801-ADDFA9149C28}"/>
              </a:ext>
            </a:extLst>
          </p:cNvPr>
          <p:cNvSpPr txBox="1"/>
          <p:nvPr/>
        </p:nvSpPr>
        <p:spPr>
          <a:xfrm>
            <a:off x="1391771" y="1230339"/>
            <a:ext cx="940845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Mediator</a:t>
            </a:r>
          </a:p>
          <a:p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Handle disagreements and tension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Peacemaker and conflict resolver</a:t>
            </a:r>
          </a:p>
        </p:txBody>
      </p:sp>
    </p:spTree>
    <p:extLst>
      <p:ext uri="{BB962C8B-B14F-4D97-AF65-F5344CB8AC3E}">
        <p14:creationId xmlns:p14="http://schemas.microsoft.com/office/powerpoint/2010/main" val="3054283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CE7BD-0329-774C-41C1-4C25B0210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404814-5AEB-EEA0-00C0-A9903615C023}"/>
              </a:ext>
            </a:extLst>
          </p:cNvPr>
          <p:cNvSpPr txBox="1"/>
          <p:nvPr/>
        </p:nvSpPr>
        <p:spPr>
          <a:xfrm>
            <a:off x="1391771" y="1230339"/>
            <a:ext cx="940845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Visionary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Set direction and 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Lead change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3675510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0E6F-D832-6D89-AFDD-371322CC7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E4989A-55C9-6177-D456-016AB31B332F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Administrator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Scheduling, planning, coordinating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Managing volunteers and communication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33703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7FAA9-0556-C214-A5B7-0A563F6EC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47141A-0FF3-8055-A096-618CA980AFDA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Chaplain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Present in sacred and painful moments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Hospitals, funerals, emergencies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1003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EF76E-9F77-18DD-86B7-ADAAEAC77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83B729-26A6-61F2-E4BC-955845DD6A6E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Community Representative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Public face of the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Partnerships and community presence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61034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D4A62-A862-05CE-257A-2C2114252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36A1AA-5C74-AE79-EEFF-A3732A8740F6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Tech Troubleshooter</a:t>
            </a:r>
          </a:p>
          <a:p>
            <a:pPr algn="ctr"/>
            <a:endParaRPr lang="en-US" sz="3600" b="1" dirty="0"/>
          </a:p>
          <a:p>
            <a:r>
              <a:rPr lang="en-US" sz="3200" dirty="0"/>
              <a:t>Livestream, sound, presentation software</a:t>
            </a:r>
          </a:p>
          <a:p>
            <a:r>
              <a:rPr lang="en-US" sz="3200" dirty="0"/>
              <a:t>Often handled by the pastor in small churches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9870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339C-2C3D-8AAC-03BA-EA14DDB71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C18A7A-9B4F-0DC3-EEF8-6F3A39AC1AAD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Fundraiser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Teach stewardship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Lead giving and financial health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116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03F7B-881B-99F2-BF70-F981486BA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9E6AC0-613E-5385-9877-0CFBB90D699A}"/>
              </a:ext>
            </a:extLst>
          </p:cNvPr>
          <p:cNvSpPr txBox="1"/>
          <p:nvPr/>
        </p:nvSpPr>
        <p:spPr>
          <a:xfrm>
            <a:off x="475129" y="1474505"/>
            <a:ext cx="11241741" cy="130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/>
              <a:t>The Calling, Role, and Responsibility of a Pastor</a:t>
            </a: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>
                <a:effectLst/>
                <a:latin typeface="Aptos" panose="020B0004020202020204" pitchFamily="34" charset="0"/>
              </a:rPr>
              <a:t> </a:t>
            </a:r>
            <a:endParaRPr lang="en-US" sz="3600" dirty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308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C8BC0-3DA2-CC84-17DC-448235AF5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3DD903-52F0-3C80-438E-480540B78AA2}"/>
              </a:ext>
            </a:extLst>
          </p:cNvPr>
          <p:cNvSpPr txBox="1"/>
          <p:nvPr/>
        </p:nvSpPr>
        <p:spPr>
          <a:xfrm>
            <a:off x="1391771" y="1230339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Intercessor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Pray for people, crises, direction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Stand in spiritual battles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32603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05BCD-38D3-DD95-1EBB-0C733EDB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C91B95-50CF-AE04-FD2F-435EBD607018}"/>
              </a:ext>
            </a:extLst>
          </p:cNvPr>
          <p:cNvSpPr txBox="1"/>
          <p:nvPr/>
        </p:nvSpPr>
        <p:spPr>
          <a:xfrm>
            <a:off x="1391771" y="1230339"/>
            <a:ext cx="940845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Teaching the Word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“Feed my sheep” (John 21)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Preach the Word in season and out (2 Tim. 4:2)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Teach sound doctrine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Provide milk and meat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3295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8EDD2-E18F-9602-0896-0947523B6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4C0577-4364-6361-A384-B80908330FAB}"/>
              </a:ext>
            </a:extLst>
          </p:cNvPr>
          <p:cNvSpPr txBox="1"/>
          <p:nvPr/>
        </p:nvSpPr>
        <p:spPr>
          <a:xfrm>
            <a:off x="1391771" y="1230339"/>
            <a:ext cx="9408458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Equipping Believers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Prepare God’s people for ministry (Eph. 4:12)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Stop being a “one‑man show”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Build a ministry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Coach, don’t carry everything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4862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43F88-0964-2058-02F5-AEFB121C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D7852-E16D-B5C2-507B-96ADF5C14852}"/>
              </a:ext>
            </a:extLst>
          </p:cNvPr>
          <p:cNvSpPr txBox="1"/>
          <p:nvPr/>
        </p:nvSpPr>
        <p:spPr>
          <a:xfrm>
            <a:off x="1391771" y="1230339"/>
            <a:ext cx="94084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Protecting the Church</a:t>
            </a:r>
          </a:p>
          <a:p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Guard against false teaching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Maintain spiritual health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Watch over the flock (Acts 20:28; Titus 1:9)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84566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653E8-CA49-555D-7256-8C9C59732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938EF6-AF6B-222F-9533-226265EC7287}"/>
              </a:ext>
            </a:extLst>
          </p:cNvPr>
          <p:cNvSpPr txBox="1"/>
          <p:nvPr/>
        </p:nvSpPr>
        <p:spPr>
          <a:xfrm>
            <a:off x="1391771" y="1230339"/>
            <a:ext cx="94084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Modeling Christlike Character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Live as examples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Integrity, self‑control, faithfulness, hospitality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Represent Jesus to church and community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72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15D08-717D-3FF8-BFA2-BF09C84F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729D2C-1E31-53A9-38B9-720AF736A440}"/>
              </a:ext>
            </a:extLst>
          </p:cNvPr>
          <p:cNvSpPr txBox="1"/>
          <p:nvPr/>
        </p:nvSpPr>
        <p:spPr>
          <a:xfrm>
            <a:off x="1391771" y="1230339"/>
            <a:ext cx="940845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Closing Thought</a:t>
            </a:r>
          </a:p>
          <a:p>
            <a:endParaRPr lang="en-US" b="1" dirty="0"/>
          </a:p>
          <a:p>
            <a:r>
              <a:rPr lang="en-US" sz="3200" dirty="0"/>
              <a:t>Pastors are called, equipped, and placed by God to lead His people with courage, humility, and faithfulness.</a:t>
            </a:r>
          </a:p>
          <a:p>
            <a:r>
              <a:rPr lang="en-US" dirty="0"/>
              <a:t> 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0831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A176F-2B0E-9C57-EA92-4B588F4DF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07215F-8510-A44C-B5E4-4E904C2AD4F8}"/>
              </a:ext>
            </a:extLst>
          </p:cNvPr>
          <p:cNvSpPr txBox="1"/>
          <p:nvPr/>
        </p:nvSpPr>
        <p:spPr>
          <a:xfrm>
            <a:off x="1143000" y="470458"/>
            <a:ext cx="9906000" cy="4927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800"/>
              </a:spcAft>
              <a:buNone/>
            </a:pPr>
            <a:r>
              <a:rPr lang="en-US" sz="2800" b="1" dirty="0">
                <a:effectLst/>
                <a:latin typeface="Aptos" panose="020B0004020202020204" pitchFamily="34" charset="0"/>
              </a:rPr>
              <a:t> </a:t>
            </a:r>
            <a:endParaRPr lang="en-US" sz="2800" dirty="0">
              <a:effectLst/>
              <a:latin typeface="Aptos" panose="020B0004020202020204" pitchFamily="34" charset="0"/>
            </a:endParaRPr>
          </a:p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/>
              <a:t>The Calling of a Pastor</a:t>
            </a:r>
          </a:p>
          <a:p>
            <a:pPr marL="0" marR="0" algn="ctr">
              <a:spcAft>
                <a:spcPts val="800"/>
              </a:spcAft>
              <a:buNone/>
            </a:pPr>
            <a:endParaRPr lang="en-US" sz="2800" dirty="0">
              <a:effectLst/>
              <a:latin typeface="Aptos" panose="020B0004020202020204" pitchFamily="34" charset="0"/>
            </a:endParaRP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Aptos" panose="020B0004020202020204" pitchFamily="34" charset="0"/>
              </a:rPr>
              <a:t>Called by God to be spiritual leaders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Aptos" panose="020B0004020202020204" pitchFamily="34" charset="0"/>
              </a:rPr>
              <a:t>Not just to preach, but to shepherd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Aptos" panose="020B0004020202020204" pitchFamily="34" charset="0"/>
              </a:rPr>
              <a:t>The calling carries responsibility and sacrifice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Aptos" panose="020B0004020202020204" pitchFamily="34" charset="0"/>
              </a:rPr>
              <a:t>Pastors are ordinary people with extraordinary callings</a:t>
            </a:r>
          </a:p>
        </p:txBody>
      </p:sp>
    </p:spTree>
    <p:extLst>
      <p:ext uri="{BB962C8B-B14F-4D97-AF65-F5344CB8AC3E}">
        <p14:creationId xmlns:p14="http://schemas.microsoft.com/office/powerpoint/2010/main" val="258133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53EBC-6539-8EE6-C125-9BB062E44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0FA2E5-5395-CC99-086E-F2F735954A18}"/>
              </a:ext>
            </a:extLst>
          </p:cNvPr>
          <p:cNvSpPr txBox="1"/>
          <p:nvPr/>
        </p:nvSpPr>
        <p:spPr>
          <a:xfrm>
            <a:off x="1624853" y="1169704"/>
            <a:ext cx="894229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God Uses Imperfect People</a:t>
            </a:r>
          </a:p>
          <a:p>
            <a:pPr algn="ctr"/>
            <a:endParaRPr lang="en-US" b="1" dirty="0"/>
          </a:p>
          <a:p>
            <a:pPr algn="ctr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ptos" panose="020B0004020202020204" pitchFamily="34" charset="0"/>
              </a:rPr>
              <a:t>Scripture shows God uses flawed individuals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ptos" panose="020B0004020202020204" pitchFamily="34" charset="0"/>
              </a:rPr>
              <a:t>Moses, David, Rahab, Jonah, Samson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ptos" panose="020B0004020202020204" pitchFamily="34" charset="0"/>
              </a:rPr>
              <a:t>Peter, Paul, Matthew, Mary Magdalene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ptos" panose="020B0004020202020204" pitchFamily="34" charset="0"/>
              </a:rPr>
              <a:t>God qualifies those He calls</a:t>
            </a:r>
          </a:p>
        </p:txBody>
      </p:sp>
    </p:spTree>
    <p:extLst>
      <p:ext uri="{BB962C8B-B14F-4D97-AF65-F5344CB8AC3E}">
        <p14:creationId xmlns:p14="http://schemas.microsoft.com/office/powerpoint/2010/main" val="2619432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0C005-3C97-942A-E7FB-E8DCB30AE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6F3C35-8F0A-4425-BBCD-AFAB397B1430}"/>
              </a:ext>
            </a:extLst>
          </p:cNvPr>
          <p:cNvSpPr txBox="1"/>
          <p:nvPr/>
        </p:nvSpPr>
        <p:spPr>
          <a:xfrm>
            <a:off x="1624853" y="1160740"/>
            <a:ext cx="894229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Pastors Are a Gift to the Church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Ephesians 4:11 — pastors given by Christ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Pastors build, guide, and mature the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Pastors are the backbone of the denomination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Ministry happens at the grassroots level</a:t>
            </a:r>
          </a:p>
        </p:txBody>
      </p:sp>
    </p:spTree>
    <p:extLst>
      <p:ext uri="{BB962C8B-B14F-4D97-AF65-F5344CB8AC3E}">
        <p14:creationId xmlns:p14="http://schemas.microsoft.com/office/powerpoint/2010/main" val="391965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F7086-2871-1134-1FA4-E6FF2602B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0D74C5-98FC-81B5-3770-77B1F3BBA135}"/>
              </a:ext>
            </a:extLst>
          </p:cNvPr>
          <p:cNvSpPr txBox="1"/>
          <p:nvPr/>
        </p:nvSpPr>
        <p:spPr>
          <a:xfrm>
            <a:off x="1326776" y="1101060"/>
            <a:ext cx="9538447" cy="3950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800"/>
              </a:spcAft>
              <a:buNone/>
            </a:pPr>
            <a:r>
              <a:rPr lang="en-US" sz="3600" b="1" dirty="0"/>
              <a:t>The Pastor as Shepherd</a:t>
            </a:r>
          </a:p>
          <a:p>
            <a:pPr marL="0" marR="0" algn="ctr">
              <a:spcAft>
                <a:spcPts val="800"/>
              </a:spcAft>
              <a:buNone/>
            </a:pPr>
            <a:endParaRPr lang="en-US" sz="3600" dirty="0">
              <a:effectLst/>
              <a:latin typeface="Aptos" panose="020B0004020202020204" pitchFamily="34" charset="0"/>
            </a:endParaRP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“Pastor” means shepherd — to feed and lead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Called to care for the flock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Reflect God’s heart (Jer. 3:15)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Serve in place of the Great Shepherd</a:t>
            </a:r>
          </a:p>
        </p:txBody>
      </p:sp>
    </p:spTree>
    <p:extLst>
      <p:ext uri="{BB962C8B-B14F-4D97-AF65-F5344CB8AC3E}">
        <p14:creationId xmlns:p14="http://schemas.microsoft.com/office/powerpoint/2010/main" val="304834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4B82-C322-CB27-FCFA-DED2E1F5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8985D7-57B3-031F-5FE1-CE2DC2C65880}"/>
              </a:ext>
            </a:extLst>
          </p:cNvPr>
          <p:cNvSpPr txBox="1"/>
          <p:nvPr/>
        </p:nvSpPr>
        <p:spPr>
          <a:xfrm>
            <a:off x="1725706" y="1028343"/>
            <a:ext cx="874058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Many Hats Pastors Wear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Ministry load is heavy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1/3 to 1/2 of pastors have considered quitting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Multiple roles create pressure and overwhelm</a:t>
            </a:r>
          </a:p>
        </p:txBody>
      </p:sp>
    </p:spTree>
    <p:extLst>
      <p:ext uri="{BB962C8B-B14F-4D97-AF65-F5344CB8AC3E}">
        <p14:creationId xmlns:p14="http://schemas.microsoft.com/office/powerpoint/2010/main" val="377350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6DCFD-8910-0D92-090C-439E424B9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C4D41A-FEA8-F32D-9D2A-49824D26957A}"/>
              </a:ext>
            </a:extLst>
          </p:cNvPr>
          <p:cNvSpPr txBox="1"/>
          <p:nvPr/>
        </p:nvSpPr>
        <p:spPr>
          <a:xfrm>
            <a:off x="1391771" y="1109025"/>
            <a:ext cx="94084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Communicator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Main voice of the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Preach, teach, explain Scripture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Make God’s Word understandable and relevant</a:t>
            </a:r>
          </a:p>
        </p:txBody>
      </p:sp>
    </p:spTree>
    <p:extLst>
      <p:ext uri="{BB962C8B-B14F-4D97-AF65-F5344CB8AC3E}">
        <p14:creationId xmlns:p14="http://schemas.microsoft.com/office/powerpoint/2010/main" val="91445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240E-FDEC-8CD5-29EC-231CBA73F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CBF1B6-C295-F853-B62A-12BC794692C5}"/>
              </a:ext>
            </a:extLst>
          </p:cNvPr>
          <p:cNvSpPr txBox="1"/>
          <p:nvPr/>
        </p:nvSpPr>
        <p:spPr>
          <a:xfrm>
            <a:off x="1391771" y="1109025"/>
            <a:ext cx="940845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Shepherd Role</a:t>
            </a:r>
          </a:p>
          <a:p>
            <a:pPr algn="ctr"/>
            <a:endParaRPr lang="en-US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Walk with people through grief, crisis, confusion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Provide relational and emotional support</a:t>
            </a:r>
          </a:p>
        </p:txBody>
      </p:sp>
    </p:spTree>
    <p:extLst>
      <p:ext uri="{BB962C8B-B14F-4D97-AF65-F5344CB8AC3E}">
        <p14:creationId xmlns:p14="http://schemas.microsoft.com/office/powerpoint/2010/main" val="745985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35</TotalTime>
  <Words>486</Words>
  <Application>Microsoft Office PowerPoint</Application>
  <PresentationFormat>Widescreen</PresentationFormat>
  <Paragraphs>117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Arial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Rhonda Smith</dc:creator>
  <cp:lastModifiedBy>Rhonda Smith</cp:lastModifiedBy>
  <cp:revision>22</cp:revision>
  <dcterms:created xsi:type="dcterms:W3CDTF">2026-06-05T00:50:11Z</dcterms:created>
  <dcterms:modified xsi:type="dcterms:W3CDTF">2026-06-09T16:49:44Z</dcterms:modified>
</cp:coreProperties>
</file>