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94" r:id="rId2"/>
    <p:sldId id="256" r:id="rId3"/>
    <p:sldId id="258" r:id="rId4"/>
    <p:sldId id="259" r:id="rId5"/>
    <p:sldId id="260" r:id="rId6"/>
    <p:sldId id="257"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06/09/26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594647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4108392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70602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54639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859979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EF14441-2ABD-4BD4-8763-C1C30F1DAA13}" type="datetimeFigureOut">
              <a:rPr lang="en-US" smtClean="0"/>
              <a:t>06/09/26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024687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EF14441-2ABD-4BD4-8763-C1C30F1DAA13}" type="datetimeFigureOut">
              <a:rPr lang="en-US" smtClean="0"/>
              <a:t>06/09/26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944536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06/09/26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463299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06/09/26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526044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06/09/26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19407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14441-2ABD-4BD4-8763-C1C30F1DAA13}" type="datetimeFigureOut">
              <a:rPr lang="en-US" smtClean="0"/>
              <a:t>06/09/26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729217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341141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F14441-2ABD-4BD4-8763-C1C30F1DAA13}" type="datetimeFigureOut">
              <a:rPr lang="en-US" smtClean="0"/>
              <a:t>06/09/26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340033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F14441-2ABD-4BD4-8763-C1C30F1DAA13}" type="datetimeFigureOut">
              <a:rPr lang="en-US" smtClean="0"/>
              <a:t>06/09/26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54038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14441-2ABD-4BD4-8763-C1C30F1DAA13}" type="datetimeFigureOut">
              <a:rPr lang="en-US" smtClean="0"/>
              <a:t>06/09/26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428564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8152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06/09/26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72433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0EF14441-2ABD-4BD4-8763-C1C30F1DAA13}" type="datetimeFigureOut">
              <a:rPr lang="en-US" smtClean="0"/>
              <a:t>06/09/26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94945A3F-6D5A-4267-8C8C-9A03D218868B}" type="slidenum">
              <a:rPr lang="en-US" smtClean="0"/>
              <a:t>‹#›</a:t>
            </a:fld>
            <a:endParaRPr lang="en-US"/>
          </a:p>
        </p:txBody>
      </p:sp>
    </p:spTree>
    <p:extLst>
      <p:ext uri="{BB962C8B-B14F-4D97-AF65-F5344CB8AC3E}">
        <p14:creationId xmlns:p14="http://schemas.microsoft.com/office/powerpoint/2010/main" val="207086877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F17D1-E8DE-1731-2FC7-3FBDE6B97BC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CEB2356-5BC2-C97B-1D51-F33234CFE518}"/>
              </a:ext>
            </a:extLst>
          </p:cNvPr>
          <p:cNvSpPr/>
          <p:nvPr/>
        </p:nvSpPr>
        <p:spPr>
          <a:xfrm>
            <a:off x="2062787" y="1840430"/>
            <a:ext cx="8324010" cy="3077766"/>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Pastor Tony Atkinson</a:t>
            </a:r>
          </a:p>
          <a:p>
            <a:pPr algn="ctr"/>
            <a:r>
              <a:rPr lang="en-US" sz="5400" b="1" dirty="0">
                <a:ln w="9525">
                  <a:solidFill>
                    <a:schemeClr val="bg1"/>
                  </a:solidFill>
                  <a:prstDash val="solid"/>
                </a:ln>
                <a:effectLst>
                  <a:outerShdw blurRad="12700" dist="38100" dir="2700000" algn="tl" rotWithShape="0">
                    <a:schemeClr val="bg1">
                      <a:lumMod val="50000"/>
                    </a:schemeClr>
                  </a:outerShdw>
                </a:effectLst>
              </a:rPr>
              <a:t>Thursday Morning Session</a:t>
            </a:r>
            <a:br>
              <a:rPr lang="en-US" sz="5400" b="1" dirty="0">
                <a:ln w="9525">
                  <a:solidFill>
                    <a:schemeClr val="bg1"/>
                  </a:solidFill>
                  <a:prstDash val="solid"/>
                </a:ln>
                <a:effectLst>
                  <a:outerShdw blurRad="12700" dist="38100" dir="2700000" algn="tl" rotWithShape="0">
                    <a:schemeClr val="bg1">
                      <a:lumMod val="50000"/>
                    </a:schemeClr>
                  </a:outerShdw>
                </a:effectLst>
              </a:rPr>
            </a:br>
            <a:r>
              <a:rPr lang="en-US" sz="2800" b="1" dirty="0">
                <a:ln w="9525">
                  <a:solidFill>
                    <a:schemeClr val="bg1"/>
                  </a:solidFill>
                  <a:prstDash val="solid"/>
                </a:ln>
                <a:effectLst>
                  <a:outerShdw blurRad="12700" dist="38100" dir="2700000" algn="tl" rotWithShape="0">
                    <a:schemeClr val="bg1">
                      <a:lumMod val="50000"/>
                    </a:schemeClr>
                  </a:outerShdw>
                </a:effectLst>
              </a:rPr>
              <a:t>(9:00 AM)</a:t>
            </a:r>
          </a:p>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June 11, 2026</a:t>
            </a:r>
          </a:p>
        </p:txBody>
      </p:sp>
    </p:spTree>
    <p:extLst>
      <p:ext uri="{BB962C8B-B14F-4D97-AF65-F5344CB8AC3E}">
        <p14:creationId xmlns:p14="http://schemas.microsoft.com/office/powerpoint/2010/main" val="2855498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DC56B-1DA0-3AF0-CB01-63B810688D1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9AC4868-363B-ECCE-7829-9927B06AD133}"/>
              </a:ext>
            </a:extLst>
          </p:cNvPr>
          <p:cNvSpPr txBox="1"/>
          <p:nvPr/>
        </p:nvSpPr>
        <p:spPr>
          <a:xfrm>
            <a:off x="1391771" y="1100060"/>
            <a:ext cx="9408458" cy="2185214"/>
          </a:xfrm>
          <a:prstGeom prst="rect">
            <a:avLst/>
          </a:prstGeom>
          <a:noFill/>
        </p:spPr>
        <p:txBody>
          <a:bodyPr wrap="square">
            <a:spAutoFit/>
          </a:bodyPr>
          <a:lstStyle/>
          <a:p>
            <a:r>
              <a:rPr lang="en-US" sz="3600" b="1" dirty="0"/>
              <a:t>We love Helping people discover their gifts and purpose.</a:t>
            </a:r>
          </a:p>
          <a:p>
            <a:endParaRPr lang="en-US" sz="3200" dirty="0"/>
          </a:p>
          <a:p>
            <a:pPr marL="457200" indent="-457200">
              <a:buFont typeface="Arial" panose="020B0604020202020204" pitchFamily="34" charset="0"/>
              <a:buChar char="•"/>
            </a:pPr>
            <a:endParaRPr lang="en-US" sz="3200" dirty="0"/>
          </a:p>
        </p:txBody>
      </p:sp>
    </p:spTree>
    <p:extLst>
      <p:ext uri="{BB962C8B-B14F-4D97-AF65-F5344CB8AC3E}">
        <p14:creationId xmlns:p14="http://schemas.microsoft.com/office/powerpoint/2010/main" val="1087879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6FD57-D5B2-C36B-29A9-D7665106B49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C3B42E2-3D53-77F4-CDFF-B4490D9E0C38}"/>
              </a:ext>
            </a:extLst>
          </p:cNvPr>
          <p:cNvSpPr txBox="1"/>
          <p:nvPr/>
        </p:nvSpPr>
        <p:spPr>
          <a:xfrm>
            <a:off x="1391771" y="1020893"/>
            <a:ext cx="9408458" cy="1200329"/>
          </a:xfrm>
          <a:prstGeom prst="rect">
            <a:avLst/>
          </a:prstGeom>
          <a:noFill/>
        </p:spPr>
        <p:txBody>
          <a:bodyPr wrap="square">
            <a:spAutoFit/>
          </a:bodyPr>
          <a:lstStyle/>
          <a:p>
            <a:r>
              <a:rPr lang="en-US" sz="3600" b="1" dirty="0"/>
              <a:t>We love being used by God.</a:t>
            </a:r>
          </a:p>
          <a:p>
            <a:pPr algn="ctr"/>
            <a:endParaRPr lang="en-US" sz="3600" b="1" dirty="0"/>
          </a:p>
        </p:txBody>
      </p:sp>
    </p:spTree>
    <p:extLst>
      <p:ext uri="{BB962C8B-B14F-4D97-AF65-F5344CB8AC3E}">
        <p14:creationId xmlns:p14="http://schemas.microsoft.com/office/powerpoint/2010/main" val="4227273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AE1FB-953A-65F7-9B95-90DA170B9F3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51748DE-9085-1B41-C7F0-044F429FFC0C}"/>
              </a:ext>
            </a:extLst>
          </p:cNvPr>
          <p:cNvSpPr txBox="1"/>
          <p:nvPr/>
        </p:nvSpPr>
        <p:spPr>
          <a:xfrm>
            <a:off x="1391770" y="1230339"/>
            <a:ext cx="10029085" cy="1200329"/>
          </a:xfrm>
          <a:prstGeom prst="rect">
            <a:avLst/>
          </a:prstGeom>
          <a:noFill/>
        </p:spPr>
        <p:txBody>
          <a:bodyPr wrap="square">
            <a:spAutoFit/>
          </a:bodyPr>
          <a:lstStyle/>
          <a:p>
            <a:r>
              <a:rPr lang="en-US" sz="3600" b="1" dirty="0"/>
              <a:t>We love the Moments when everything “clicks.”</a:t>
            </a:r>
          </a:p>
          <a:p>
            <a:endParaRPr lang="en-US" sz="3600" b="1" dirty="0"/>
          </a:p>
        </p:txBody>
      </p:sp>
    </p:spTree>
    <p:extLst>
      <p:ext uri="{BB962C8B-B14F-4D97-AF65-F5344CB8AC3E}">
        <p14:creationId xmlns:p14="http://schemas.microsoft.com/office/powerpoint/2010/main" val="2772158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B0326-3F1D-8F4A-D081-BE7240C9F3A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999F851-480D-DECB-F801-ADDFA9149C28}"/>
              </a:ext>
            </a:extLst>
          </p:cNvPr>
          <p:cNvSpPr txBox="1"/>
          <p:nvPr/>
        </p:nvSpPr>
        <p:spPr>
          <a:xfrm>
            <a:off x="1391771" y="1230339"/>
            <a:ext cx="9408458" cy="1754326"/>
          </a:xfrm>
          <a:prstGeom prst="rect">
            <a:avLst/>
          </a:prstGeom>
          <a:noFill/>
        </p:spPr>
        <p:txBody>
          <a:bodyPr wrap="square">
            <a:spAutoFit/>
          </a:bodyPr>
          <a:lstStyle/>
          <a:p>
            <a:r>
              <a:rPr lang="en-US" sz="3600" b="1" dirty="0"/>
              <a:t>We love the moments when someone says, “Thank you, pastor – you helped me.”</a:t>
            </a:r>
          </a:p>
          <a:p>
            <a:endParaRPr lang="en-US" sz="3600" b="1" dirty="0"/>
          </a:p>
        </p:txBody>
      </p:sp>
    </p:spTree>
    <p:extLst>
      <p:ext uri="{BB962C8B-B14F-4D97-AF65-F5344CB8AC3E}">
        <p14:creationId xmlns:p14="http://schemas.microsoft.com/office/powerpoint/2010/main" val="3054283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CE7BD-0329-774C-41C1-4C25B02107A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6404814-5AEB-EEA0-00C0-A9903615C023}"/>
              </a:ext>
            </a:extLst>
          </p:cNvPr>
          <p:cNvSpPr txBox="1"/>
          <p:nvPr/>
        </p:nvSpPr>
        <p:spPr>
          <a:xfrm>
            <a:off x="1391771" y="1230339"/>
            <a:ext cx="9408458" cy="2308324"/>
          </a:xfrm>
          <a:prstGeom prst="rect">
            <a:avLst/>
          </a:prstGeom>
          <a:noFill/>
        </p:spPr>
        <p:txBody>
          <a:bodyPr wrap="square">
            <a:spAutoFit/>
          </a:bodyPr>
          <a:lstStyle/>
          <a:p>
            <a:r>
              <a:rPr lang="en-US" sz="3600" b="1" dirty="0"/>
              <a:t>The Negative times…</a:t>
            </a:r>
          </a:p>
          <a:p>
            <a:endParaRPr lang="en-US" sz="3600" b="1" dirty="0"/>
          </a:p>
          <a:p>
            <a:r>
              <a:rPr lang="en-US" sz="3600" b="1" dirty="0"/>
              <a:t>The “hate” side of ministry</a:t>
            </a:r>
          </a:p>
          <a:p>
            <a:pPr algn="ctr"/>
            <a:endParaRPr lang="en-US" sz="3600" b="1" dirty="0"/>
          </a:p>
        </p:txBody>
      </p:sp>
    </p:spTree>
    <p:extLst>
      <p:ext uri="{BB962C8B-B14F-4D97-AF65-F5344CB8AC3E}">
        <p14:creationId xmlns:p14="http://schemas.microsoft.com/office/powerpoint/2010/main" val="3675510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70E6F-D832-6D89-AFDD-371322CC7F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E4989A-55C9-6177-D456-016AB31B332F}"/>
              </a:ext>
            </a:extLst>
          </p:cNvPr>
          <p:cNvSpPr txBox="1"/>
          <p:nvPr/>
        </p:nvSpPr>
        <p:spPr>
          <a:xfrm>
            <a:off x="1391771" y="1230339"/>
            <a:ext cx="9408458" cy="2246769"/>
          </a:xfrm>
          <a:prstGeom prst="rect">
            <a:avLst/>
          </a:prstGeom>
          <a:noFill/>
        </p:spPr>
        <p:txBody>
          <a:bodyPr wrap="square">
            <a:spAutoFit/>
          </a:bodyPr>
          <a:lstStyle/>
          <a:p>
            <a:r>
              <a:rPr lang="en-US" sz="3600" b="1" dirty="0"/>
              <a:t>I Don’t like the Emotional exhaustion and drain we experience as a pastor.</a:t>
            </a:r>
          </a:p>
          <a:p>
            <a:pPr algn="ctr"/>
            <a:endParaRPr lang="en-US" sz="3600" b="1" dirty="0"/>
          </a:p>
          <a:p>
            <a:pPr algn="ctr"/>
            <a:endParaRPr lang="en-US" sz="3200" dirty="0"/>
          </a:p>
        </p:txBody>
      </p:sp>
    </p:spTree>
    <p:extLst>
      <p:ext uri="{BB962C8B-B14F-4D97-AF65-F5344CB8AC3E}">
        <p14:creationId xmlns:p14="http://schemas.microsoft.com/office/powerpoint/2010/main" val="3533703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7FAA9-0556-C214-A5B7-0A563F6EC46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E47141A-0FF3-8055-A096-618CA980AFDA}"/>
              </a:ext>
            </a:extLst>
          </p:cNvPr>
          <p:cNvSpPr txBox="1"/>
          <p:nvPr/>
        </p:nvSpPr>
        <p:spPr>
          <a:xfrm>
            <a:off x="1391771" y="1230339"/>
            <a:ext cx="9408458" cy="2246769"/>
          </a:xfrm>
          <a:prstGeom prst="rect">
            <a:avLst/>
          </a:prstGeom>
          <a:noFill/>
        </p:spPr>
        <p:txBody>
          <a:bodyPr wrap="square">
            <a:spAutoFit/>
          </a:bodyPr>
          <a:lstStyle/>
          <a:p>
            <a:r>
              <a:rPr lang="en-US" sz="3600" b="1" dirty="0"/>
              <a:t>I don’t like the administrative overload that takes my time away from true ministry.</a:t>
            </a:r>
          </a:p>
          <a:p>
            <a:pPr algn="ctr"/>
            <a:endParaRPr lang="en-US" sz="3600" b="1" dirty="0"/>
          </a:p>
          <a:p>
            <a:pPr algn="ctr"/>
            <a:endParaRPr lang="en-US" sz="3200" dirty="0"/>
          </a:p>
        </p:txBody>
      </p:sp>
    </p:spTree>
    <p:extLst>
      <p:ext uri="{BB962C8B-B14F-4D97-AF65-F5344CB8AC3E}">
        <p14:creationId xmlns:p14="http://schemas.microsoft.com/office/powerpoint/2010/main" val="971003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EF76E-9F77-18DD-86B7-ADAAEAC77EA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683B729-26A6-61F2-E4BC-955845DD6A6E}"/>
              </a:ext>
            </a:extLst>
          </p:cNvPr>
          <p:cNvSpPr txBox="1"/>
          <p:nvPr/>
        </p:nvSpPr>
        <p:spPr>
          <a:xfrm>
            <a:off x="1391771" y="1230339"/>
            <a:ext cx="9408458" cy="1692771"/>
          </a:xfrm>
          <a:prstGeom prst="rect">
            <a:avLst/>
          </a:prstGeom>
          <a:noFill/>
        </p:spPr>
        <p:txBody>
          <a:bodyPr wrap="square">
            <a:spAutoFit/>
          </a:bodyPr>
          <a:lstStyle/>
          <a:p>
            <a:r>
              <a:rPr lang="en-US" sz="3600" b="1" dirty="0"/>
              <a:t>I get frustrated with Resistance to change.</a:t>
            </a:r>
          </a:p>
          <a:p>
            <a:pPr algn="ctr"/>
            <a:endParaRPr lang="en-US" sz="3600" b="1" dirty="0"/>
          </a:p>
          <a:p>
            <a:pPr algn="ctr"/>
            <a:endParaRPr lang="en-US" sz="3200" dirty="0"/>
          </a:p>
        </p:txBody>
      </p:sp>
    </p:spTree>
    <p:extLst>
      <p:ext uri="{BB962C8B-B14F-4D97-AF65-F5344CB8AC3E}">
        <p14:creationId xmlns:p14="http://schemas.microsoft.com/office/powerpoint/2010/main" val="3861034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D4A62-A862-05CE-257A-2C211425243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736A1AA-5C74-AE79-EEFF-A3732A8740F6}"/>
              </a:ext>
            </a:extLst>
          </p:cNvPr>
          <p:cNvSpPr txBox="1"/>
          <p:nvPr/>
        </p:nvSpPr>
        <p:spPr>
          <a:xfrm>
            <a:off x="1154026" y="1239483"/>
            <a:ext cx="10111381" cy="1692771"/>
          </a:xfrm>
          <a:prstGeom prst="rect">
            <a:avLst/>
          </a:prstGeom>
          <a:noFill/>
        </p:spPr>
        <p:txBody>
          <a:bodyPr wrap="square">
            <a:spAutoFit/>
          </a:bodyPr>
          <a:lstStyle/>
          <a:p>
            <a:r>
              <a:rPr lang="en-US" sz="3600" b="1" dirty="0"/>
              <a:t>I don’t like the continual weightiness of ministry.</a:t>
            </a:r>
          </a:p>
          <a:p>
            <a:pPr algn="ctr"/>
            <a:endParaRPr lang="en-US" sz="3600" b="1" dirty="0"/>
          </a:p>
          <a:p>
            <a:pPr algn="ctr"/>
            <a:endParaRPr lang="en-US" sz="3200" dirty="0"/>
          </a:p>
        </p:txBody>
      </p:sp>
    </p:spTree>
    <p:extLst>
      <p:ext uri="{BB962C8B-B14F-4D97-AF65-F5344CB8AC3E}">
        <p14:creationId xmlns:p14="http://schemas.microsoft.com/office/powerpoint/2010/main" val="2729870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B339C-2C3D-8AAC-03BA-EA14DDB710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EC18A7A-9B4F-0DC3-EEF8-6F3A39AC1AAD}"/>
              </a:ext>
            </a:extLst>
          </p:cNvPr>
          <p:cNvSpPr txBox="1"/>
          <p:nvPr/>
        </p:nvSpPr>
        <p:spPr>
          <a:xfrm>
            <a:off x="1391770" y="1230339"/>
            <a:ext cx="9754766" cy="4462760"/>
          </a:xfrm>
          <a:prstGeom prst="rect">
            <a:avLst/>
          </a:prstGeom>
          <a:noFill/>
        </p:spPr>
        <p:txBody>
          <a:bodyPr wrap="square">
            <a:spAutoFit/>
          </a:bodyPr>
          <a:lstStyle/>
          <a:p>
            <a:r>
              <a:rPr lang="en-US" sz="3600" b="1" dirty="0"/>
              <a:t>I don’t like the isolation/loneliness that pastors have to live with.</a:t>
            </a:r>
          </a:p>
          <a:p>
            <a:endParaRPr lang="en-US" sz="3600" b="1" dirty="0"/>
          </a:p>
          <a:p>
            <a:r>
              <a:rPr lang="en-US" sz="3600" b="1" dirty="0"/>
              <a:t>	Be careful WHO you share your painful 	moments with…</a:t>
            </a:r>
          </a:p>
          <a:p>
            <a:endParaRPr lang="en-US" sz="3600" b="1" dirty="0"/>
          </a:p>
          <a:p>
            <a:r>
              <a:rPr lang="en-US" sz="3600" b="1" dirty="0"/>
              <a:t>Close Friendships…within the church are risky.</a:t>
            </a:r>
            <a:endParaRPr lang="en-US" sz="3200" dirty="0"/>
          </a:p>
          <a:p>
            <a:pPr algn="ctr"/>
            <a:endParaRPr lang="en-US" sz="3200" dirty="0"/>
          </a:p>
        </p:txBody>
      </p:sp>
    </p:spTree>
    <p:extLst>
      <p:ext uri="{BB962C8B-B14F-4D97-AF65-F5344CB8AC3E}">
        <p14:creationId xmlns:p14="http://schemas.microsoft.com/office/powerpoint/2010/main" val="1901164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4FD92E-D01D-0533-82ED-AA923E43CAA4}"/>
              </a:ext>
            </a:extLst>
          </p:cNvPr>
          <p:cNvSpPr txBox="1"/>
          <p:nvPr/>
        </p:nvSpPr>
        <p:spPr>
          <a:xfrm>
            <a:off x="475129" y="1474505"/>
            <a:ext cx="11241741" cy="1856919"/>
          </a:xfrm>
          <a:prstGeom prst="rect">
            <a:avLst/>
          </a:prstGeom>
          <a:noFill/>
        </p:spPr>
        <p:txBody>
          <a:bodyPr wrap="square">
            <a:spAutoFit/>
          </a:bodyPr>
          <a:lstStyle/>
          <a:p>
            <a:pPr marL="0" marR="0" algn="ctr">
              <a:spcAft>
                <a:spcPts val="800"/>
              </a:spcAft>
              <a:buNone/>
            </a:pPr>
            <a:r>
              <a:rPr lang="en-US" sz="3600" b="1" dirty="0"/>
              <a:t>Earlier studies show that 38% - 42% of pastors are thinking about quitting.</a:t>
            </a:r>
          </a:p>
          <a:p>
            <a:pPr marL="0" marR="0" algn="ctr">
              <a:spcAft>
                <a:spcPts val="800"/>
              </a:spcAft>
              <a:buNone/>
            </a:pPr>
            <a:r>
              <a:rPr lang="en-US" sz="3600" b="1" dirty="0">
                <a:effectLst/>
                <a:latin typeface="Aptos" panose="020B0004020202020204" pitchFamily="34" charset="0"/>
              </a:rPr>
              <a:t> </a:t>
            </a:r>
            <a:endParaRPr lang="en-US" sz="3600" dirty="0">
              <a:effectLst/>
              <a:latin typeface="Aptos" panose="020B0004020202020204" pitchFamily="34" charset="0"/>
            </a:endParaRPr>
          </a:p>
        </p:txBody>
      </p:sp>
    </p:spTree>
    <p:extLst>
      <p:ext uri="{BB962C8B-B14F-4D97-AF65-F5344CB8AC3E}">
        <p14:creationId xmlns:p14="http://schemas.microsoft.com/office/powerpoint/2010/main" val="117977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C8BC0-3DA2-CC84-17DC-448235AF55C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33DD903-52F0-3C80-438E-480540B78AA2}"/>
              </a:ext>
            </a:extLst>
          </p:cNvPr>
          <p:cNvSpPr txBox="1"/>
          <p:nvPr/>
        </p:nvSpPr>
        <p:spPr>
          <a:xfrm>
            <a:off x="1391771" y="1230339"/>
            <a:ext cx="9408458" cy="2246769"/>
          </a:xfrm>
          <a:prstGeom prst="rect">
            <a:avLst/>
          </a:prstGeom>
          <a:noFill/>
        </p:spPr>
        <p:txBody>
          <a:bodyPr wrap="square">
            <a:spAutoFit/>
          </a:bodyPr>
          <a:lstStyle/>
          <a:p>
            <a:r>
              <a:rPr lang="en-US" sz="3600" b="1" dirty="0"/>
              <a:t>I don’t like the Unrealistic expectations from church people.</a:t>
            </a:r>
          </a:p>
          <a:p>
            <a:pPr algn="ctr"/>
            <a:endParaRPr lang="en-US" sz="3600" b="1" dirty="0"/>
          </a:p>
          <a:p>
            <a:pPr algn="ctr"/>
            <a:endParaRPr lang="en-US" sz="3200" dirty="0"/>
          </a:p>
        </p:txBody>
      </p:sp>
    </p:spTree>
    <p:extLst>
      <p:ext uri="{BB962C8B-B14F-4D97-AF65-F5344CB8AC3E}">
        <p14:creationId xmlns:p14="http://schemas.microsoft.com/office/powerpoint/2010/main" val="932603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05BCD-38D3-DD95-1EBB-0C733EDB80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1C91B95-50CF-AE04-FD2F-435EBD607018}"/>
              </a:ext>
            </a:extLst>
          </p:cNvPr>
          <p:cNvSpPr txBox="1"/>
          <p:nvPr/>
        </p:nvSpPr>
        <p:spPr>
          <a:xfrm>
            <a:off x="1391771" y="1230339"/>
            <a:ext cx="9408458" cy="3354765"/>
          </a:xfrm>
          <a:prstGeom prst="rect">
            <a:avLst/>
          </a:prstGeom>
          <a:noFill/>
        </p:spPr>
        <p:txBody>
          <a:bodyPr wrap="square">
            <a:spAutoFit/>
          </a:bodyPr>
          <a:lstStyle/>
          <a:p>
            <a:r>
              <a:rPr lang="en-US" sz="3600" b="1" dirty="0"/>
              <a:t>I never enjoy it when your church members’ or board members’ expectations of you are unrealistic…</a:t>
            </a:r>
          </a:p>
          <a:p>
            <a:endParaRPr lang="en-US" sz="3600" b="1" dirty="0"/>
          </a:p>
          <a:p>
            <a:r>
              <a:rPr lang="en-US" sz="3600" dirty="0"/>
              <a:t>Hidden agendas! </a:t>
            </a:r>
          </a:p>
          <a:p>
            <a:pPr algn="ctr"/>
            <a:endParaRPr lang="en-US" sz="3200" dirty="0"/>
          </a:p>
        </p:txBody>
      </p:sp>
    </p:spTree>
    <p:extLst>
      <p:ext uri="{BB962C8B-B14F-4D97-AF65-F5344CB8AC3E}">
        <p14:creationId xmlns:p14="http://schemas.microsoft.com/office/powerpoint/2010/main" val="1993295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8EDD2-E18F-9602-0896-0947523B68A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44C0577-4364-6361-A384-B80908330FAB}"/>
              </a:ext>
            </a:extLst>
          </p:cNvPr>
          <p:cNvSpPr txBox="1"/>
          <p:nvPr/>
        </p:nvSpPr>
        <p:spPr>
          <a:xfrm>
            <a:off x="1391770" y="1230339"/>
            <a:ext cx="9160406" cy="2246769"/>
          </a:xfrm>
          <a:prstGeom prst="rect">
            <a:avLst/>
          </a:prstGeom>
          <a:noFill/>
        </p:spPr>
        <p:txBody>
          <a:bodyPr wrap="square">
            <a:spAutoFit/>
          </a:bodyPr>
          <a:lstStyle/>
          <a:p>
            <a:r>
              <a:rPr lang="en-US" sz="3600" b="1" dirty="0"/>
              <a:t>I detest Personal criticism – including confrontation.</a:t>
            </a:r>
          </a:p>
          <a:p>
            <a:pPr algn="ctr"/>
            <a:endParaRPr lang="en-US" sz="3600" b="1" dirty="0"/>
          </a:p>
          <a:p>
            <a:pPr algn="ctr"/>
            <a:endParaRPr lang="en-US" sz="3200" dirty="0"/>
          </a:p>
        </p:txBody>
      </p:sp>
    </p:spTree>
    <p:extLst>
      <p:ext uri="{BB962C8B-B14F-4D97-AF65-F5344CB8AC3E}">
        <p14:creationId xmlns:p14="http://schemas.microsoft.com/office/powerpoint/2010/main" val="2524862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43F88-0964-2058-02F5-AEFB121C84A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11D7852-E16D-B5C2-507B-96ADF5C14852}"/>
              </a:ext>
            </a:extLst>
          </p:cNvPr>
          <p:cNvSpPr txBox="1"/>
          <p:nvPr/>
        </p:nvSpPr>
        <p:spPr>
          <a:xfrm>
            <a:off x="1391770" y="1230339"/>
            <a:ext cx="9562741" cy="3908762"/>
          </a:xfrm>
          <a:prstGeom prst="rect">
            <a:avLst/>
          </a:prstGeom>
          <a:noFill/>
        </p:spPr>
        <p:txBody>
          <a:bodyPr wrap="square">
            <a:spAutoFit/>
          </a:bodyPr>
          <a:lstStyle/>
          <a:p>
            <a:r>
              <a:rPr lang="en-US" sz="3600" b="1" dirty="0"/>
              <a:t>I don’t like the strain ministry puts on your family.</a:t>
            </a:r>
          </a:p>
          <a:p>
            <a:endParaRPr lang="en-US" sz="3600" b="1" dirty="0"/>
          </a:p>
          <a:p>
            <a:r>
              <a:rPr lang="en-US" sz="3600" b="1" dirty="0"/>
              <a:t>Do your best NOT TO LET YOUR KIDS SEE the “ugly part” of ministry.</a:t>
            </a:r>
          </a:p>
          <a:p>
            <a:endParaRPr lang="en-US" sz="3600" b="1" dirty="0"/>
          </a:p>
          <a:p>
            <a:pPr algn="ctr"/>
            <a:endParaRPr lang="en-US" sz="3200" dirty="0"/>
          </a:p>
        </p:txBody>
      </p:sp>
    </p:spTree>
    <p:extLst>
      <p:ext uri="{BB962C8B-B14F-4D97-AF65-F5344CB8AC3E}">
        <p14:creationId xmlns:p14="http://schemas.microsoft.com/office/powerpoint/2010/main" val="1284566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653E8-CA49-555D-7256-8C9C5973214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F938EF6-AF6B-222F-9533-226265EC7287}"/>
              </a:ext>
            </a:extLst>
          </p:cNvPr>
          <p:cNvSpPr txBox="1"/>
          <p:nvPr/>
        </p:nvSpPr>
        <p:spPr>
          <a:xfrm>
            <a:off x="1391770" y="1230339"/>
            <a:ext cx="9809629" cy="5139869"/>
          </a:xfrm>
          <a:prstGeom prst="rect">
            <a:avLst/>
          </a:prstGeom>
          <a:noFill/>
        </p:spPr>
        <p:txBody>
          <a:bodyPr wrap="square">
            <a:spAutoFit/>
          </a:bodyPr>
          <a:lstStyle/>
          <a:p>
            <a:r>
              <a:rPr lang="en-US" sz="3600" b="1" dirty="0"/>
              <a:t>I wrestle with “Spiritual dryness.”</a:t>
            </a:r>
          </a:p>
          <a:p>
            <a:pPr algn="ctr"/>
            <a:endParaRPr lang="en-US" sz="3600" b="1" dirty="0"/>
          </a:p>
          <a:p>
            <a:r>
              <a:rPr lang="en-US" sz="3200" dirty="0"/>
              <a:t>Ironically, the more you pour out spiritually, the easier it is to run dry.</a:t>
            </a:r>
          </a:p>
          <a:p>
            <a:endParaRPr lang="en-US" sz="3200" dirty="0"/>
          </a:p>
          <a:p>
            <a:r>
              <a:rPr lang="en-US" sz="3200" b="1" dirty="0"/>
              <a:t>You can preach about God while…at the same time…feeling far from Him.</a:t>
            </a:r>
          </a:p>
          <a:p>
            <a:endParaRPr lang="en-US" sz="3200" dirty="0"/>
          </a:p>
          <a:p>
            <a:r>
              <a:rPr lang="en-US" sz="3200" b="1" dirty="0"/>
              <a:t>You must maintain a relationship with God…beyond the ministry.</a:t>
            </a:r>
          </a:p>
        </p:txBody>
      </p:sp>
    </p:spTree>
    <p:extLst>
      <p:ext uri="{BB962C8B-B14F-4D97-AF65-F5344CB8AC3E}">
        <p14:creationId xmlns:p14="http://schemas.microsoft.com/office/powerpoint/2010/main" val="415272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15D08-717D-3FF8-BFA2-BF09C84F3E4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C729D2C-1E31-53A9-38B9-720AF736A440}"/>
              </a:ext>
            </a:extLst>
          </p:cNvPr>
          <p:cNvSpPr txBox="1"/>
          <p:nvPr/>
        </p:nvSpPr>
        <p:spPr>
          <a:xfrm>
            <a:off x="1391770" y="1230339"/>
            <a:ext cx="9699901" cy="5570756"/>
          </a:xfrm>
          <a:prstGeom prst="rect">
            <a:avLst/>
          </a:prstGeom>
          <a:noFill/>
        </p:spPr>
        <p:txBody>
          <a:bodyPr wrap="square">
            <a:spAutoFit/>
          </a:bodyPr>
          <a:lstStyle/>
          <a:p>
            <a:r>
              <a:rPr lang="en-US" sz="3600" b="1" dirty="0"/>
              <a:t>I never liked “Getting caught up” in the numbers trap.</a:t>
            </a:r>
          </a:p>
          <a:p>
            <a:endParaRPr lang="en-US" sz="3600" b="1" dirty="0"/>
          </a:p>
          <a:p>
            <a:r>
              <a:rPr lang="en-US" sz="3600" dirty="0"/>
              <a:t>Attendance, giving, engagement – these metrics can become a silent judge.</a:t>
            </a:r>
          </a:p>
          <a:p>
            <a:endParaRPr lang="en-US" sz="3600" dirty="0"/>
          </a:p>
          <a:p>
            <a:r>
              <a:rPr lang="en-US" sz="3600" b="1" dirty="0"/>
              <a:t>Even though you </a:t>
            </a:r>
            <a:r>
              <a:rPr lang="en-US" sz="3600" b="1" i="1" dirty="0"/>
              <a:t>know</a:t>
            </a:r>
            <a:r>
              <a:rPr lang="en-US" sz="3600" b="1" dirty="0"/>
              <a:t> ministry isn’t about numbers, the pressure is still there…to keep up!</a:t>
            </a:r>
          </a:p>
          <a:p>
            <a:endParaRPr lang="en-US" b="1" dirty="0"/>
          </a:p>
          <a:p>
            <a:r>
              <a:rPr lang="en-US" dirty="0"/>
              <a:t> </a:t>
            </a:r>
          </a:p>
          <a:p>
            <a:pPr algn="ctr"/>
            <a:endParaRPr lang="en-US" sz="3200" dirty="0"/>
          </a:p>
        </p:txBody>
      </p:sp>
    </p:spTree>
    <p:extLst>
      <p:ext uri="{BB962C8B-B14F-4D97-AF65-F5344CB8AC3E}">
        <p14:creationId xmlns:p14="http://schemas.microsoft.com/office/powerpoint/2010/main" val="1810831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A43C7E-9891-C648-308B-255082947D70}"/>
              </a:ext>
            </a:extLst>
          </p:cNvPr>
          <p:cNvSpPr>
            <a:spLocks noGrp="1"/>
          </p:cNvSpPr>
          <p:nvPr>
            <p:ph idx="1"/>
          </p:nvPr>
        </p:nvSpPr>
        <p:spPr/>
        <p:txBody>
          <a:bodyPr>
            <a:normAutofit/>
          </a:bodyPr>
          <a:lstStyle/>
          <a:p>
            <a:pPr marL="36900" indent="0">
              <a:buNone/>
            </a:pPr>
            <a:r>
              <a:rPr lang="en-US" sz="3600" b="1" dirty="0">
                <a:solidFill>
                  <a:schemeClr val="tx1"/>
                </a:solidFill>
                <a:effectLst/>
              </a:rPr>
              <a:t>I despise church Conflicts and church politics.</a:t>
            </a:r>
          </a:p>
        </p:txBody>
      </p:sp>
    </p:spTree>
    <p:extLst>
      <p:ext uri="{BB962C8B-B14F-4D97-AF65-F5344CB8AC3E}">
        <p14:creationId xmlns:p14="http://schemas.microsoft.com/office/powerpoint/2010/main" val="5103441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1D173AF-7611-37F7-E7F6-38462643B71F}"/>
              </a:ext>
            </a:extLst>
          </p:cNvPr>
          <p:cNvSpPr>
            <a:spLocks noGrp="1"/>
          </p:cNvSpPr>
          <p:nvPr>
            <p:ph type="subTitle" idx="1"/>
          </p:nvPr>
        </p:nvSpPr>
        <p:spPr>
          <a:xfrm>
            <a:off x="1375983" y="1220899"/>
            <a:ext cx="9440034" cy="1049867"/>
          </a:xfrm>
        </p:spPr>
        <p:txBody>
          <a:bodyPr>
            <a:normAutofit fontScale="25000" lnSpcReduction="20000"/>
          </a:bodyPr>
          <a:lstStyle/>
          <a:p>
            <a:pPr algn="l"/>
            <a:r>
              <a:rPr lang="en-US" sz="14400" b="1" dirty="0">
                <a:effectLst/>
              </a:rPr>
              <a:t>I hate it when people leave the church.</a:t>
            </a:r>
          </a:p>
          <a:p>
            <a:pPr algn="l"/>
            <a:endParaRPr lang="en-US" sz="14400" b="1" dirty="0"/>
          </a:p>
          <a:p>
            <a:pPr algn="l"/>
            <a:r>
              <a:rPr lang="en-US" sz="14400" dirty="0">
                <a:effectLst/>
              </a:rPr>
              <a:t>THERE IS A RIGHT WAY TO LEAVE A CHURCH…but most folks don’t do it right.</a:t>
            </a:r>
            <a:endParaRPr lang="en-US" dirty="0">
              <a:effectLst/>
            </a:endParaRPr>
          </a:p>
        </p:txBody>
      </p:sp>
    </p:spTree>
    <p:extLst>
      <p:ext uri="{BB962C8B-B14F-4D97-AF65-F5344CB8AC3E}">
        <p14:creationId xmlns:p14="http://schemas.microsoft.com/office/powerpoint/2010/main" val="337677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611FC52-72DF-3BB1-0930-DA35185D34AF}"/>
              </a:ext>
            </a:extLst>
          </p:cNvPr>
          <p:cNvSpPr>
            <a:spLocks noGrp="1"/>
          </p:cNvSpPr>
          <p:nvPr>
            <p:ph type="subTitle" idx="1"/>
          </p:nvPr>
        </p:nvSpPr>
        <p:spPr>
          <a:xfrm>
            <a:off x="1215245" y="1257475"/>
            <a:ext cx="9440034" cy="1049867"/>
          </a:xfrm>
        </p:spPr>
        <p:txBody>
          <a:bodyPr>
            <a:noAutofit/>
          </a:bodyPr>
          <a:lstStyle/>
          <a:p>
            <a:pPr algn="l"/>
            <a:r>
              <a:rPr lang="en-US" sz="3600" b="1" dirty="0">
                <a:effectLst/>
              </a:rPr>
              <a:t>It is a sad fact - but - the people you spend the most time with, the people you have helped the most…will at some point…LEAVE THE CHURCH.</a:t>
            </a:r>
          </a:p>
          <a:p>
            <a:pPr algn="l"/>
            <a:endParaRPr lang="en-US" sz="3600" b="1" dirty="0">
              <a:effectLst/>
            </a:endParaRPr>
          </a:p>
          <a:p>
            <a:pPr algn="l"/>
            <a:r>
              <a:rPr lang="en-US" sz="3600" b="1" dirty="0">
                <a:effectLst/>
              </a:rPr>
              <a:t>I take it personal…I can’t help it.</a:t>
            </a:r>
          </a:p>
        </p:txBody>
      </p:sp>
    </p:spTree>
    <p:extLst>
      <p:ext uri="{BB962C8B-B14F-4D97-AF65-F5344CB8AC3E}">
        <p14:creationId xmlns:p14="http://schemas.microsoft.com/office/powerpoint/2010/main" val="16160062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F0C5907-BBE1-5881-CF0A-24A5FCED588E}"/>
              </a:ext>
            </a:extLst>
          </p:cNvPr>
          <p:cNvSpPr>
            <a:spLocks noGrp="1"/>
          </p:cNvSpPr>
          <p:nvPr>
            <p:ph type="subTitle" idx="1"/>
          </p:nvPr>
        </p:nvSpPr>
        <p:spPr>
          <a:xfrm>
            <a:off x="1087229" y="736267"/>
            <a:ext cx="9440034" cy="717629"/>
          </a:xfrm>
        </p:spPr>
        <p:txBody>
          <a:bodyPr>
            <a:normAutofit fontScale="25000" lnSpcReduction="20000"/>
          </a:bodyPr>
          <a:lstStyle/>
          <a:p>
            <a:pPr algn="l"/>
            <a:r>
              <a:rPr lang="en-US" sz="14400" b="1" dirty="0">
                <a:effectLst/>
              </a:rPr>
              <a:t>WHEN CHURCH PEOPLE LEAVE</a:t>
            </a:r>
          </a:p>
          <a:p>
            <a:pPr algn="l"/>
            <a:endParaRPr lang="en-US" sz="3600" b="1" dirty="0">
              <a:effectLst/>
            </a:endParaRPr>
          </a:p>
          <a:p>
            <a:pPr algn="l"/>
            <a:endParaRPr lang="en-US" sz="3600" b="1" dirty="0">
              <a:effectLst/>
            </a:endParaRPr>
          </a:p>
          <a:p>
            <a:pPr algn="l"/>
            <a:r>
              <a:rPr lang="en-US" sz="11200" b="1" dirty="0">
                <a:effectLst/>
              </a:rPr>
              <a:t>Ps. 37:5-6 (The Living Bible) “Commit everything you do to the Lord. Trust Him to help you do it, and He will. Your innocence will be clear to everyone. He will vindicate you with the blazing light of justice shining down as from the noonday sun.”</a:t>
            </a:r>
          </a:p>
          <a:p>
            <a:pPr algn="l"/>
            <a:endParaRPr lang="en-US" sz="11200" b="1" dirty="0">
              <a:effectLst/>
            </a:endParaRPr>
          </a:p>
          <a:p>
            <a:pPr algn="l"/>
            <a:r>
              <a:rPr lang="en-US" sz="11200" b="1" dirty="0">
                <a:effectLst/>
              </a:rPr>
              <a:t>1 Cor. 15:58 (The Message) “With all this going for us, my dear friends, stand your ground. And don’t hold back. Throw yourselves into the work of the Master, confident that nothing you do for Him is a waste of time or effort.”</a:t>
            </a:r>
          </a:p>
          <a:p>
            <a:pPr algn="l"/>
            <a:endParaRPr lang="en-US" sz="3600" b="1" dirty="0">
              <a:effectLst/>
            </a:endParaRPr>
          </a:p>
          <a:p>
            <a:pPr algn="l"/>
            <a:endParaRPr lang="en-US" sz="3600" b="1" dirty="0">
              <a:effectLst/>
            </a:endParaRPr>
          </a:p>
          <a:p>
            <a:pPr algn="l"/>
            <a:endParaRPr lang="en-US" sz="3600" b="1" dirty="0">
              <a:effectLst/>
            </a:endParaRPr>
          </a:p>
          <a:p>
            <a:pPr algn="l"/>
            <a:endParaRPr lang="en-US" sz="3600" b="1" dirty="0">
              <a:effectLst/>
            </a:endParaRPr>
          </a:p>
          <a:p>
            <a:pPr algn="l"/>
            <a:endParaRPr lang="en-US" dirty="0"/>
          </a:p>
          <a:p>
            <a:pPr algn="l"/>
            <a:endParaRPr lang="en-US" dirty="0">
              <a:effectLst/>
            </a:endParaRPr>
          </a:p>
        </p:txBody>
      </p:sp>
    </p:spTree>
    <p:extLst>
      <p:ext uri="{BB962C8B-B14F-4D97-AF65-F5344CB8AC3E}">
        <p14:creationId xmlns:p14="http://schemas.microsoft.com/office/powerpoint/2010/main" val="542772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A176F-2B0E-9C57-EA92-4B588F4DF52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07215F-8510-A44C-B5E4-4E904C2AD4F8}"/>
              </a:ext>
            </a:extLst>
          </p:cNvPr>
          <p:cNvSpPr txBox="1"/>
          <p:nvPr/>
        </p:nvSpPr>
        <p:spPr>
          <a:xfrm>
            <a:off x="1143000" y="470458"/>
            <a:ext cx="9906000" cy="5156989"/>
          </a:xfrm>
          <a:prstGeom prst="rect">
            <a:avLst/>
          </a:prstGeom>
          <a:noFill/>
        </p:spPr>
        <p:txBody>
          <a:bodyPr wrap="square">
            <a:spAutoFit/>
          </a:bodyPr>
          <a:lstStyle/>
          <a:p>
            <a:pPr marL="0" marR="0">
              <a:spcAft>
                <a:spcPts val="800"/>
              </a:spcAft>
              <a:buNone/>
            </a:pPr>
            <a:r>
              <a:rPr lang="en-US" sz="2800" b="1" dirty="0">
                <a:effectLst/>
                <a:latin typeface="Aptos" panose="020B0004020202020204" pitchFamily="34" charset="0"/>
              </a:rPr>
              <a:t> </a:t>
            </a:r>
            <a:endParaRPr lang="en-US" sz="2800" dirty="0">
              <a:effectLst/>
              <a:latin typeface="Aptos" panose="020B0004020202020204" pitchFamily="34" charset="0"/>
            </a:endParaRPr>
          </a:p>
          <a:p>
            <a:pPr marL="0" marR="0">
              <a:spcAft>
                <a:spcPts val="800"/>
              </a:spcAft>
              <a:buNone/>
            </a:pPr>
            <a:r>
              <a:rPr lang="en-US" sz="3600" b="1" dirty="0"/>
              <a:t>What this means is</a:t>
            </a:r>
          </a:p>
          <a:p>
            <a:pPr marL="0" marR="0" algn="ctr">
              <a:spcAft>
                <a:spcPts val="800"/>
              </a:spcAft>
              <a:buNone/>
            </a:pPr>
            <a:endParaRPr lang="en-US" sz="2800" dirty="0">
              <a:effectLst/>
              <a:latin typeface="Aptos" panose="020B0004020202020204" pitchFamily="34" charset="0"/>
            </a:endParaRPr>
          </a:p>
          <a:p>
            <a:pPr marL="457200" marR="0" indent="-457200">
              <a:lnSpc>
                <a:spcPct val="115000"/>
              </a:lnSpc>
              <a:spcAft>
                <a:spcPts val="800"/>
              </a:spcAft>
              <a:buFont typeface="Arial" panose="020B0604020202020204" pitchFamily="34" charset="0"/>
              <a:buChar char="•"/>
            </a:pPr>
            <a:r>
              <a:rPr lang="en-US" sz="3600" b="1" dirty="0">
                <a:effectLst/>
              </a:rPr>
              <a:t>Considering quitting is common – </a:t>
            </a:r>
            <a:r>
              <a:rPr lang="en-US" sz="3600" b="1" dirty="0"/>
              <a:t>             </a:t>
            </a:r>
            <a:r>
              <a:rPr lang="en-US" sz="3600" b="1" dirty="0">
                <a:effectLst/>
              </a:rPr>
              <a:t>often 30-50%, depending on the year.</a:t>
            </a:r>
          </a:p>
          <a:p>
            <a:pPr marL="457200" marR="0" indent="-457200">
              <a:lnSpc>
                <a:spcPct val="115000"/>
              </a:lnSpc>
              <a:spcAft>
                <a:spcPts val="800"/>
              </a:spcAft>
              <a:buFont typeface="Arial" panose="020B0604020202020204" pitchFamily="34" charset="0"/>
              <a:buChar char="•"/>
            </a:pPr>
            <a:r>
              <a:rPr lang="en-US" sz="3600" b="1" dirty="0">
                <a:effectLst/>
              </a:rPr>
              <a:t>This shows that pastoral stress is high, but most pastors remain committed despite challenges.</a:t>
            </a:r>
          </a:p>
        </p:txBody>
      </p:sp>
    </p:spTree>
    <p:extLst>
      <p:ext uri="{BB962C8B-B14F-4D97-AF65-F5344CB8AC3E}">
        <p14:creationId xmlns:p14="http://schemas.microsoft.com/office/powerpoint/2010/main" val="25813302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6106F83-0547-1AB3-EA77-E3736BA6E4B6}"/>
              </a:ext>
            </a:extLst>
          </p:cNvPr>
          <p:cNvSpPr>
            <a:spLocks noGrp="1"/>
          </p:cNvSpPr>
          <p:nvPr>
            <p:ph type="subTitle" idx="1"/>
          </p:nvPr>
        </p:nvSpPr>
        <p:spPr>
          <a:xfrm>
            <a:off x="1260964" y="791131"/>
            <a:ext cx="9583819" cy="1049867"/>
          </a:xfrm>
        </p:spPr>
        <p:txBody>
          <a:bodyPr>
            <a:noAutofit/>
          </a:bodyPr>
          <a:lstStyle/>
          <a:p>
            <a:pPr algn="l"/>
            <a:r>
              <a:rPr lang="en-US" sz="3600" b="1" dirty="0">
                <a:effectLst/>
              </a:rPr>
              <a:t>The truth behind the MINISTRY is this…</a:t>
            </a:r>
          </a:p>
          <a:p>
            <a:pPr algn="l"/>
            <a:r>
              <a:rPr lang="en-US" sz="3600" b="1" u="sng" dirty="0">
                <a:effectLst/>
              </a:rPr>
              <a:t>It is both beautiful and brutal at the same time.</a:t>
            </a:r>
          </a:p>
        </p:txBody>
      </p:sp>
    </p:spTree>
    <p:extLst>
      <p:ext uri="{BB962C8B-B14F-4D97-AF65-F5344CB8AC3E}">
        <p14:creationId xmlns:p14="http://schemas.microsoft.com/office/powerpoint/2010/main" val="9221982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EB042BC-51E3-9EFB-3EC6-470664AEBED6}"/>
              </a:ext>
            </a:extLst>
          </p:cNvPr>
          <p:cNvSpPr>
            <a:spLocks noGrp="1"/>
          </p:cNvSpPr>
          <p:nvPr>
            <p:ph type="subTitle" idx="1"/>
          </p:nvPr>
        </p:nvSpPr>
        <p:spPr>
          <a:xfrm>
            <a:off x="1178669" y="333931"/>
            <a:ext cx="9440034" cy="1049867"/>
          </a:xfrm>
        </p:spPr>
        <p:txBody>
          <a:bodyPr>
            <a:noAutofit/>
          </a:bodyPr>
          <a:lstStyle/>
          <a:p>
            <a:pPr algn="l"/>
            <a:r>
              <a:rPr lang="en-US" sz="3600" b="1" dirty="0">
                <a:effectLst/>
              </a:rPr>
              <a:t>Protecting yourself from BURNOUT</a:t>
            </a:r>
          </a:p>
          <a:p>
            <a:pPr algn="l"/>
            <a:r>
              <a:rPr lang="en-US" sz="3600" b="1" dirty="0">
                <a:effectLst/>
              </a:rPr>
              <a:t>	Burnout is a state of physical, emotional, and mental exhaustion that develops after long periods of stress without time enough to recover.</a:t>
            </a:r>
          </a:p>
          <a:p>
            <a:pPr algn="l"/>
            <a:r>
              <a:rPr lang="en-US" sz="3600" b="1" dirty="0">
                <a:effectLst/>
              </a:rPr>
              <a:t>	BURNOUT is recognized by major health organizations as an occupational phenomenon rather than a medical disorder.</a:t>
            </a:r>
          </a:p>
          <a:p>
            <a:pPr algn="l"/>
            <a:r>
              <a:rPr lang="en-US" sz="3200" b="1" dirty="0">
                <a:effectLst/>
              </a:rPr>
              <a:t>		</a:t>
            </a:r>
          </a:p>
        </p:txBody>
      </p:sp>
    </p:spTree>
    <p:extLst>
      <p:ext uri="{BB962C8B-B14F-4D97-AF65-F5344CB8AC3E}">
        <p14:creationId xmlns:p14="http://schemas.microsoft.com/office/powerpoint/2010/main" val="986677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90D90A-E52A-27B8-9833-28F2E546E7F8}"/>
              </a:ext>
            </a:extLst>
          </p:cNvPr>
          <p:cNvSpPr>
            <a:spLocks noGrp="1"/>
          </p:cNvSpPr>
          <p:nvPr>
            <p:ph type="ctrTitle"/>
          </p:nvPr>
        </p:nvSpPr>
        <p:spPr>
          <a:xfrm>
            <a:off x="1041509" y="2258568"/>
            <a:ext cx="9440034" cy="1056309"/>
          </a:xfrm>
        </p:spPr>
        <p:txBody>
          <a:bodyPr>
            <a:normAutofit fontScale="90000"/>
          </a:bodyPr>
          <a:lstStyle/>
          <a:p>
            <a:pPr algn="l"/>
            <a:r>
              <a:rPr lang="en-US" sz="4000" b="1" dirty="0">
                <a:solidFill>
                  <a:schemeClr val="tx1"/>
                </a:solidFill>
                <a:effectLst/>
              </a:rPr>
              <a:t>Burnout in ministry is often driven by long periods of stress and pressure…without giving yourself enough time to recover.</a:t>
            </a:r>
            <a:br>
              <a:rPr lang="en-US" sz="3600" b="1" dirty="0">
                <a:solidFill>
                  <a:schemeClr val="tx1"/>
                </a:solidFill>
                <a:effectLst/>
              </a:rPr>
            </a:br>
            <a:br>
              <a:rPr lang="en-US" sz="3600" b="1" dirty="0">
                <a:solidFill>
                  <a:schemeClr val="tx1"/>
                </a:solidFill>
                <a:effectLst/>
              </a:rPr>
            </a:br>
            <a:r>
              <a:rPr lang="en-US" sz="4000" b="1" dirty="0">
                <a:solidFill>
                  <a:schemeClr val="tx1"/>
                </a:solidFill>
                <a:effectLst/>
              </a:rPr>
              <a:t>Burnout develops gradually. And over time.</a:t>
            </a:r>
            <a:br>
              <a:rPr lang="en-US" sz="3600" b="1" dirty="0">
                <a:effectLst/>
              </a:rPr>
            </a:br>
            <a:endParaRPr lang="en-US" sz="3600" b="1" dirty="0">
              <a:effectLst/>
            </a:endParaRPr>
          </a:p>
        </p:txBody>
      </p:sp>
    </p:spTree>
    <p:extLst>
      <p:ext uri="{BB962C8B-B14F-4D97-AF65-F5344CB8AC3E}">
        <p14:creationId xmlns:p14="http://schemas.microsoft.com/office/powerpoint/2010/main" val="528688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79430C2-72FB-C283-7518-8E5842596E65}"/>
              </a:ext>
            </a:extLst>
          </p:cNvPr>
          <p:cNvSpPr>
            <a:spLocks noGrp="1"/>
          </p:cNvSpPr>
          <p:nvPr>
            <p:ph type="subTitle" idx="1"/>
          </p:nvPr>
        </p:nvSpPr>
        <p:spPr>
          <a:xfrm>
            <a:off x="1042416" y="315643"/>
            <a:ext cx="10725912" cy="1049867"/>
          </a:xfrm>
        </p:spPr>
        <p:txBody>
          <a:bodyPr>
            <a:normAutofit fontScale="25000" lnSpcReduction="20000"/>
          </a:bodyPr>
          <a:lstStyle/>
          <a:p>
            <a:pPr algn="l"/>
            <a:r>
              <a:rPr lang="en-US" sz="12800" b="1" dirty="0">
                <a:effectLst/>
              </a:rPr>
              <a:t>How do we know that we are becoming BURNED OUT?</a:t>
            </a:r>
          </a:p>
          <a:p>
            <a:pPr algn="l"/>
            <a:endParaRPr lang="en-US" sz="12800" b="1" dirty="0">
              <a:effectLst/>
            </a:endParaRPr>
          </a:p>
          <a:p>
            <a:pPr marL="571500" indent="-571500" algn="l">
              <a:buFont typeface="Arial" panose="020B0604020202020204" pitchFamily="34" charset="0"/>
              <a:buChar char="•"/>
            </a:pPr>
            <a:r>
              <a:rPr lang="en-US" sz="12800" b="1" dirty="0">
                <a:effectLst/>
              </a:rPr>
              <a:t>Constant fatigue, even after rest</a:t>
            </a:r>
          </a:p>
          <a:p>
            <a:pPr marL="571500" indent="-571500" algn="l">
              <a:buFont typeface="Arial" panose="020B0604020202020204" pitchFamily="34" charset="0"/>
              <a:buChar char="•"/>
            </a:pPr>
            <a:r>
              <a:rPr lang="en-US" sz="12800" b="1" dirty="0">
                <a:effectLst/>
              </a:rPr>
              <a:t>Apathy or dissatisfaction with ministry and the church</a:t>
            </a:r>
          </a:p>
          <a:p>
            <a:pPr marL="571500" indent="-571500" algn="l">
              <a:buFont typeface="Arial" panose="020B0604020202020204" pitchFamily="34" charset="0"/>
              <a:buChar char="•"/>
            </a:pPr>
            <a:r>
              <a:rPr lang="en-US" sz="12800" b="1" dirty="0">
                <a:effectLst/>
              </a:rPr>
              <a:t>Irritability, mood changes, or feeling overwhelmed</a:t>
            </a:r>
          </a:p>
          <a:p>
            <a:pPr marL="571500" indent="-571500" algn="l">
              <a:buFont typeface="Arial" panose="020B0604020202020204" pitchFamily="34" charset="0"/>
              <a:buChar char="•"/>
            </a:pPr>
            <a:r>
              <a:rPr lang="en-US" sz="12800" b="1" dirty="0">
                <a:effectLst/>
              </a:rPr>
              <a:t>Difficulty concentrating</a:t>
            </a:r>
          </a:p>
          <a:p>
            <a:pPr marL="571500" indent="-571500" algn="l">
              <a:buFont typeface="Arial" panose="020B0604020202020204" pitchFamily="34" charset="0"/>
              <a:buChar char="•"/>
            </a:pPr>
            <a:r>
              <a:rPr lang="en-US" sz="12800" b="1" dirty="0">
                <a:effectLst/>
              </a:rPr>
              <a:t>Reduced performance</a:t>
            </a:r>
          </a:p>
          <a:p>
            <a:pPr marL="571500" indent="-571500" algn="l">
              <a:buFont typeface="Arial" panose="020B0604020202020204" pitchFamily="34" charset="0"/>
              <a:buChar char="•"/>
            </a:pPr>
            <a:r>
              <a:rPr lang="en-US" sz="12800" b="1" dirty="0">
                <a:effectLst/>
              </a:rPr>
              <a:t>Physical symptoms like headaches, muscle tension, or digestive issues</a:t>
            </a:r>
          </a:p>
          <a:p>
            <a:pPr marL="571500" indent="-571500" algn="l">
              <a:buFont typeface="Arial" panose="020B0604020202020204" pitchFamily="34" charset="0"/>
              <a:buChar char="•"/>
            </a:pPr>
            <a:r>
              <a:rPr lang="en-US" sz="12800" b="1" dirty="0">
                <a:effectLst/>
              </a:rPr>
              <a:t>Changes in sleep or appetite</a:t>
            </a:r>
          </a:p>
          <a:p>
            <a:pPr marL="571500" indent="-571500" algn="l">
              <a:buFont typeface="Arial" panose="020B0604020202020204" pitchFamily="34" charset="0"/>
              <a:buChar char="•"/>
            </a:pPr>
            <a:r>
              <a:rPr lang="en-US" sz="12800" b="1" dirty="0">
                <a:effectLst/>
              </a:rPr>
              <a:t>Feeling detached from ministry or people</a:t>
            </a:r>
          </a:p>
          <a:p>
            <a:pPr marL="571500" indent="-571500" algn="l">
              <a:buFont typeface="Arial" panose="020B0604020202020204" pitchFamily="34" charset="0"/>
              <a:buChar char="•"/>
            </a:pPr>
            <a:r>
              <a:rPr lang="en-US" sz="3600" b="1" dirty="0">
                <a:effectLst/>
              </a:rPr>
              <a:t>	</a:t>
            </a:r>
          </a:p>
        </p:txBody>
      </p:sp>
    </p:spTree>
    <p:extLst>
      <p:ext uri="{BB962C8B-B14F-4D97-AF65-F5344CB8AC3E}">
        <p14:creationId xmlns:p14="http://schemas.microsoft.com/office/powerpoint/2010/main" val="3900864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5CAD-EE09-EB98-B756-F81854CF0E72}"/>
              </a:ext>
            </a:extLst>
          </p:cNvPr>
          <p:cNvSpPr>
            <a:spLocks noGrp="1"/>
          </p:cNvSpPr>
          <p:nvPr>
            <p:ph type="ctrTitle"/>
          </p:nvPr>
        </p:nvSpPr>
        <p:spPr>
          <a:xfrm>
            <a:off x="1370693" y="461948"/>
            <a:ext cx="9440034" cy="1828801"/>
          </a:xfrm>
        </p:spPr>
        <p:txBody>
          <a:bodyPr>
            <a:normAutofit/>
          </a:bodyPr>
          <a:lstStyle/>
          <a:p>
            <a:pPr algn="l"/>
            <a:r>
              <a:rPr lang="en-US" sz="3600" b="1" dirty="0">
                <a:solidFill>
                  <a:schemeClr val="tx1"/>
                </a:solidFill>
                <a:effectLst/>
              </a:rPr>
              <a:t>What causes burnout?</a:t>
            </a:r>
            <a:br>
              <a:rPr lang="en-US" sz="3600" b="1" dirty="0">
                <a:effectLst/>
              </a:rPr>
            </a:br>
            <a:endParaRPr lang="en-US" sz="3600" b="1" dirty="0">
              <a:effectLst/>
            </a:endParaRPr>
          </a:p>
        </p:txBody>
      </p:sp>
      <p:sp>
        <p:nvSpPr>
          <p:cNvPr id="3" name="Subtitle 2">
            <a:extLst>
              <a:ext uri="{FF2B5EF4-FFF2-40B4-BE49-F238E27FC236}">
                <a16:creationId xmlns:a16="http://schemas.microsoft.com/office/drawing/2014/main" id="{CAE9EA54-AE4C-BEE0-89EB-65174481EC90}"/>
              </a:ext>
            </a:extLst>
          </p:cNvPr>
          <p:cNvSpPr>
            <a:spLocks noGrp="1"/>
          </p:cNvSpPr>
          <p:nvPr>
            <p:ph type="subTitle" idx="1"/>
          </p:nvPr>
        </p:nvSpPr>
        <p:spPr>
          <a:xfrm>
            <a:off x="1270109" y="2379133"/>
            <a:ext cx="9440034" cy="1049867"/>
          </a:xfrm>
        </p:spPr>
        <p:txBody>
          <a:bodyPr>
            <a:noAutofit/>
          </a:bodyPr>
          <a:lstStyle/>
          <a:p>
            <a:pPr algn="l"/>
            <a:r>
              <a:rPr lang="en-US" sz="3600" b="1" dirty="0">
                <a:effectLst/>
              </a:rPr>
              <a:t>Burnout usually develops when the ministry stress is constant and unrelenting.</a:t>
            </a:r>
          </a:p>
        </p:txBody>
      </p:sp>
    </p:spTree>
    <p:extLst>
      <p:ext uri="{BB962C8B-B14F-4D97-AF65-F5344CB8AC3E}">
        <p14:creationId xmlns:p14="http://schemas.microsoft.com/office/powerpoint/2010/main" val="24595317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08116-A265-1797-9D10-70EAA2CBE09F}"/>
              </a:ext>
            </a:extLst>
          </p:cNvPr>
          <p:cNvSpPr>
            <a:spLocks noGrp="1"/>
          </p:cNvSpPr>
          <p:nvPr>
            <p:ph type="ctrTitle"/>
          </p:nvPr>
        </p:nvSpPr>
        <p:spPr>
          <a:xfrm>
            <a:off x="1048058" y="301752"/>
            <a:ext cx="10095883" cy="694945"/>
          </a:xfrm>
        </p:spPr>
        <p:txBody>
          <a:bodyPr>
            <a:normAutofit/>
          </a:bodyPr>
          <a:lstStyle/>
          <a:p>
            <a:pPr algn="l"/>
            <a:r>
              <a:rPr lang="en-US" sz="3200" b="1" dirty="0">
                <a:solidFill>
                  <a:schemeClr val="tx1"/>
                </a:solidFill>
                <a:effectLst/>
              </a:rPr>
              <a:t>The most Common contributors in ministry include:</a:t>
            </a:r>
          </a:p>
        </p:txBody>
      </p:sp>
      <p:sp>
        <p:nvSpPr>
          <p:cNvPr id="3" name="Subtitle 2">
            <a:extLst>
              <a:ext uri="{FF2B5EF4-FFF2-40B4-BE49-F238E27FC236}">
                <a16:creationId xmlns:a16="http://schemas.microsoft.com/office/drawing/2014/main" id="{9A5F260D-7CC1-A187-7D39-3076684C27DE}"/>
              </a:ext>
            </a:extLst>
          </p:cNvPr>
          <p:cNvSpPr>
            <a:spLocks noGrp="1"/>
          </p:cNvSpPr>
          <p:nvPr>
            <p:ph type="subTitle" idx="1"/>
          </p:nvPr>
        </p:nvSpPr>
        <p:spPr>
          <a:xfrm>
            <a:off x="1048058" y="1175850"/>
            <a:ext cx="10802566" cy="1049867"/>
          </a:xfrm>
        </p:spPr>
        <p:txBody>
          <a:bodyPr>
            <a:normAutofit fontScale="25000" lnSpcReduction="20000"/>
          </a:bodyPr>
          <a:lstStyle/>
          <a:p>
            <a:pPr algn="l"/>
            <a:r>
              <a:rPr lang="en-US" sz="3600" b="1" dirty="0">
                <a:effectLst/>
              </a:rPr>
              <a:t>	</a:t>
            </a:r>
            <a:r>
              <a:rPr lang="en-US" sz="12800" b="1" dirty="0">
                <a:effectLst/>
              </a:rPr>
              <a:t>1.	 Long work hours</a:t>
            </a:r>
          </a:p>
          <a:p>
            <a:pPr algn="l"/>
            <a:r>
              <a:rPr lang="en-US" sz="12800" b="1" dirty="0">
                <a:effectLst/>
              </a:rPr>
              <a:t>	2.	Being always available</a:t>
            </a:r>
          </a:p>
          <a:p>
            <a:pPr algn="l"/>
            <a:r>
              <a:rPr lang="en-US" sz="12800" b="1" dirty="0">
                <a:effectLst/>
              </a:rPr>
              <a:t>	3.	The pastor has difficulty setting personal boundaries   		or saying “no” to people who ask something of you</a:t>
            </a:r>
          </a:p>
          <a:p>
            <a:pPr algn="l"/>
            <a:r>
              <a:rPr lang="en-US" sz="12800" b="1" dirty="0">
                <a:effectLst/>
              </a:rPr>
              <a:t>	4.	High expectations from people</a:t>
            </a:r>
          </a:p>
          <a:p>
            <a:pPr algn="l"/>
            <a:r>
              <a:rPr lang="en-US" sz="12800" b="1" dirty="0">
                <a:effectLst/>
              </a:rPr>
              <a:t>	5.	A Workload that’s too heavy</a:t>
            </a:r>
          </a:p>
          <a:p>
            <a:pPr algn="l"/>
            <a:r>
              <a:rPr lang="en-US" sz="12800" b="1" dirty="0">
                <a:effectLst/>
              </a:rPr>
              <a:t>	6.	Unclear expectations</a:t>
            </a:r>
          </a:p>
          <a:p>
            <a:pPr algn="l"/>
            <a:r>
              <a:rPr lang="en-US" sz="12800" b="1" dirty="0">
                <a:effectLst/>
              </a:rPr>
              <a:t>	7.	Conflicts with staff and congregation members</a:t>
            </a:r>
          </a:p>
          <a:p>
            <a:pPr algn="l"/>
            <a:r>
              <a:rPr lang="en-US" sz="12800" b="1" dirty="0">
                <a:effectLst/>
              </a:rPr>
              <a:t>	8.	Plus…everyday life stressors…(Marriage, kids, 					finances) piled on top of ministry stress</a:t>
            </a:r>
          </a:p>
        </p:txBody>
      </p:sp>
    </p:spTree>
    <p:extLst>
      <p:ext uri="{BB962C8B-B14F-4D97-AF65-F5344CB8AC3E}">
        <p14:creationId xmlns:p14="http://schemas.microsoft.com/office/powerpoint/2010/main" val="12160171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44D90-1BA3-0B8E-AC84-FA342349A1D1}"/>
              </a:ext>
            </a:extLst>
          </p:cNvPr>
          <p:cNvSpPr>
            <a:spLocks noGrp="1"/>
          </p:cNvSpPr>
          <p:nvPr>
            <p:ph type="ctrTitle"/>
          </p:nvPr>
        </p:nvSpPr>
        <p:spPr>
          <a:xfrm>
            <a:off x="1370693" y="260781"/>
            <a:ext cx="9440034" cy="1049868"/>
          </a:xfrm>
        </p:spPr>
        <p:txBody>
          <a:bodyPr>
            <a:normAutofit/>
          </a:bodyPr>
          <a:lstStyle/>
          <a:p>
            <a:pPr algn="l"/>
            <a:r>
              <a:rPr lang="en-US" sz="3600" b="1" dirty="0">
                <a:solidFill>
                  <a:schemeClr val="tx1"/>
                </a:solidFill>
                <a:effectLst/>
              </a:rPr>
              <a:t>How to Avoid burnout!</a:t>
            </a:r>
          </a:p>
        </p:txBody>
      </p:sp>
      <p:sp>
        <p:nvSpPr>
          <p:cNvPr id="3" name="Subtitle 2">
            <a:extLst>
              <a:ext uri="{FF2B5EF4-FFF2-40B4-BE49-F238E27FC236}">
                <a16:creationId xmlns:a16="http://schemas.microsoft.com/office/drawing/2014/main" id="{E0F6506F-1389-4226-4B31-30559B61DF52}"/>
              </a:ext>
            </a:extLst>
          </p:cNvPr>
          <p:cNvSpPr>
            <a:spLocks noGrp="1"/>
          </p:cNvSpPr>
          <p:nvPr>
            <p:ph type="subTitle" idx="1"/>
          </p:nvPr>
        </p:nvSpPr>
        <p:spPr>
          <a:xfrm>
            <a:off x="1375983" y="1778683"/>
            <a:ext cx="9440034" cy="4933013"/>
          </a:xfrm>
        </p:spPr>
        <p:txBody>
          <a:bodyPr>
            <a:normAutofit/>
          </a:bodyPr>
          <a:lstStyle/>
          <a:p>
            <a:pPr algn="l"/>
            <a:r>
              <a:rPr lang="en-US" sz="3600" b="1" dirty="0">
                <a:effectLst/>
              </a:rPr>
              <a:t>1.	  Build a life outside the church</a:t>
            </a:r>
          </a:p>
          <a:p>
            <a:pPr algn="l"/>
            <a:r>
              <a:rPr lang="en-US" sz="3600" b="1" dirty="0">
                <a:effectLst/>
              </a:rPr>
              <a:t>2.  Set boundaries</a:t>
            </a:r>
          </a:p>
          <a:p>
            <a:pPr algn="l"/>
            <a:r>
              <a:rPr lang="en-US" sz="3600" b="1" dirty="0">
                <a:effectLst/>
              </a:rPr>
              <a:t>3.  Delegate (share the load)</a:t>
            </a:r>
          </a:p>
          <a:p>
            <a:pPr algn="l"/>
            <a:r>
              <a:rPr lang="en-US" sz="3600" b="1" dirty="0">
                <a:effectLst/>
              </a:rPr>
              <a:t>4.  Stay connected to God in ways that feed 	  	 </a:t>
            </a:r>
            <a:r>
              <a:rPr lang="en-US" sz="3600" b="1" i="1" dirty="0">
                <a:effectLst/>
              </a:rPr>
              <a:t>you</a:t>
            </a:r>
            <a:r>
              <a:rPr lang="en-US" sz="3600" b="1" dirty="0">
                <a:effectLst/>
              </a:rPr>
              <a:t>, not just for sermon prep!</a:t>
            </a:r>
          </a:p>
          <a:p>
            <a:pPr marL="742950" indent="-742950" algn="l">
              <a:buAutoNum type="arabicPeriod"/>
            </a:pPr>
            <a:endParaRPr lang="en-US" sz="3600" b="1" dirty="0">
              <a:effectLst/>
            </a:endParaRPr>
          </a:p>
        </p:txBody>
      </p:sp>
    </p:spTree>
    <p:extLst>
      <p:ext uri="{BB962C8B-B14F-4D97-AF65-F5344CB8AC3E}">
        <p14:creationId xmlns:p14="http://schemas.microsoft.com/office/powerpoint/2010/main" val="12381395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01A352C-5E89-B8A9-A71F-D1E14AFEFFAC}"/>
              </a:ext>
            </a:extLst>
          </p:cNvPr>
          <p:cNvSpPr>
            <a:spLocks noGrp="1"/>
          </p:cNvSpPr>
          <p:nvPr>
            <p:ph type="subTitle" idx="1"/>
          </p:nvPr>
        </p:nvSpPr>
        <p:spPr>
          <a:xfrm>
            <a:off x="1375982" y="754555"/>
            <a:ext cx="9688257" cy="4164917"/>
          </a:xfrm>
        </p:spPr>
        <p:txBody>
          <a:bodyPr>
            <a:normAutofit/>
          </a:bodyPr>
          <a:lstStyle/>
          <a:p>
            <a:pPr algn="l"/>
            <a:r>
              <a:rPr lang="en-US" sz="3600" b="1" dirty="0">
                <a:effectLst/>
              </a:rPr>
              <a:t>Healthy rest includes:</a:t>
            </a:r>
          </a:p>
          <a:p>
            <a:pPr marL="571500" indent="-571500" algn="l">
              <a:buFont typeface="Arial" panose="020B0604020202020204" pitchFamily="34" charset="0"/>
              <a:buChar char="•"/>
            </a:pPr>
            <a:r>
              <a:rPr lang="en-US" sz="3600" b="1" dirty="0">
                <a:effectLst/>
              </a:rPr>
              <a:t>Find YOUR weekly Sabbath.</a:t>
            </a:r>
          </a:p>
          <a:p>
            <a:pPr marL="571500" indent="-571500" algn="l">
              <a:buFont typeface="Arial" panose="020B0604020202020204" pitchFamily="34" charset="0"/>
              <a:buChar char="•"/>
            </a:pPr>
            <a:r>
              <a:rPr lang="en-US" sz="3600" b="1" dirty="0">
                <a:effectLst/>
              </a:rPr>
              <a:t>Do something that is not related to ministry.</a:t>
            </a:r>
          </a:p>
        </p:txBody>
      </p:sp>
    </p:spTree>
    <p:extLst>
      <p:ext uri="{BB962C8B-B14F-4D97-AF65-F5344CB8AC3E}">
        <p14:creationId xmlns:p14="http://schemas.microsoft.com/office/powerpoint/2010/main" val="22460958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08BBCDA-6496-42EC-AC1E-E0A725CC359E}"/>
              </a:ext>
            </a:extLst>
          </p:cNvPr>
          <p:cNvSpPr>
            <a:spLocks noGrp="1"/>
          </p:cNvSpPr>
          <p:nvPr>
            <p:ph type="subTitle" idx="1"/>
          </p:nvPr>
        </p:nvSpPr>
        <p:spPr>
          <a:xfrm>
            <a:off x="1375983" y="809419"/>
            <a:ext cx="9440034" cy="4082621"/>
          </a:xfrm>
        </p:spPr>
        <p:txBody>
          <a:bodyPr>
            <a:normAutofit/>
          </a:bodyPr>
          <a:lstStyle/>
          <a:p>
            <a:pPr algn="l"/>
            <a:r>
              <a:rPr lang="en-US" sz="3600" b="1" dirty="0">
                <a:effectLst/>
              </a:rPr>
              <a:t>Jesus told his disciples…”to come apart and rest for a while”</a:t>
            </a:r>
          </a:p>
          <a:p>
            <a:pPr algn="l"/>
            <a:r>
              <a:rPr lang="en-US" sz="3600" b="1" dirty="0">
                <a:effectLst/>
              </a:rPr>
              <a:t>The old saying is true---if you don’t Come apart---you will come apart.</a:t>
            </a:r>
          </a:p>
        </p:txBody>
      </p:sp>
    </p:spTree>
    <p:extLst>
      <p:ext uri="{BB962C8B-B14F-4D97-AF65-F5344CB8AC3E}">
        <p14:creationId xmlns:p14="http://schemas.microsoft.com/office/powerpoint/2010/main" val="22223726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83CEBC9-70FB-BFBC-E818-FC0756DE1C4A}"/>
              </a:ext>
            </a:extLst>
          </p:cNvPr>
          <p:cNvSpPr>
            <a:spLocks noGrp="1"/>
          </p:cNvSpPr>
          <p:nvPr>
            <p:ph type="subTitle" idx="1"/>
          </p:nvPr>
        </p:nvSpPr>
        <p:spPr>
          <a:xfrm>
            <a:off x="1260965" y="910003"/>
            <a:ext cx="9440034" cy="4466669"/>
          </a:xfrm>
        </p:spPr>
        <p:txBody>
          <a:bodyPr>
            <a:normAutofit/>
          </a:bodyPr>
          <a:lstStyle/>
          <a:p>
            <a:pPr algn="l"/>
            <a:r>
              <a:rPr lang="en-US" sz="3600" b="1" dirty="0">
                <a:effectLst/>
              </a:rPr>
              <a:t>Remember your calling – but don’t let it consume your identity</a:t>
            </a:r>
          </a:p>
          <a:p>
            <a:pPr algn="l"/>
            <a:r>
              <a:rPr lang="en-US" sz="3600" b="1" dirty="0">
                <a:effectLst/>
              </a:rPr>
              <a:t>	Ministry Burnout happens when pastors 	carry a weight Jesus never assigned.</a:t>
            </a:r>
          </a:p>
          <a:p>
            <a:pPr algn="l"/>
            <a:r>
              <a:rPr lang="en-US" sz="3600" b="1" dirty="0">
                <a:effectLst/>
              </a:rPr>
              <a:t>	The church’s survival is not on your 	shoulders.</a:t>
            </a:r>
          </a:p>
        </p:txBody>
      </p:sp>
    </p:spTree>
    <p:extLst>
      <p:ext uri="{BB962C8B-B14F-4D97-AF65-F5344CB8AC3E}">
        <p14:creationId xmlns:p14="http://schemas.microsoft.com/office/powerpoint/2010/main" val="2628064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53EBC-6539-8EE6-C125-9BB062E444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E0FA2E5-5395-CC99-086E-F2F735954A18}"/>
              </a:ext>
            </a:extLst>
          </p:cNvPr>
          <p:cNvSpPr txBox="1"/>
          <p:nvPr/>
        </p:nvSpPr>
        <p:spPr>
          <a:xfrm>
            <a:off x="1624852" y="1160560"/>
            <a:ext cx="9091915" cy="1200329"/>
          </a:xfrm>
          <a:prstGeom prst="rect">
            <a:avLst/>
          </a:prstGeom>
          <a:noFill/>
        </p:spPr>
        <p:txBody>
          <a:bodyPr wrap="square">
            <a:spAutoFit/>
          </a:bodyPr>
          <a:lstStyle/>
          <a:p>
            <a:r>
              <a:rPr lang="en-US" sz="3600" b="1" dirty="0"/>
              <a:t>Being in ministry is a “love-hate” situation.</a:t>
            </a:r>
          </a:p>
          <a:p>
            <a:pPr algn="ctr"/>
            <a:endParaRPr lang="en-US" b="1" dirty="0"/>
          </a:p>
          <a:p>
            <a:pPr algn="ctr"/>
            <a:endParaRPr lang="en-US" dirty="0"/>
          </a:p>
        </p:txBody>
      </p:sp>
    </p:spTree>
    <p:extLst>
      <p:ext uri="{BB962C8B-B14F-4D97-AF65-F5344CB8AC3E}">
        <p14:creationId xmlns:p14="http://schemas.microsoft.com/office/powerpoint/2010/main" val="261943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0C005-3C97-942A-E7FB-E8DCB30AECB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56F3C35-8F0A-4425-BBCD-AFAB397B1430}"/>
              </a:ext>
            </a:extLst>
          </p:cNvPr>
          <p:cNvSpPr txBox="1"/>
          <p:nvPr/>
        </p:nvSpPr>
        <p:spPr>
          <a:xfrm>
            <a:off x="1624853" y="1160740"/>
            <a:ext cx="8942294" cy="923330"/>
          </a:xfrm>
          <a:prstGeom prst="rect">
            <a:avLst/>
          </a:prstGeom>
          <a:noFill/>
        </p:spPr>
        <p:txBody>
          <a:bodyPr wrap="square">
            <a:spAutoFit/>
          </a:bodyPr>
          <a:lstStyle/>
          <a:p>
            <a:r>
              <a:rPr lang="en-US" sz="3600" b="1" dirty="0"/>
              <a:t>The “Love” side</a:t>
            </a:r>
          </a:p>
          <a:p>
            <a:endParaRPr lang="en-US" dirty="0"/>
          </a:p>
        </p:txBody>
      </p:sp>
    </p:spTree>
    <p:extLst>
      <p:ext uri="{BB962C8B-B14F-4D97-AF65-F5344CB8AC3E}">
        <p14:creationId xmlns:p14="http://schemas.microsoft.com/office/powerpoint/2010/main" val="3919652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F7086-2871-1134-1FA4-E6FF2602B0C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B0D74C5-98FC-81B5-3770-77B1F3BBA135}"/>
              </a:ext>
            </a:extLst>
          </p:cNvPr>
          <p:cNvSpPr txBox="1"/>
          <p:nvPr/>
        </p:nvSpPr>
        <p:spPr>
          <a:xfrm>
            <a:off x="1326776" y="1101060"/>
            <a:ext cx="9538447" cy="1928157"/>
          </a:xfrm>
          <a:prstGeom prst="rect">
            <a:avLst/>
          </a:prstGeom>
          <a:noFill/>
        </p:spPr>
        <p:txBody>
          <a:bodyPr wrap="square">
            <a:spAutoFit/>
          </a:bodyPr>
          <a:lstStyle/>
          <a:p>
            <a:pPr marL="0" marR="0">
              <a:spcAft>
                <a:spcPts val="800"/>
              </a:spcAft>
              <a:buNone/>
            </a:pPr>
            <a:r>
              <a:rPr lang="en-US" sz="3600" b="1" dirty="0"/>
              <a:t>Pastors love seeing people saved ---</a:t>
            </a:r>
          </a:p>
          <a:p>
            <a:pPr marL="0" marR="0" algn="ctr">
              <a:spcAft>
                <a:spcPts val="800"/>
              </a:spcAft>
              <a:buNone/>
            </a:pPr>
            <a:endParaRPr lang="en-US" sz="3600" dirty="0">
              <a:effectLst/>
              <a:latin typeface="Aptos" panose="020B0004020202020204" pitchFamily="34" charset="0"/>
            </a:endParaRPr>
          </a:p>
          <a:p>
            <a:pPr marL="457200" marR="0" indent="-457200">
              <a:lnSpc>
                <a:spcPct val="115000"/>
              </a:lnSpc>
              <a:spcAft>
                <a:spcPts val="800"/>
              </a:spcAft>
              <a:buFont typeface="Arial" panose="020B0604020202020204" pitchFamily="34" charset="0"/>
              <a:buChar char="•"/>
            </a:pPr>
            <a:endParaRPr lang="en-US" sz="3200" dirty="0"/>
          </a:p>
        </p:txBody>
      </p:sp>
    </p:spTree>
    <p:extLst>
      <p:ext uri="{BB962C8B-B14F-4D97-AF65-F5344CB8AC3E}">
        <p14:creationId xmlns:p14="http://schemas.microsoft.com/office/powerpoint/2010/main" val="3048344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74B82-C322-CB27-FCFA-DED2E1F55A8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98985D7-57B3-031F-5FE1-CE2DC2C65880}"/>
              </a:ext>
            </a:extLst>
          </p:cNvPr>
          <p:cNvSpPr txBox="1"/>
          <p:nvPr/>
        </p:nvSpPr>
        <p:spPr>
          <a:xfrm>
            <a:off x="1725706" y="1028343"/>
            <a:ext cx="8740588" cy="2031325"/>
          </a:xfrm>
          <a:prstGeom prst="rect">
            <a:avLst/>
          </a:prstGeom>
          <a:noFill/>
        </p:spPr>
        <p:txBody>
          <a:bodyPr wrap="square">
            <a:spAutoFit/>
          </a:bodyPr>
          <a:lstStyle/>
          <a:p>
            <a:r>
              <a:rPr lang="en-US" sz="3600" b="1" dirty="0"/>
              <a:t>We love seeing spiritual transformation take place in the lives of the people we minister to.</a:t>
            </a:r>
          </a:p>
          <a:p>
            <a:endParaRPr lang="en-US" dirty="0"/>
          </a:p>
        </p:txBody>
      </p:sp>
    </p:spTree>
    <p:extLst>
      <p:ext uri="{BB962C8B-B14F-4D97-AF65-F5344CB8AC3E}">
        <p14:creationId xmlns:p14="http://schemas.microsoft.com/office/powerpoint/2010/main" val="3773501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6DCFD-8910-0D92-090C-439E424B9B3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0C4D41A-FEA8-F32D-9D2A-49824D26957A}"/>
              </a:ext>
            </a:extLst>
          </p:cNvPr>
          <p:cNvSpPr txBox="1"/>
          <p:nvPr/>
        </p:nvSpPr>
        <p:spPr>
          <a:xfrm>
            <a:off x="1391771" y="1109025"/>
            <a:ext cx="9408458" cy="1754326"/>
          </a:xfrm>
          <a:prstGeom prst="rect">
            <a:avLst/>
          </a:prstGeom>
          <a:noFill/>
        </p:spPr>
        <p:txBody>
          <a:bodyPr wrap="square">
            <a:spAutoFit/>
          </a:bodyPr>
          <a:lstStyle/>
          <a:p>
            <a:r>
              <a:rPr lang="en-US" sz="3600" b="1" dirty="0"/>
              <a:t>I love watching the church grow…</a:t>
            </a:r>
          </a:p>
          <a:p>
            <a:r>
              <a:rPr lang="en-US" sz="3600" b="1" dirty="0"/>
              <a:t>both spiritually and numerically.</a:t>
            </a:r>
          </a:p>
          <a:p>
            <a:pPr algn="ctr"/>
            <a:endParaRPr lang="en-US" sz="3600" b="1" dirty="0"/>
          </a:p>
        </p:txBody>
      </p:sp>
    </p:spTree>
    <p:extLst>
      <p:ext uri="{BB962C8B-B14F-4D97-AF65-F5344CB8AC3E}">
        <p14:creationId xmlns:p14="http://schemas.microsoft.com/office/powerpoint/2010/main" val="91445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D240E-FDEC-8CD5-29EC-231CBA73FD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DCBF1B6-C295-F853-B62A-12BC794692C5}"/>
              </a:ext>
            </a:extLst>
          </p:cNvPr>
          <p:cNvSpPr txBox="1"/>
          <p:nvPr/>
        </p:nvSpPr>
        <p:spPr>
          <a:xfrm>
            <a:off x="1391770" y="1109025"/>
            <a:ext cx="9837062" cy="1200329"/>
          </a:xfrm>
          <a:prstGeom prst="rect">
            <a:avLst/>
          </a:prstGeom>
          <a:noFill/>
        </p:spPr>
        <p:txBody>
          <a:bodyPr wrap="square">
            <a:spAutoFit/>
          </a:bodyPr>
          <a:lstStyle/>
          <a:p>
            <a:pPr lvl="1"/>
            <a:r>
              <a:rPr lang="en-US" sz="3600" b="1" dirty="0"/>
              <a:t>We LOVE PREACHING AND TEACHING.</a:t>
            </a:r>
          </a:p>
          <a:p>
            <a:pPr algn="ctr"/>
            <a:endParaRPr lang="en-US" sz="3600" dirty="0"/>
          </a:p>
        </p:txBody>
      </p:sp>
    </p:spTree>
    <p:extLst>
      <p:ext uri="{BB962C8B-B14F-4D97-AF65-F5344CB8AC3E}">
        <p14:creationId xmlns:p14="http://schemas.microsoft.com/office/powerpoint/2010/main" val="745985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152</TotalTime>
  <Words>1038</Words>
  <Application>Microsoft Office PowerPoint</Application>
  <PresentationFormat>Widescreen</PresentationFormat>
  <Paragraphs>114</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Aptos</vt:lpstr>
      <vt:lpstr>Arial</vt:lpstr>
      <vt:lpstr>Calisto MT</vt:lpstr>
      <vt:lpstr>Wingdings 2</vt:lpstr>
      <vt:lpstr>Slate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Burnout in ministry is often driven by long periods of stress and pressure…without giving yourself enough time to recover.  Burnout develops gradually. And over time. </vt:lpstr>
      <vt:lpstr>PowerPoint Presentation</vt:lpstr>
      <vt:lpstr>What causes burnout? </vt:lpstr>
      <vt:lpstr>The most Common contributors in ministry include:</vt:lpstr>
      <vt:lpstr>How to Avoid burnout!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Rhonda Smith</dc:creator>
  <cp:lastModifiedBy>Rhonda Smith</cp:lastModifiedBy>
  <cp:revision>34</cp:revision>
  <dcterms:created xsi:type="dcterms:W3CDTF">2026-06-05T00:50:11Z</dcterms:created>
  <dcterms:modified xsi:type="dcterms:W3CDTF">2026-06-09T16:49:51Z</dcterms:modified>
</cp:coreProperties>
</file>