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4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9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2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63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79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87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36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99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4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7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1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4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3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3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EF14441-2ABD-4BD4-8763-C1C30F1DAA1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68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4FD92E-D01D-0533-82ED-AA923E43CAA4}"/>
              </a:ext>
            </a:extLst>
          </p:cNvPr>
          <p:cNvSpPr txBox="1"/>
          <p:nvPr/>
        </p:nvSpPr>
        <p:spPr>
          <a:xfrm>
            <a:off x="475129" y="1474505"/>
            <a:ext cx="11241741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/>
              <a:t>What does a successful ministry look like?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>
                <a:effectLst/>
                <a:latin typeface="Aptos" panose="020B0004020202020204" pitchFamily="34" charset="0"/>
              </a:rPr>
              <a:t> </a:t>
            </a:r>
            <a:endParaRPr lang="en-US" sz="3600" dirty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77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6FD57-D5B2-C36B-29A9-D7665106B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3B42E2-3D53-77F4-CDFF-B4490D9E0C38}"/>
              </a:ext>
            </a:extLst>
          </p:cNvPr>
          <p:cNvSpPr txBox="1"/>
          <p:nvPr/>
        </p:nvSpPr>
        <p:spPr>
          <a:xfrm>
            <a:off x="1391770" y="750437"/>
            <a:ext cx="95810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DECLINE SIDE OF THE LIFE CYCLE</a:t>
            </a:r>
          </a:p>
          <a:p>
            <a:pPr algn="ctr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27273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AE1FB-953A-65F7-9B95-90DA170B9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1748DE-9085-1B41-C7F0-044F429FFC0C}"/>
              </a:ext>
            </a:extLst>
          </p:cNvPr>
          <p:cNvSpPr txBox="1"/>
          <p:nvPr/>
        </p:nvSpPr>
        <p:spPr>
          <a:xfrm>
            <a:off x="1391771" y="1230339"/>
            <a:ext cx="94084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Maintenance Stage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72158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0326-3F1D-8F4A-D081-BE7240C9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99F851-480D-DECB-F801-ADDFA9149C28}"/>
              </a:ext>
            </a:extLst>
          </p:cNvPr>
          <p:cNvSpPr txBox="1"/>
          <p:nvPr/>
        </p:nvSpPr>
        <p:spPr>
          <a:xfrm>
            <a:off x="1391771" y="1230339"/>
            <a:ext cx="94084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Preservation Stage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54283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CE7BD-0329-774C-41C1-4C25B0210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404814-5AEB-EEA0-00C0-A9903615C023}"/>
              </a:ext>
            </a:extLst>
          </p:cNvPr>
          <p:cNvSpPr txBox="1"/>
          <p:nvPr/>
        </p:nvSpPr>
        <p:spPr>
          <a:xfrm>
            <a:off x="1391771" y="1230339"/>
            <a:ext cx="94084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Life-Support Stage</a:t>
            </a:r>
          </a:p>
          <a:p>
            <a:pPr algn="ctr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75510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0E6F-D832-6D89-AFDD-371322CC7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E4989A-55C9-6177-D456-016AB31B332F}"/>
              </a:ext>
            </a:extLst>
          </p:cNvPr>
          <p:cNvSpPr txBox="1"/>
          <p:nvPr/>
        </p:nvSpPr>
        <p:spPr>
          <a:xfrm>
            <a:off x="1391771" y="1230339"/>
            <a:ext cx="9408458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Closure Stage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33703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7FAA9-0556-C214-A5B7-0A563F6EC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47141A-0FF3-8055-A096-618CA980AFDA}"/>
              </a:ext>
            </a:extLst>
          </p:cNvPr>
          <p:cNvSpPr txBox="1"/>
          <p:nvPr/>
        </p:nvSpPr>
        <p:spPr>
          <a:xfrm>
            <a:off x="1391771" y="1230339"/>
            <a:ext cx="94084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GOOD NEWS: </a:t>
            </a:r>
          </a:p>
          <a:p>
            <a:endParaRPr lang="en-US" sz="3600" b="1" dirty="0"/>
          </a:p>
          <a:p>
            <a:r>
              <a:rPr lang="en-US" sz="3600" b="1" dirty="0"/>
              <a:t>RENEWAL IS ALWAYS POSSIBLE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1003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EF76E-9F77-18DD-86B7-ADAAEAC77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83B729-26A6-61F2-E4BC-955845DD6A6E}"/>
              </a:ext>
            </a:extLst>
          </p:cNvPr>
          <p:cNvSpPr txBox="1"/>
          <p:nvPr/>
        </p:nvSpPr>
        <p:spPr>
          <a:xfrm>
            <a:off x="1391770" y="1230339"/>
            <a:ext cx="1015710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Churches don’t die because God stops moving.</a:t>
            </a:r>
          </a:p>
          <a:p>
            <a:endParaRPr lang="en-US" sz="3600" b="1" dirty="0"/>
          </a:p>
          <a:p>
            <a:r>
              <a:rPr lang="en-US" sz="3600" b="1" dirty="0"/>
              <a:t>They die because they stop obeying their mission.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61034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D4A62-A862-05CE-257A-2C2114252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36A1AA-5C74-AE79-EEFF-A3732A8740F6}"/>
              </a:ext>
            </a:extLst>
          </p:cNvPr>
          <p:cNvSpPr txBox="1"/>
          <p:nvPr/>
        </p:nvSpPr>
        <p:spPr>
          <a:xfrm>
            <a:off x="1391771" y="1230339"/>
            <a:ext cx="94084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DOES A SUCCESSFUL CHURCH LOOK LIKE!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9870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339C-2C3D-8AAC-03BA-EA14DDB71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C18A7A-9B4F-0DC3-EEF8-6F3A39AC1AAD}"/>
              </a:ext>
            </a:extLst>
          </p:cNvPr>
          <p:cNvSpPr txBox="1"/>
          <p:nvPr/>
        </p:nvSpPr>
        <p:spPr>
          <a:xfrm>
            <a:off x="1391771" y="1230339"/>
            <a:ext cx="94084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10 Marks or Characteristics of a successful church…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1164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C8BC0-3DA2-CC84-17DC-448235AF5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3DD903-52F0-3C80-438E-480540B78AA2}"/>
              </a:ext>
            </a:extLst>
          </p:cNvPr>
          <p:cNvSpPr txBox="1"/>
          <p:nvPr/>
        </p:nvSpPr>
        <p:spPr>
          <a:xfrm>
            <a:off x="1336906" y="507963"/>
            <a:ext cx="10138813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2 things that DO NOT define a successful church</a:t>
            </a:r>
          </a:p>
          <a:p>
            <a:endParaRPr lang="en-US" sz="3600" b="1" dirty="0"/>
          </a:p>
          <a:p>
            <a:r>
              <a:rPr lang="en-US" sz="3600" b="1" dirty="0"/>
              <a:t>1</a:t>
            </a:r>
            <a:r>
              <a:rPr lang="en-US" sz="3600" b="1" baseline="30000" dirty="0"/>
              <a:t>st</a:t>
            </a:r>
            <a:r>
              <a:rPr lang="en-US" sz="3600" b="1" dirty="0"/>
              <a:t> – A CHURCH IS NOT DEFINED BY NUMBERS alone or by how many show up on a Sunday.</a:t>
            </a:r>
          </a:p>
          <a:p>
            <a:endParaRPr lang="en-US" sz="3600" b="1" dirty="0"/>
          </a:p>
          <a:p>
            <a:r>
              <a:rPr lang="en-US" sz="3600" b="1" dirty="0"/>
              <a:t>#2 – A church is not defined by “how much or how little money it has.”</a:t>
            </a:r>
          </a:p>
          <a:p>
            <a:endParaRPr lang="en-US" sz="3600" b="1" dirty="0"/>
          </a:p>
          <a:p>
            <a:r>
              <a:rPr lang="en-US" sz="3600" b="1" dirty="0"/>
              <a:t>Nor is it defined by its building or property.</a:t>
            </a:r>
          </a:p>
          <a:p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32603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A176F-2B0E-9C57-EA92-4B588F4DF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07215F-8510-A44C-B5E4-4E904C2AD4F8}"/>
              </a:ext>
            </a:extLst>
          </p:cNvPr>
          <p:cNvSpPr txBox="1"/>
          <p:nvPr/>
        </p:nvSpPr>
        <p:spPr>
          <a:xfrm>
            <a:off x="1143000" y="470458"/>
            <a:ext cx="10158984" cy="304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2800" b="1" dirty="0">
                <a:effectLst/>
                <a:latin typeface="Aptos" panose="020B0004020202020204" pitchFamily="34" charset="0"/>
              </a:rPr>
              <a:t> </a:t>
            </a:r>
            <a:endParaRPr lang="en-US" sz="2800" dirty="0">
              <a:effectLst/>
              <a:latin typeface="Aptos" panose="020B0004020202020204" pitchFamily="34" charset="0"/>
            </a:endParaRPr>
          </a:p>
          <a:p>
            <a:pPr marL="0" marR="0">
              <a:spcAft>
                <a:spcPts val="800"/>
              </a:spcAft>
              <a:buNone/>
            </a:pPr>
            <a:r>
              <a:rPr lang="en-US" sz="3600" b="1" dirty="0"/>
              <a:t>The CHURCH LIFE CYCLE</a:t>
            </a:r>
          </a:p>
          <a:p>
            <a:pPr marL="0" marR="0" algn="ctr">
              <a:spcAft>
                <a:spcPts val="800"/>
              </a:spcAft>
              <a:buNone/>
            </a:pPr>
            <a:endParaRPr lang="en-US" sz="2800" dirty="0">
              <a:effectLst/>
              <a:latin typeface="Aptos" panose="020B0004020202020204" pitchFamily="34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>
                <a:effectLst/>
              </a:rPr>
              <a:t>Every church – no matter the size, denomination, or location – moves through these stages.</a:t>
            </a:r>
          </a:p>
        </p:txBody>
      </p:sp>
    </p:spTree>
    <p:extLst>
      <p:ext uri="{BB962C8B-B14F-4D97-AF65-F5344CB8AC3E}">
        <p14:creationId xmlns:p14="http://schemas.microsoft.com/office/powerpoint/2010/main" val="2581330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05BCD-38D3-DD95-1EBB-0C733EDB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C91B95-50CF-AE04-FD2F-435EBD607018}"/>
              </a:ext>
            </a:extLst>
          </p:cNvPr>
          <p:cNvSpPr txBox="1"/>
          <p:nvPr/>
        </p:nvSpPr>
        <p:spPr>
          <a:xfrm>
            <a:off x="1391770" y="1230339"/>
            <a:ext cx="9553597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1– Do you have a Clear Vision (direction) and 	 Mission (purpose) from God?</a:t>
            </a:r>
          </a:p>
          <a:p>
            <a:endParaRPr lang="en-US" sz="3600" b="1" dirty="0"/>
          </a:p>
          <a:p>
            <a:r>
              <a:rPr lang="en-US" sz="3600" b="1" dirty="0"/>
              <a:t>Without mission and purpose, you lose clarity.</a:t>
            </a:r>
          </a:p>
          <a:p>
            <a:r>
              <a:rPr lang="en-US" sz="3600" b="1" dirty="0"/>
              <a:t>Without vision, you lose direction.</a:t>
            </a:r>
          </a:p>
          <a:p>
            <a:r>
              <a:rPr lang="en-US" sz="3600" b="1" dirty="0"/>
              <a:t>Without both, you drift.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3295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8EDD2-E18F-9602-0896-0947523B6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4C0577-4364-6361-A384-B80908330FAB}"/>
              </a:ext>
            </a:extLst>
          </p:cNvPr>
          <p:cNvSpPr txBox="1"/>
          <p:nvPr/>
        </p:nvSpPr>
        <p:spPr>
          <a:xfrm>
            <a:off x="1391771" y="1230339"/>
            <a:ext cx="9408458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mission explains what you do. Why you exist. What is our purpose?</a:t>
            </a:r>
          </a:p>
          <a:p>
            <a:endParaRPr lang="en-US" sz="3600" b="1" dirty="0"/>
          </a:p>
          <a:p>
            <a:r>
              <a:rPr lang="en-US" sz="3600" b="1" dirty="0"/>
              <a:t>The vision explains where you’re going.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4862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43F88-0964-2058-02F5-AEFB121C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D7852-E16D-B5C2-507B-96ADF5C14852}"/>
              </a:ext>
            </a:extLst>
          </p:cNvPr>
          <p:cNvSpPr txBox="1"/>
          <p:nvPr/>
        </p:nvSpPr>
        <p:spPr>
          <a:xfrm>
            <a:off x="1391771" y="1230339"/>
            <a:ext cx="94084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Mission shapes identity.</a:t>
            </a:r>
          </a:p>
          <a:p>
            <a:endParaRPr lang="en-US" sz="3600" b="1" dirty="0"/>
          </a:p>
          <a:p>
            <a:r>
              <a:rPr lang="en-US" sz="3600" b="1" dirty="0"/>
              <a:t>Vision shapes church culture.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84566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653E8-CA49-555D-7256-8C9C59732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938EF6-AF6B-222F-9533-226265EC7287}"/>
              </a:ext>
            </a:extLst>
          </p:cNvPr>
          <p:cNvSpPr txBox="1"/>
          <p:nvPr/>
        </p:nvSpPr>
        <p:spPr>
          <a:xfrm>
            <a:off x="907138" y="965163"/>
            <a:ext cx="10586869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Purpose of a Mission Statement (Why are we here?)</a:t>
            </a:r>
          </a:p>
          <a:p>
            <a:endParaRPr lang="en-US" sz="3600" b="1" dirty="0"/>
          </a:p>
          <a:p>
            <a:r>
              <a:rPr lang="en-US" sz="3600" b="1" dirty="0"/>
              <a:t>A mission defines your </a:t>
            </a:r>
            <a:r>
              <a:rPr lang="en-US" sz="3600" b="1" i="1" dirty="0"/>
              <a:t>present purpose </a:t>
            </a:r>
            <a:r>
              <a:rPr lang="en-US" sz="3600" b="1" dirty="0"/>
              <a:t>and what you do every week.</a:t>
            </a:r>
          </a:p>
          <a:p>
            <a:pPr algn="ctr"/>
            <a:endParaRPr lang="en-US" sz="3600" b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72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15D08-717D-3FF8-BFA2-BF09C84F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729D2C-1E31-53A9-38B9-720AF736A440}"/>
              </a:ext>
            </a:extLst>
          </p:cNvPr>
          <p:cNvSpPr txBox="1"/>
          <p:nvPr/>
        </p:nvSpPr>
        <p:spPr>
          <a:xfrm>
            <a:off x="1391771" y="1230339"/>
            <a:ext cx="9408458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Purpose of a Vision Statement (Where you’re going)</a:t>
            </a:r>
          </a:p>
          <a:p>
            <a:endParaRPr lang="en-US" sz="3600" b="1" dirty="0"/>
          </a:p>
          <a:p>
            <a:r>
              <a:rPr lang="en-US" sz="3600" b="1" dirty="0"/>
              <a:t>A vision describes your </a:t>
            </a:r>
            <a:r>
              <a:rPr lang="en-US" sz="3600" b="1" i="1" dirty="0"/>
              <a:t>future direction and destination.</a:t>
            </a:r>
            <a:endParaRPr lang="en-US" b="1" i="1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0831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0C39BA8-67BC-1097-C16B-3A8A3EF21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3533" y="781987"/>
            <a:ext cx="9440034" cy="2573861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Without a mission, you drift. </a:t>
            </a:r>
          </a:p>
          <a:p>
            <a:pPr algn="l"/>
            <a:r>
              <a:rPr lang="en-US" sz="3600" b="1" dirty="0"/>
              <a:t>Without a vision, you stagnate.</a:t>
            </a:r>
          </a:p>
        </p:txBody>
      </p:sp>
    </p:spTree>
    <p:extLst>
      <p:ext uri="{BB962C8B-B14F-4D97-AF65-F5344CB8AC3E}">
        <p14:creationId xmlns:p14="http://schemas.microsoft.com/office/powerpoint/2010/main" val="2031481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AD1B3B-676E-BEEA-0F21-6148743BF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2" y="882571"/>
            <a:ext cx="10026585" cy="347911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The key to having a successful church is this –</a:t>
            </a:r>
          </a:p>
          <a:p>
            <a:pPr algn="l"/>
            <a:r>
              <a:rPr lang="en-US" sz="3600" b="1" dirty="0">
                <a:effectLst/>
              </a:rPr>
              <a:t>Do “the pastor and the People” have a clear understanding of why the church exists?</a:t>
            </a:r>
          </a:p>
          <a:p>
            <a:pPr algn="l"/>
            <a:r>
              <a:rPr lang="en-US" sz="3600" b="1" dirty="0">
                <a:effectLst/>
              </a:rPr>
              <a:t>Successful churches don’t drift – they are guided.</a:t>
            </a:r>
          </a:p>
        </p:txBody>
      </p:sp>
    </p:spTree>
    <p:extLst>
      <p:ext uri="{BB962C8B-B14F-4D97-AF65-F5344CB8AC3E}">
        <p14:creationId xmlns:p14="http://schemas.microsoft.com/office/powerpoint/2010/main" val="38325454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D19E73A-CCF6-9EDE-FEB4-5221640EF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7541" y="699691"/>
            <a:ext cx="9440034" cy="3872309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Another mark of a successful church is –</a:t>
            </a:r>
          </a:p>
          <a:p>
            <a:pPr algn="l"/>
            <a:r>
              <a:rPr lang="en-US" sz="3600" b="1" dirty="0">
                <a:effectLst/>
              </a:rPr>
              <a:t>Does God’s anointing rest upon the church?</a:t>
            </a:r>
          </a:p>
        </p:txBody>
      </p:sp>
    </p:spTree>
    <p:extLst>
      <p:ext uri="{BB962C8B-B14F-4D97-AF65-F5344CB8AC3E}">
        <p14:creationId xmlns:p14="http://schemas.microsoft.com/office/powerpoint/2010/main" val="2482452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FE3D932-C5A3-CF9E-CD3B-3B887AC74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2" y="589963"/>
            <a:ext cx="9788842" cy="356141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#3 – Is the church producing Long-lasting fruit?</a:t>
            </a:r>
          </a:p>
        </p:txBody>
      </p:sp>
    </p:spTree>
    <p:extLst>
      <p:ext uri="{BB962C8B-B14F-4D97-AF65-F5344CB8AC3E}">
        <p14:creationId xmlns:p14="http://schemas.microsoft.com/office/powerpoint/2010/main" val="1642670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57EC337-CDDC-F0ED-C352-FA104A2D1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3" y="663115"/>
            <a:ext cx="9440034" cy="104986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#4 – Are Souls being Saved?</a:t>
            </a:r>
          </a:p>
        </p:txBody>
      </p:sp>
    </p:spTree>
    <p:extLst>
      <p:ext uri="{BB962C8B-B14F-4D97-AF65-F5344CB8AC3E}">
        <p14:creationId xmlns:p14="http://schemas.microsoft.com/office/powerpoint/2010/main" val="11526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53EBC-6539-8EE6-C125-9BB062E44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0FA2E5-5395-CC99-086E-F2F735954A18}"/>
              </a:ext>
            </a:extLst>
          </p:cNvPr>
          <p:cNvSpPr txBox="1"/>
          <p:nvPr/>
        </p:nvSpPr>
        <p:spPr>
          <a:xfrm>
            <a:off x="1760027" y="374131"/>
            <a:ext cx="8942294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Which stage is your church in?</a:t>
            </a:r>
            <a:endParaRPr lang="en-US" b="1" dirty="0"/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Aptos" panose="020B00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5AC6EC-5272-4E36-552C-181B5CF66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566" y="1116134"/>
            <a:ext cx="6665794" cy="527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32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506A900-8EF6-E605-C738-888DE44ED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3" y="717979"/>
            <a:ext cx="9440034" cy="3405965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Pastors are weak in 3 areas: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effectLst/>
              </a:rPr>
              <a:t>Receiving the offering  		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effectLst/>
              </a:rPr>
              <a:t>Giving an Invitation for salvation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dirty="0">
                <a:effectLst/>
              </a:rPr>
              <a:t>In Leading the church</a:t>
            </a:r>
          </a:p>
        </p:txBody>
      </p:sp>
    </p:spTree>
    <p:extLst>
      <p:ext uri="{BB962C8B-B14F-4D97-AF65-F5344CB8AC3E}">
        <p14:creationId xmlns:p14="http://schemas.microsoft.com/office/powerpoint/2010/main" val="12131343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3BD83C4-FB5B-26F6-7F71-08C4A09E2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3" y="653971"/>
            <a:ext cx="9440034" cy="1049867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effectLst/>
              </a:rPr>
              <a:t>The Biblical principle is this – </a:t>
            </a:r>
          </a:p>
          <a:p>
            <a:pPr algn="l"/>
            <a:endParaRPr lang="en-US" sz="3600" b="1" dirty="0">
              <a:effectLst/>
            </a:endParaRPr>
          </a:p>
          <a:p>
            <a:pPr algn="l"/>
            <a:r>
              <a:rPr lang="en-US" sz="3600" b="1" dirty="0">
                <a:effectLst/>
              </a:rPr>
              <a:t>The Shepherds lead – the sheep follow!</a:t>
            </a:r>
          </a:p>
        </p:txBody>
      </p:sp>
    </p:spTree>
    <p:extLst>
      <p:ext uri="{BB962C8B-B14F-4D97-AF65-F5344CB8AC3E}">
        <p14:creationId xmlns:p14="http://schemas.microsoft.com/office/powerpoint/2010/main" val="10432694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EDBFE0-91B2-F080-D3E1-C80FDA9D4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2" y="544243"/>
            <a:ext cx="9715689" cy="104986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Is true Discipleship taking place in the church?</a:t>
            </a:r>
          </a:p>
        </p:txBody>
      </p:sp>
    </p:spTree>
    <p:extLst>
      <p:ext uri="{BB962C8B-B14F-4D97-AF65-F5344CB8AC3E}">
        <p14:creationId xmlns:p14="http://schemas.microsoft.com/office/powerpoint/2010/main" val="12706038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62A68F9-E3C5-AFDF-3843-D3E4C0988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2" y="708835"/>
            <a:ext cx="10108881" cy="104986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Is the church producing healthy, Strong Families?</a:t>
            </a:r>
          </a:p>
        </p:txBody>
      </p:sp>
    </p:spTree>
    <p:extLst>
      <p:ext uri="{BB962C8B-B14F-4D97-AF65-F5344CB8AC3E}">
        <p14:creationId xmlns:p14="http://schemas.microsoft.com/office/powerpoint/2010/main" val="8304216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B908423-A90F-7054-EABB-5289B30AE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0108" y="644827"/>
            <a:ext cx="9693547" cy="1049867"/>
          </a:xfrm>
        </p:spPr>
        <p:txBody>
          <a:bodyPr>
            <a:normAutofit fontScale="92500"/>
          </a:bodyPr>
          <a:lstStyle/>
          <a:p>
            <a:pPr algn="l"/>
            <a:r>
              <a:rPr lang="en-US" sz="3600" b="1" dirty="0">
                <a:effectLst/>
              </a:rPr>
              <a:t>Is the church having an Impact on the Community?</a:t>
            </a:r>
          </a:p>
        </p:txBody>
      </p:sp>
    </p:spTree>
    <p:extLst>
      <p:ext uri="{BB962C8B-B14F-4D97-AF65-F5344CB8AC3E}">
        <p14:creationId xmlns:p14="http://schemas.microsoft.com/office/powerpoint/2010/main" val="35636763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72FE-0A5C-7BBF-DEB5-A078699E7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17" y="625544"/>
            <a:ext cx="10353762" cy="405875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3600" b="1" dirty="0">
                <a:solidFill>
                  <a:schemeClr val="tx1"/>
                </a:solidFill>
                <a:effectLst/>
              </a:rPr>
              <a:t>Successful churches raise up future leaders.</a:t>
            </a:r>
          </a:p>
        </p:txBody>
      </p:sp>
    </p:spTree>
    <p:extLst>
      <p:ext uri="{BB962C8B-B14F-4D97-AF65-F5344CB8AC3E}">
        <p14:creationId xmlns:p14="http://schemas.microsoft.com/office/powerpoint/2010/main" val="20237434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80FF60F-18AE-6B2F-7A74-951266598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2" y="626539"/>
            <a:ext cx="9633393" cy="1049867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effectLst/>
              </a:rPr>
              <a:t>A successful church goes “outside its 4 walls.”</a:t>
            </a:r>
          </a:p>
        </p:txBody>
      </p:sp>
    </p:spTree>
    <p:extLst>
      <p:ext uri="{BB962C8B-B14F-4D97-AF65-F5344CB8AC3E}">
        <p14:creationId xmlns:p14="http://schemas.microsoft.com/office/powerpoint/2010/main" val="9964551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0034B17-5F5A-D020-DE56-0C1CFB749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3" y="708835"/>
            <a:ext cx="9440034" cy="2537285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Successful churches either have or participate in an ongoing MISSIONS outreach.</a:t>
            </a:r>
          </a:p>
          <a:p>
            <a:pPr algn="l"/>
            <a:r>
              <a:rPr lang="en-US" sz="3600" b="1" dirty="0">
                <a:effectLst/>
              </a:rPr>
              <a:t>	Acts 1:8      4 Pulpits of the local church</a:t>
            </a:r>
          </a:p>
        </p:txBody>
      </p:sp>
    </p:spTree>
    <p:extLst>
      <p:ext uri="{BB962C8B-B14F-4D97-AF65-F5344CB8AC3E}">
        <p14:creationId xmlns:p14="http://schemas.microsoft.com/office/powerpoint/2010/main" val="29553297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D82AC31-D615-8D25-CCCF-0AB2257D9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853" y="690547"/>
            <a:ext cx="9440034" cy="232697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effectLst/>
              </a:rPr>
              <a:t>The more of these characteristics a church has, the more successful it is in accomplishing God’s purpose.</a:t>
            </a:r>
          </a:p>
        </p:txBody>
      </p:sp>
    </p:spTree>
    <p:extLst>
      <p:ext uri="{BB962C8B-B14F-4D97-AF65-F5344CB8AC3E}">
        <p14:creationId xmlns:p14="http://schemas.microsoft.com/office/powerpoint/2010/main" val="3122176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0C005-3C97-942A-E7FB-E8DCB30AE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6F3C35-8F0A-4425-BBCD-AFAB397B1430}"/>
              </a:ext>
            </a:extLst>
          </p:cNvPr>
          <p:cNvSpPr txBox="1"/>
          <p:nvPr/>
        </p:nvSpPr>
        <p:spPr>
          <a:xfrm>
            <a:off x="1624852" y="1160740"/>
            <a:ext cx="904619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A church’s life cycle has eight stages.</a:t>
            </a:r>
          </a:p>
          <a:p>
            <a:endParaRPr lang="en-US" sz="3600" b="1" dirty="0"/>
          </a:p>
          <a:p>
            <a:r>
              <a:rPr lang="en-US" sz="3600" b="1" dirty="0"/>
              <a:t>The first four lead to growth and vitality.</a:t>
            </a:r>
          </a:p>
          <a:p>
            <a:endParaRPr lang="en-US" sz="3600" b="1" dirty="0"/>
          </a:p>
          <a:p>
            <a:r>
              <a:rPr lang="en-US" sz="3600" b="1" dirty="0"/>
              <a:t>The last four lead to stagnation and decline.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52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F7086-2871-1134-1FA4-E6FF2602B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0D74C5-98FC-81B5-3770-77B1F3BBA135}"/>
              </a:ext>
            </a:extLst>
          </p:cNvPr>
          <p:cNvSpPr txBox="1"/>
          <p:nvPr/>
        </p:nvSpPr>
        <p:spPr>
          <a:xfrm>
            <a:off x="1326776" y="1101060"/>
            <a:ext cx="9538447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3600" b="1" dirty="0"/>
              <a:t>The Launch Stage (Birth or beginning stage)</a:t>
            </a:r>
          </a:p>
          <a:p>
            <a:pPr marL="0" marR="0" algn="ctr">
              <a:spcAft>
                <a:spcPts val="800"/>
              </a:spcAft>
              <a:buNone/>
            </a:pPr>
            <a:endParaRPr lang="en-US" sz="3600" dirty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44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4B82-C322-CB27-FCFA-DED2E1F5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8985D7-57B3-031F-5FE1-CE2DC2C65880}"/>
              </a:ext>
            </a:extLst>
          </p:cNvPr>
          <p:cNvSpPr txBox="1"/>
          <p:nvPr/>
        </p:nvSpPr>
        <p:spPr>
          <a:xfrm>
            <a:off x="1725706" y="1028343"/>
            <a:ext cx="87405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Momentum Stage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01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6DCFD-8910-0D92-090C-439E424B9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C4D41A-FEA8-F32D-9D2A-49824D26957A}"/>
              </a:ext>
            </a:extLst>
          </p:cNvPr>
          <p:cNvSpPr txBox="1"/>
          <p:nvPr/>
        </p:nvSpPr>
        <p:spPr>
          <a:xfrm>
            <a:off x="1391771" y="1109025"/>
            <a:ext cx="94084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Growth Stage (increase and Expansion)</a:t>
            </a:r>
          </a:p>
          <a:p>
            <a:pPr algn="ctr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1445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240E-FDEC-8CD5-29EC-231CBA73F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CBF1B6-C295-F853-B62A-12BC794692C5}"/>
              </a:ext>
            </a:extLst>
          </p:cNvPr>
          <p:cNvSpPr txBox="1"/>
          <p:nvPr/>
        </p:nvSpPr>
        <p:spPr>
          <a:xfrm>
            <a:off x="1391771" y="1109025"/>
            <a:ext cx="94084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Sustained growth Stage (congregation is Mature and growing spiritually and in number)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45985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DC56B-1DA0-3AF0-CB01-63B810688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AC4868-363B-ECCE-7829-9927B06AD133}"/>
              </a:ext>
            </a:extLst>
          </p:cNvPr>
          <p:cNvSpPr txBox="1"/>
          <p:nvPr/>
        </p:nvSpPr>
        <p:spPr>
          <a:xfrm>
            <a:off x="749808" y="203948"/>
            <a:ext cx="10521695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TURNING POINT</a:t>
            </a:r>
          </a:p>
          <a:p>
            <a:endParaRPr lang="en-US" sz="3600" b="1" dirty="0"/>
          </a:p>
          <a:p>
            <a:r>
              <a:rPr lang="en-US" sz="3600" b="1" dirty="0"/>
              <a:t>	Every church eventually hits a crossroads:</a:t>
            </a:r>
          </a:p>
          <a:p>
            <a:endParaRPr lang="en-US" sz="3600" b="1" dirty="0"/>
          </a:p>
          <a:p>
            <a:r>
              <a:rPr lang="en-US" sz="3600" b="1" dirty="0"/>
              <a:t>	</a:t>
            </a:r>
            <a:r>
              <a:rPr lang="en-US" sz="3300" b="1" dirty="0"/>
              <a:t>Generally, about every generation (every 20-25 	years)</a:t>
            </a:r>
          </a:p>
          <a:p>
            <a:r>
              <a:rPr lang="en-US" sz="3300" b="1" dirty="0"/>
              <a:t>	</a:t>
            </a:r>
          </a:p>
          <a:p>
            <a:r>
              <a:rPr lang="en-US" sz="3300" b="1" dirty="0"/>
              <a:t>	They face an important question – Will we renew the 	mission and vision…or protect what 	we’ve built?</a:t>
            </a:r>
          </a:p>
          <a:p>
            <a:r>
              <a:rPr lang="en-US" sz="3300" b="1" dirty="0"/>
              <a:t>	</a:t>
            </a:r>
          </a:p>
          <a:p>
            <a:r>
              <a:rPr lang="en-US" sz="3300" b="1" dirty="0"/>
              <a:t>	This decision determines whether the church enters 	renewal or decline.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7879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116</TotalTime>
  <Words>605</Words>
  <Application>Microsoft Office PowerPoint</Application>
  <PresentationFormat>Widescreen</PresentationFormat>
  <Paragraphs>86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Aptos</vt:lpstr>
      <vt:lpstr>Arial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Rhonda Smith</dc:creator>
  <cp:lastModifiedBy>Sandra Wood</cp:lastModifiedBy>
  <cp:revision>36</cp:revision>
  <dcterms:created xsi:type="dcterms:W3CDTF">2026-06-05T00:50:11Z</dcterms:created>
  <dcterms:modified xsi:type="dcterms:W3CDTF">2026-06-05T19:06:20Z</dcterms:modified>
</cp:coreProperties>
</file>