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94" r:id="rId3"/>
    <p:sldId id="258" r:id="rId4"/>
    <p:sldId id="280" r:id="rId5"/>
    <p:sldId id="259" r:id="rId6"/>
    <p:sldId id="281" r:id="rId7"/>
    <p:sldId id="282" r:id="rId8"/>
    <p:sldId id="283" r:id="rId9"/>
    <p:sldId id="284" r:id="rId10"/>
    <p:sldId id="285" r:id="rId11"/>
    <p:sldId id="286" r:id="rId12"/>
    <p:sldId id="287" r:id="rId13"/>
    <p:sldId id="288" r:id="rId14"/>
    <p:sldId id="289" r:id="rId15"/>
    <p:sldId id="290" r:id="rId16"/>
    <p:sldId id="291" r:id="rId17"/>
    <p:sldId id="292" r:id="rId18"/>
    <p:sldId id="29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9" d="100"/>
          <a:sy n="99" d="100"/>
        </p:scale>
        <p:origin x="4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0693" y="1769540"/>
            <a:ext cx="9440034" cy="1828801"/>
          </a:xfrm>
        </p:spPr>
        <p:txBody>
          <a:bodyPr anchor="b">
            <a:normAutofit/>
          </a:bodyPr>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370693" y="3598339"/>
            <a:ext cx="9440034"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EF14441-2ABD-4BD4-8763-C1C30F1DAA13}"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3594647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3883" y="547807"/>
            <a:ext cx="10141799" cy="3816806"/>
          </a:xfrm>
          <a:prstGeom prst="rect">
            <a:avLst/>
          </a:prstGeom>
        </p:spPr>
      </p:pic>
      <p:sp>
        <p:nvSpPr>
          <p:cNvPr id="2" name="Title 1"/>
          <p:cNvSpPr>
            <a:spLocks noGrp="1"/>
          </p:cNvSpPr>
          <p:nvPr>
            <p:ph type="title"/>
          </p:nvPr>
        </p:nvSpPr>
        <p:spPr>
          <a:xfrm>
            <a:off x="913806" y="4565255"/>
            <a:ext cx="10355326" cy="543472"/>
          </a:xfrm>
        </p:spPr>
        <p:txBody>
          <a:bodyPr anchor="b">
            <a:normAutofit/>
          </a:bodyPr>
          <a:lstStyle>
            <a:lvl1pPr algn="ct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69349" y="695009"/>
            <a:ext cx="9845346"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5376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EF14441-2ABD-4BD4-8763-C1C30F1DAA13}"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4108392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8437"/>
            <a:ext cx="10353762"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295180"/>
            <a:ext cx="10353763"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EF14441-2ABD-4BD4-8763-C1C30F1DAA13}"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2706026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304353"/>
            <a:ext cx="10353763"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EF14441-2ABD-4BD4-8763-C1C30F1DAA13}"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
        <p:nvSpPr>
          <p:cNvPr id="11" name="TextBox 10"/>
          <p:cNvSpPr txBox="1"/>
          <p:nvPr/>
        </p:nvSpPr>
        <p:spPr>
          <a:xfrm>
            <a:off x="990600" y="88479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504716" y="292825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546390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794" y="2126942"/>
            <a:ext cx="10353763"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84" y="4650556"/>
            <a:ext cx="1035219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EF14441-2ABD-4BD4-8763-C1C30F1DAA13}"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38599790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5" y="609600"/>
            <a:ext cx="10353762" cy="970450"/>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5"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6711"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435"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66572" y="1885950"/>
            <a:ext cx="3300984"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66572" y="2571750"/>
            <a:ext cx="3300984"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EF14441-2ABD-4BD4-8763-C1C30F1DAA13}" type="datetimeFigureOut">
              <a:rPr lang="en-US" smtClean="0"/>
              <a:t>6/5/2026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10246870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7962" y="1818214"/>
            <a:ext cx="3339972"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03800" y="1818214"/>
            <a:ext cx="3339972"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36051" y="1818214"/>
            <a:ext cx="3339972" cy="1847851"/>
          </a:xfrm>
          <a:prstGeom prst="rect">
            <a:avLst/>
          </a:prstGeom>
        </p:spPr>
      </p:pic>
      <p:sp>
        <p:nvSpPr>
          <p:cNvPr id="30" name="Title 1"/>
          <p:cNvSpPr>
            <a:spLocks noGrp="1"/>
          </p:cNvSpPr>
          <p:nvPr>
            <p:ph type="title"/>
          </p:nvPr>
        </p:nvSpPr>
        <p:spPr>
          <a:xfrm>
            <a:off x="913794" y="609600"/>
            <a:ext cx="10353763" cy="97045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18102" y="1938918"/>
            <a:ext cx="3092368"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480368"/>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88"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45743" y="1939094"/>
            <a:ext cx="3092368"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435" y="4480367"/>
            <a:ext cx="3300984"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66697" y="3904106"/>
            <a:ext cx="3300984"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75698" y="1934432"/>
            <a:ext cx="3092368"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66572" y="4480365"/>
            <a:ext cx="3300984"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0EF14441-2ABD-4BD4-8763-C1C30F1DAA13}" type="datetimeFigureOut">
              <a:rPr lang="en-US" smtClean="0"/>
              <a:t>6/5/2026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19445362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F14441-2ABD-4BD4-8763-C1C30F1DAA13}"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14632999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83068" y="609599"/>
            <a:ext cx="228448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6" y="609599"/>
            <a:ext cx="7916872" cy="5181601"/>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F14441-2ABD-4BD4-8763-C1C30F1DAA13}"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2526044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EF14441-2ABD-4BD4-8763-C1C30F1DAA13}"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2194074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95401" y="1761067"/>
            <a:ext cx="9590550" cy="1828813"/>
          </a:xfrm>
        </p:spPr>
        <p:txBody>
          <a:bodyPr anchor="b"/>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95401" y="3589879"/>
            <a:ext cx="9590550"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F14441-2ABD-4BD4-8763-C1C30F1DAA13}" type="datetimeFigureOut">
              <a:rPr lang="en-US" smtClean="0"/>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729217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1732449"/>
            <a:ext cx="5060497" cy="405875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2892" y="1732449"/>
            <a:ext cx="5064665" cy="4058751"/>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EF14441-2ABD-4BD4-8763-C1C30F1DAA13}"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2341141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795" y="1734506"/>
            <a:ext cx="5089072"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8485" y="1734506"/>
            <a:ext cx="5089072" cy="4148769"/>
          </a:xfrm>
          <a:prstGeom prst="rect">
            <a:avLst/>
          </a:prstGeom>
        </p:spPr>
      </p:pic>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005872" y="1835254"/>
            <a:ext cx="4876344"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05872" y="2380137"/>
            <a:ext cx="4876344"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94967" y="1835254"/>
            <a:ext cx="4895330"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94967" y="2380137"/>
            <a:ext cx="4895330"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EF14441-2ABD-4BD4-8763-C1C30F1DAA13}" type="datetimeFigureOut">
              <a:rPr lang="en-US" smtClean="0"/>
              <a:t>6/5/2026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3340033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EF14441-2ABD-4BD4-8763-C1C30F1DAA13}" type="datetimeFigureOut">
              <a:rPr lang="en-US" smtClean="0"/>
              <a:t>6/5/2026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1540381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F14441-2ABD-4BD4-8763-C1C30F1DAA13}" type="datetimeFigureOut">
              <a:rPr lang="en-US" smtClean="0"/>
              <a:t>6/5/2026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428564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3706889" cy="1821918"/>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855633" y="609600"/>
            <a:ext cx="6411924" cy="51816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95" y="2431518"/>
            <a:ext cx="3706889"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F14441-2ABD-4BD4-8763-C1C30F1DAA13}"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381522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3665" y="609600"/>
            <a:ext cx="3584166" cy="5204832"/>
          </a:xfrm>
          <a:prstGeom prst="rect">
            <a:avLst/>
          </a:prstGeom>
        </p:spPr>
      </p:pic>
      <p:sp>
        <p:nvSpPr>
          <p:cNvPr id="2" name="Title 1"/>
          <p:cNvSpPr>
            <a:spLocks noGrp="1"/>
          </p:cNvSpPr>
          <p:nvPr>
            <p:ph type="title"/>
          </p:nvPr>
        </p:nvSpPr>
        <p:spPr>
          <a:xfrm>
            <a:off x="913795" y="609923"/>
            <a:ext cx="5934949" cy="1829338"/>
          </a:xfrm>
        </p:spPr>
        <p:txBody>
          <a:bodyPr anchor="b">
            <a:noAutofit/>
          </a:bodyPr>
          <a:lstStyle>
            <a:lvl1pPr algn="ct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42551" y="763702"/>
            <a:ext cx="3275751"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913795" y="2439261"/>
            <a:ext cx="5934949"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EF14441-2ABD-4BD4-8763-C1C30F1DAA13}" type="datetimeFigureOut">
              <a:rPr lang="en-US" smtClean="0"/>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945A3F-6D5A-4267-8C8C-9A03D218868B}" type="slidenum">
              <a:rPr lang="en-US" smtClean="0"/>
              <a:t>‹#›</a:t>
            </a:fld>
            <a:endParaRPr lang="en-US"/>
          </a:p>
        </p:txBody>
      </p:sp>
    </p:spTree>
    <p:extLst>
      <p:ext uri="{BB962C8B-B14F-4D97-AF65-F5344CB8AC3E}">
        <p14:creationId xmlns:p14="http://schemas.microsoft.com/office/powerpoint/2010/main" val="3724330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1732449"/>
            <a:ext cx="1035376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0EF14441-2ABD-4BD4-8763-C1C30F1DAA13}" type="datetimeFigureOut">
              <a:rPr lang="en-US" smtClean="0"/>
              <a:t>6/5/2026</a:t>
            </a:fld>
            <a:endParaRPr lang="en-US"/>
          </a:p>
        </p:txBody>
      </p:sp>
      <p:sp>
        <p:nvSpPr>
          <p:cNvPr id="5" name="Footer Placeholder 4"/>
          <p:cNvSpPr>
            <a:spLocks noGrp="1"/>
          </p:cNvSpPr>
          <p:nvPr>
            <p:ph type="ftr" sz="quarter" idx="3"/>
          </p:nvPr>
        </p:nvSpPr>
        <p:spPr>
          <a:xfrm>
            <a:off x="913795" y="5883275"/>
            <a:ext cx="6672865"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94945A3F-6D5A-4267-8C8C-9A03D218868B}" type="slidenum">
              <a:rPr lang="en-US" smtClean="0"/>
              <a:t>‹#›</a:t>
            </a:fld>
            <a:endParaRPr lang="en-US"/>
          </a:p>
        </p:txBody>
      </p:sp>
    </p:spTree>
    <p:extLst>
      <p:ext uri="{BB962C8B-B14F-4D97-AF65-F5344CB8AC3E}">
        <p14:creationId xmlns:p14="http://schemas.microsoft.com/office/powerpoint/2010/main" val="2070868770"/>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5E32A3D-F209-BE60-8C63-491A06E9DCE5}"/>
              </a:ext>
            </a:extLst>
          </p:cNvPr>
          <p:cNvSpPr/>
          <p:nvPr/>
        </p:nvSpPr>
        <p:spPr>
          <a:xfrm>
            <a:off x="2498002" y="1840430"/>
            <a:ext cx="7453579" cy="2585323"/>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Pastor Tony Atkinson</a:t>
            </a:r>
          </a:p>
          <a:p>
            <a:pPr algn="ctr"/>
            <a:r>
              <a:rPr lang="en-US" sz="5400" b="1" dirty="0">
                <a:ln w="9525">
                  <a:solidFill>
                    <a:schemeClr val="bg1"/>
                  </a:solidFill>
                  <a:prstDash val="solid"/>
                </a:ln>
                <a:effectLst>
                  <a:outerShdw blurRad="12700" dist="38100" dir="2700000" algn="tl" rotWithShape="0">
                    <a:schemeClr val="bg1">
                      <a:lumMod val="50000"/>
                    </a:schemeClr>
                  </a:outerShdw>
                </a:effectLst>
              </a:rPr>
              <a:t>Friday Morning Session</a:t>
            </a:r>
          </a:p>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June 12, 2026</a:t>
            </a:r>
          </a:p>
        </p:txBody>
      </p:sp>
    </p:spTree>
    <p:extLst>
      <p:ext uri="{BB962C8B-B14F-4D97-AF65-F5344CB8AC3E}">
        <p14:creationId xmlns:p14="http://schemas.microsoft.com/office/powerpoint/2010/main" val="117977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B4A713-E257-7FD6-D146-4FFC752E1BEB}"/>
              </a:ext>
            </a:extLst>
          </p:cNvPr>
          <p:cNvSpPr>
            <a:spLocks noGrp="1"/>
          </p:cNvSpPr>
          <p:nvPr>
            <p:ph idx="1"/>
          </p:nvPr>
        </p:nvSpPr>
        <p:spPr>
          <a:xfrm>
            <a:off x="919119" y="548542"/>
            <a:ext cx="10353762" cy="4058751"/>
          </a:xfrm>
        </p:spPr>
        <p:txBody>
          <a:bodyPr>
            <a:normAutofit/>
          </a:bodyPr>
          <a:lstStyle/>
          <a:p>
            <a:pPr marL="36900" indent="0">
              <a:buNone/>
            </a:pPr>
            <a:r>
              <a:rPr lang="en-US" sz="3600" b="1" i="1" u="sng" dirty="0">
                <a:solidFill>
                  <a:schemeClr val="tx1"/>
                </a:solidFill>
                <a:effectLst/>
              </a:rPr>
              <a:t>Youth ministry</a:t>
            </a:r>
          </a:p>
          <a:p>
            <a:pPr marL="36900" indent="0">
              <a:buNone/>
            </a:pPr>
            <a:r>
              <a:rPr lang="en-US" sz="3600" b="1" dirty="0">
                <a:solidFill>
                  <a:schemeClr val="tx1"/>
                </a:solidFill>
                <a:effectLst/>
              </a:rPr>
              <a:t>The teen years are the time when the church loses the most people.</a:t>
            </a:r>
          </a:p>
          <a:p>
            <a:pPr marL="36900" indent="0">
              <a:buNone/>
            </a:pPr>
            <a:r>
              <a:rPr lang="en-US" sz="3600" dirty="0">
                <a:solidFill>
                  <a:schemeClr val="tx1"/>
                </a:solidFill>
                <a:effectLst/>
              </a:rPr>
              <a:t>Ages 12-18 are when identity, values, and worldview are formed.</a:t>
            </a:r>
          </a:p>
        </p:txBody>
      </p:sp>
    </p:spTree>
    <p:extLst>
      <p:ext uri="{BB962C8B-B14F-4D97-AF65-F5344CB8AC3E}">
        <p14:creationId xmlns:p14="http://schemas.microsoft.com/office/powerpoint/2010/main" val="1510836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B6832B2-34EB-3AF6-4F99-384CFCA7241D}"/>
              </a:ext>
            </a:extLst>
          </p:cNvPr>
          <p:cNvSpPr>
            <a:spLocks noGrp="1"/>
          </p:cNvSpPr>
          <p:nvPr>
            <p:ph type="subTitle" idx="1"/>
          </p:nvPr>
        </p:nvSpPr>
        <p:spPr>
          <a:xfrm>
            <a:off x="1375983" y="480235"/>
            <a:ext cx="9440034" cy="2345261"/>
          </a:xfrm>
        </p:spPr>
        <p:txBody>
          <a:bodyPr>
            <a:normAutofit/>
          </a:bodyPr>
          <a:lstStyle/>
          <a:p>
            <a:pPr algn="l"/>
            <a:r>
              <a:rPr lang="en-US" sz="3600" b="1" dirty="0">
                <a:effectLst/>
              </a:rPr>
              <a:t>Provide a great Sunday morning experience.</a:t>
            </a:r>
          </a:p>
          <a:p>
            <a:pPr algn="l"/>
            <a:r>
              <a:rPr lang="en-US" sz="3600" b="1" dirty="0">
                <a:effectLst/>
              </a:rPr>
              <a:t>	</a:t>
            </a:r>
            <a:r>
              <a:rPr lang="en-US" sz="3600" b="1" i="1" dirty="0">
                <a:effectLst/>
              </a:rPr>
              <a:t>Make Every Sunday…a great experience!</a:t>
            </a:r>
          </a:p>
        </p:txBody>
      </p:sp>
    </p:spTree>
    <p:extLst>
      <p:ext uri="{BB962C8B-B14F-4D97-AF65-F5344CB8AC3E}">
        <p14:creationId xmlns:p14="http://schemas.microsoft.com/office/powerpoint/2010/main" val="4232233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BD1084A-BA48-FC94-3C60-2B2BBC7B6E6D}"/>
              </a:ext>
            </a:extLst>
          </p:cNvPr>
          <p:cNvSpPr>
            <a:spLocks noGrp="1"/>
          </p:cNvSpPr>
          <p:nvPr>
            <p:ph type="subTitle" idx="1"/>
          </p:nvPr>
        </p:nvSpPr>
        <p:spPr>
          <a:xfrm>
            <a:off x="1178669" y="599107"/>
            <a:ext cx="9440034" cy="3433397"/>
          </a:xfrm>
        </p:spPr>
        <p:txBody>
          <a:bodyPr>
            <a:normAutofit/>
          </a:bodyPr>
          <a:lstStyle/>
          <a:p>
            <a:pPr algn="l"/>
            <a:r>
              <a:rPr lang="en-US" sz="3600" b="1" i="1" dirty="0">
                <a:effectLst/>
              </a:rPr>
              <a:t>P&amp;W</a:t>
            </a:r>
          </a:p>
          <a:p>
            <a:pPr algn="l"/>
            <a:endParaRPr lang="en-US" sz="3600" b="1" dirty="0">
              <a:effectLst/>
            </a:endParaRPr>
          </a:p>
          <a:p>
            <a:pPr algn="l"/>
            <a:r>
              <a:rPr lang="en-US" sz="3600" b="1" dirty="0">
                <a:effectLst/>
              </a:rPr>
              <a:t>	Our worship must be the best we can offer!!</a:t>
            </a:r>
          </a:p>
        </p:txBody>
      </p:sp>
    </p:spTree>
    <p:extLst>
      <p:ext uri="{BB962C8B-B14F-4D97-AF65-F5344CB8AC3E}">
        <p14:creationId xmlns:p14="http://schemas.microsoft.com/office/powerpoint/2010/main" val="2682646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875693F-FC21-28F1-7AE4-3E43625F22CF}"/>
              </a:ext>
            </a:extLst>
          </p:cNvPr>
          <p:cNvSpPr>
            <a:spLocks noGrp="1"/>
          </p:cNvSpPr>
          <p:nvPr>
            <p:ph type="subTitle" idx="1"/>
          </p:nvPr>
        </p:nvSpPr>
        <p:spPr>
          <a:xfrm>
            <a:off x="1251821" y="525955"/>
            <a:ext cx="9440034" cy="4146629"/>
          </a:xfrm>
        </p:spPr>
        <p:txBody>
          <a:bodyPr>
            <a:normAutofit/>
          </a:bodyPr>
          <a:lstStyle/>
          <a:p>
            <a:pPr algn="l"/>
            <a:r>
              <a:rPr lang="en-US" sz="3600" b="1" i="1" dirty="0">
                <a:effectLst/>
              </a:rPr>
              <a:t>Preaching/teaching</a:t>
            </a:r>
          </a:p>
          <a:p>
            <a:pPr algn="l"/>
            <a:r>
              <a:rPr lang="en-US" sz="3600" b="1" dirty="0">
                <a:effectLst/>
              </a:rPr>
              <a:t>	A church can have great music, friendly people, and strong programs, but if the preaching is weak, unclear, or non-relevant, the church will not grow.</a:t>
            </a:r>
          </a:p>
          <a:p>
            <a:pPr algn="l"/>
            <a:r>
              <a:rPr lang="en-US" sz="3600" b="1" dirty="0">
                <a:effectLst/>
              </a:rPr>
              <a:t>	Make sure that your Word content is rich.</a:t>
            </a:r>
          </a:p>
        </p:txBody>
      </p:sp>
    </p:spTree>
    <p:extLst>
      <p:ext uri="{BB962C8B-B14F-4D97-AF65-F5344CB8AC3E}">
        <p14:creationId xmlns:p14="http://schemas.microsoft.com/office/powerpoint/2010/main" val="5149464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CB95D96-E0DF-05CE-B335-4A91BE6DD3ED}"/>
              </a:ext>
            </a:extLst>
          </p:cNvPr>
          <p:cNvSpPr>
            <a:spLocks noGrp="1"/>
          </p:cNvSpPr>
          <p:nvPr>
            <p:ph type="subTitle" idx="1"/>
          </p:nvPr>
        </p:nvSpPr>
        <p:spPr>
          <a:xfrm>
            <a:off x="1375983" y="535099"/>
            <a:ext cx="9440034" cy="2619581"/>
          </a:xfrm>
        </p:spPr>
        <p:txBody>
          <a:bodyPr>
            <a:normAutofit/>
          </a:bodyPr>
          <a:lstStyle/>
          <a:p>
            <a:pPr algn="l"/>
            <a:r>
              <a:rPr lang="en-US" sz="3600" b="1" i="1" dirty="0">
                <a:effectLst/>
              </a:rPr>
              <a:t>Jesus said, “FEED MY SHEEP”</a:t>
            </a:r>
          </a:p>
          <a:p>
            <a:pPr algn="l"/>
            <a:r>
              <a:rPr lang="en-US" sz="3600" dirty="0">
                <a:effectLst/>
              </a:rPr>
              <a:t>Greatest church growth tool in the world is “growing grass.”</a:t>
            </a:r>
          </a:p>
        </p:txBody>
      </p:sp>
    </p:spTree>
    <p:extLst>
      <p:ext uri="{BB962C8B-B14F-4D97-AF65-F5344CB8AC3E}">
        <p14:creationId xmlns:p14="http://schemas.microsoft.com/office/powerpoint/2010/main" val="22731815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82EDB4E-A1B6-8B16-EBFB-D18BD079E2BA}"/>
              </a:ext>
            </a:extLst>
          </p:cNvPr>
          <p:cNvSpPr>
            <a:spLocks noGrp="1"/>
          </p:cNvSpPr>
          <p:nvPr>
            <p:ph type="subTitle" idx="1"/>
          </p:nvPr>
        </p:nvSpPr>
        <p:spPr>
          <a:xfrm>
            <a:off x="1375983" y="562531"/>
            <a:ext cx="9440034" cy="5106749"/>
          </a:xfrm>
        </p:spPr>
        <p:txBody>
          <a:bodyPr>
            <a:normAutofit lnSpcReduction="10000"/>
          </a:bodyPr>
          <a:lstStyle/>
          <a:p>
            <a:pPr algn="l"/>
            <a:r>
              <a:rPr lang="en-US" sz="3600" b="1" dirty="0">
                <a:effectLst/>
              </a:rPr>
              <a:t>Ezra 7:10 </a:t>
            </a:r>
            <a:r>
              <a:rPr lang="en-US" sz="3600" dirty="0">
                <a:effectLst/>
              </a:rPr>
              <a:t>For Ezra had devoted himself to the study and observance of the Law of the LORD, and to teaching its decrees and Laws in Israel. NIV</a:t>
            </a:r>
          </a:p>
          <a:p>
            <a:pPr algn="l"/>
            <a:endParaRPr lang="en-US" sz="3600" b="1" dirty="0">
              <a:effectLst/>
            </a:endParaRPr>
          </a:p>
          <a:p>
            <a:pPr algn="l"/>
            <a:r>
              <a:rPr lang="en-US" sz="3600" b="1" dirty="0">
                <a:effectLst/>
              </a:rPr>
              <a:t>2 Tim. 2:15 </a:t>
            </a:r>
            <a:r>
              <a:rPr lang="en-US" sz="3600" dirty="0">
                <a:effectLst/>
              </a:rPr>
              <a:t>Study to show thyself approved unto God, a workman that </a:t>
            </a:r>
            <a:r>
              <a:rPr lang="en-US" sz="3600" dirty="0" err="1">
                <a:effectLst/>
              </a:rPr>
              <a:t>needeth</a:t>
            </a:r>
            <a:r>
              <a:rPr lang="en-US" sz="3600" dirty="0">
                <a:effectLst/>
              </a:rPr>
              <a:t> not to be ashamed, rightly dividing the word of truth. KJV</a:t>
            </a:r>
          </a:p>
        </p:txBody>
      </p:sp>
    </p:spTree>
    <p:extLst>
      <p:ext uri="{BB962C8B-B14F-4D97-AF65-F5344CB8AC3E}">
        <p14:creationId xmlns:p14="http://schemas.microsoft.com/office/powerpoint/2010/main" val="33995327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6A3B77C-2373-01BB-96ED-191D9D1B2784}"/>
              </a:ext>
            </a:extLst>
          </p:cNvPr>
          <p:cNvSpPr>
            <a:spLocks noGrp="1"/>
          </p:cNvSpPr>
          <p:nvPr>
            <p:ph type="subTitle" idx="1"/>
          </p:nvPr>
        </p:nvSpPr>
        <p:spPr>
          <a:xfrm>
            <a:off x="1064419" y="653971"/>
            <a:ext cx="10063161" cy="1049867"/>
          </a:xfrm>
        </p:spPr>
        <p:txBody>
          <a:bodyPr>
            <a:normAutofit/>
          </a:bodyPr>
          <a:lstStyle/>
          <a:p>
            <a:pPr algn="l"/>
            <a:r>
              <a:rPr lang="en-US" sz="3600" b="1" i="1" u="sng" dirty="0">
                <a:effectLst/>
              </a:rPr>
              <a:t>Growing churches have great CARE system in place.</a:t>
            </a:r>
          </a:p>
        </p:txBody>
      </p:sp>
    </p:spTree>
    <p:extLst>
      <p:ext uri="{BB962C8B-B14F-4D97-AF65-F5344CB8AC3E}">
        <p14:creationId xmlns:p14="http://schemas.microsoft.com/office/powerpoint/2010/main" val="1633610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AE56F40-6E9A-E18B-6ED5-3DDA5600DB91}"/>
              </a:ext>
            </a:extLst>
          </p:cNvPr>
          <p:cNvSpPr>
            <a:spLocks noGrp="1"/>
          </p:cNvSpPr>
          <p:nvPr>
            <p:ph type="subTitle" idx="1"/>
          </p:nvPr>
        </p:nvSpPr>
        <p:spPr>
          <a:xfrm>
            <a:off x="1260965" y="644827"/>
            <a:ext cx="9440034" cy="3625421"/>
          </a:xfrm>
        </p:spPr>
        <p:txBody>
          <a:bodyPr>
            <a:normAutofit/>
          </a:bodyPr>
          <a:lstStyle/>
          <a:p>
            <a:pPr algn="l"/>
            <a:r>
              <a:rPr lang="en-US" sz="3600" b="1" dirty="0">
                <a:effectLst/>
              </a:rPr>
              <a:t>Follow Up</a:t>
            </a:r>
          </a:p>
          <a:p>
            <a:pPr algn="l"/>
            <a:r>
              <a:rPr lang="en-US" sz="3600" b="1" dirty="0">
                <a:effectLst/>
              </a:rPr>
              <a:t>	“Follow up” means that you have a system in place where every new person is personally contacted.</a:t>
            </a:r>
          </a:p>
        </p:txBody>
      </p:sp>
    </p:spTree>
    <p:extLst>
      <p:ext uri="{BB962C8B-B14F-4D97-AF65-F5344CB8AC3E}">
        <p14:creationId xmlns:p14="http://schemas.microsoft.com/office/powerpoint/2010/main" val="35029780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62640E1-E62C-EA38-12EB-D585C95229C9}"/>
              </a:ext>
            </a:extLst>
          </p:cNvPr>
          <p:cNvSpPr>
            <a:spLocks noGrp="1"/>
          </p:cNvSpPr>
          <p:nvPr>
            <p:ph type="subTitle" idx="1"/>
          </p:nvPr>
        </p:nvSpPr>
        <p:spPr>
          <a:xfrm>
            <a:off x="1375982" y="228600"/>
            <a:ext cx="10072305" cy="6035039"/>
          </a:xfrm>
        </p:spPr>
        <p:txBody>
          <a:bodyPr>
            <a:normAutofit fontScale="92500" lnSpcReduction="10000"/>
          </a:bodyPr>
          <a:lstStyle/>
          <a:p>
            <a:pPr algn="l"/>
            <a:r>
              <a:rPr lang="en-US" sz="3600" b="1" dirty="0">
                <a:effectLst/>
              </a:rPr>
              <a:t>Connections</a:t>
            </a:r>
          </a:p>
          <a:p>
            <a:pPr algn="l"/>
            <a:r>
              <a:rPr lang="en-US" sz="3600" b="1" dirty="0">
                <a:effectLst/>
              </a:rPr>
              <a:t>Getting people connected to your church is vital.</a:t>
            </a:r>
          </a:p>
          <a:p>
            <a:pPr algn="l"/>
            <a:r>
              <a:rPr lang="en-US" sz="3600" b="1" dirty="0">
                <a:effectLst/>
              </a:rPr>
              <a:t>There are 5 ways people connect to your church.</a:t>
            </a:r>
          </a:p>
          <a:p>
            <a:pPr algn="l"/>
            <a:r>
              <a:rPr lang="en-US" sz="3600" b="1" dirty="0">
                <a:effectLst/>
              </a:rPr>
              <a:t>	</a:t>
            </a:r>
            <a:r>
              <a:rPr lang="en-US" sz="3600" dirty="0">
                <a:effectLst/>
              </a:rPr>
              <a:t>Through Membership</a:t>
            </a:r>
          </a:p>
          <a:p>
            <a:pPr algn="l"/>
            <a:r>
              <a:rPr lang="en-US" sz="3600" dirty="0">
                <a:effectLst/>
              </a:rPr>
              <a:t>	Getting involved in the Ministry of Helps</a:t>
            </a:r>
          </a:p>
          <a:p>
            <a:pPr algn="l"/>
            <a:r>
              <a:rPr lang="en-US" sz="3600" dirty="0">
                <a:effectLst/>
              </a:rPr>
              <a:t>	Small group participation</a:t>
            </a:r>
          </a:p>
          <a:p>
            <a:pPr algn="l"/>
            <a:r>
              <a:rPr lang="en-US" sz="3600" dirty="0">
                <a:effectLst/>
              </a:rPr>
              <a:t>	By tithing and supporting the church</a:t>
            </a:r>
          </a:p>
          <a:p>
            <a:pPr algn="l"/>
            <a:r>
              <a:rPr lang="en-US" sz="3600" dirty="0">
                <a:effectLst/>
              </a:rPr>
              <a:t>	Through Regular attendance</a:t>
            </a:r>
          </a:p>
          <a:p>
            <a:pPr algn="l"/>
            <a:r>
              <a:rPr lang="en-US" sz="3600" b="1" dirty="0">
                <a:effectLst/>
              </a:rPr>
              <a:t>If you have these necessary ingredients, you will have a healthy, growing church!</a:t>
            </a:r>
          </a:p>
        </p:txBody>
      </p:sp>
    </p:spTree>
    <p:extLst>
      <p:ext uri="{BB962C8B-B14F-4D97-AF65-F5344CB8AC3E}">
        <p14:creationId xmlns:p14="http://schemas.microsoft.com/office/powerpoint/2010/main" val="115519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79BBC-B71A-858A-446B-659FC930306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9974408-33D3-10C1-CAC6-EE85F9391FC7}"/>
              </a:ext>
            </a:extLst>
          </p:cNvPr>
          <p:cNvSpPr txBox="1"/>
          <p:nvPr/>
        </p:nvSpPr>
        <p:spPr>
          <a:xfrm>
            <a:off x="475129" y="953297"/>
            <a:ext cx="11241741" cy="5693866"/>
          </a:xfrm>
          <a:prstGeom prst="rect">
            <a:avLst/>
          </a:prstGeom>
          <a:noFill/>
        </p:spPr>
        <p:txBody>
          <a:bodyPr wrap="square">
            <a:spAutoFit/>
          </a:bodyPr>
          <a:lstStyle/>
          <a:p>
            <a:pPr marL="0" marR="0">
              <a:spcAft>
                <a:spcPts val="800"/>
              </a:spcAft>
              <a:buNone/>
            </a:pPr>
            <a:r>
              <a:rPr lang="en-US" sz="3600" b="1" dirty="0"/>
              <a:t>There are 4 ways that churches grow:</a:t>
            </a:r>
          </a:p>
          <a:p>
            <a:pPr marL="0" marR="0">
              <a:spcAft>
                <a:spcPts val="800"/>
              </a:spcAft>
              <a:buNone/>
            </a:pPr>
            <a:endParaRPr lang="en-US" sz="3600" b="1" dirty="0"/>
          </a:p>
          <a:p>
            <a:pPr marL="0" marR="0">
              <a:spcAft>
                <a:spcPts val="800"/>
              </a:spcAft>
              <a:buNone/>
            </a:pPr>
            <a:r>
              <a:rPr lang="en-US" sz="3600" b="1" dirty="0"/>
              <a:t>	1.	 By births (biological growth)</a:t>
            </a:r>
          </a:p>
          <a:p>
            <a:pPr marL="0" marR="0">
              <a:spcAft>
                <a:spcPts val="800"/>
              </a:spcAft>
              <a:buNone/>
            </a:pPr>
            <a:r>
              <a:rPr lang="en-US" sz="3600" b="1" dirty="0"/>
              <a:t> 	2.  By transfer growth (church people coming from 			  other churches)</a:t>
            </a:r>
          </a:p>
          <a:p>
            <a:pPr marL="0" marR="0">
              <a:spcAft>
                <a:spcPts val="800"/>
              </a:spcAft>
              <a:buNone/>
            </a:pPr>
            <a:r>
              <a:rPr lang="en-US" sz="3600" b="1" dirty="0"/>
              <a:t>	3.  By conversions – salvations taking place</a:t>
            </a:r>
          </a:p>
          <a:p>
            <a:pPr marL="0" marR="0">
              <a:spcAft>
                <a:spcPts val="800"/>
              </a:spcAft>
              <a:buNone/>
            </a:pPr>
            <a:r>
              <a:rPr lang="en-US" sz="3600" b="1" dirty="0"/>
              <a:t>	4.	  By intentionally planning (ways to reach new 			      people)</a:t>
            </a:r>
          </a:p>
          <a:p>
            <a:pPr marL="0" marR="0">
              <a:spcAft>
                <a:spcPts val="800"/>
              </a:spcAft>
              <a:buNone/>
            </a:pPr>
            <a:r>
              <a:rPr lang="en-US" sz="3600" b="1" dirty="0">
                <a:effectLst/>
                <a:latin typeface="Aptos" panose="020B0004020202020204" pitchFamily="34" charset="0"/>
              </a:rPr>
              <a:t>				</a:t>
            </a:r>
            <a:endParaRPr lang="en-US" sz="3600" dirty="0">
              <a:effectLst/>
              <a:latin typeface="Aptos" panose="020B0004020202020204" pitchFamily="34" charset="0"/>
            </a:endParaRPr>
          </a:p>
        </p:txBody>
      </p:sp>
    </p:spTree>
    <p:extLst>
      <p:ext uri="{BB962C8B-B14F-4D97-AF65-F5344CB8AC3E}">
        <p14:creationId xmlns:p14="http://schemas.microsoft.com/office/powerpoint/2010/main" val="2713656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CA176F-2B0E-9C57-EA92-4B588F4DF52C}"/>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E07215F-8510-A44C-B5E4-4E904C2AD4F8}"/>
              </a:ext>
            </a:extLst>
          </p:cNvPr>
          <p:cNvSpPr txBox="1"/>
          <p:nvPr/>
        </p:nvSpPr>
        <p:spPr>
          <a:xfrm>
            <a:off x="1143000" y="0"/>
            <a:ext cx="9906000" cy="7407156"/>
          </a:xfrm>
          <a:prstGeom prst="rect">
            <a:avLst/>
          </a:prstGeom>
          <a:noFill/>
        </p:spPr>
        <p:txBody>
          <a:bodyPr wrap="square">
            <a:spAutoFit/>
          </a:bodyPr>
          <a:lstStyle/>
          <a:p>
            <a:pPr marL="0" marR="0">
              <a:spcAft>
                <a:spcPts val="800"/>
              </a:spcAft>
              <a:buNone/>
            </a:pPr>
            <a:r>
              <a:rPr lang="en-US" sz="2800" b="1" dirty="0">
                <a:effectLst/>
                <a:latin typeface="Aptos" panose="020B0004020202020204" pitchFamily="34" charset="0"/>
              </a:rPr>
              <a:t> </a:t>
            </a:r>
            <a:r>
              <a:rPr lang="en-US" sz="3600" b="1" dirty="0"/>
              <a:t>Every pastor should want his church to grow and reach new people for the Kingdom of God.</a:t>
            </a:r>
          </a:p>
          <a:p>
            <a:pPr marL="0" marR="0">
              <a:spcAft>
                <a:spcPts val="800"/>
              </a:spcAft>
              <a:buNone/>
            </a:pPr>
            <a:endParaRPr lang="en-US" sz="3600" b="1" dirty="0"/>
          </a:p>
          <a:p>
            <a:pPr marL="0" marR="0">
              <a:spcAft>
                <a:spcPts val="800"/>
              </a:spcAft>
              <a:buNone/>
            </a:pPr>
            <a:r>
              <a:rPr lang="en-US" sz="3600" b="1" dirty="0"/>
              <a:t>Our first vision and passion is to fulfill the Great Commission in Matthew 28.</a:t>
            </a:r>
          </a:p>
          <a:p>
            <a:pPr marL="0" marR="0">
              <a:spcAft>
                <a:spcPts val="800"/>
              </a:spcAft>
              <a:buNone/>
            </a:pPr>
            <a:endParaRPr lang="en-US" sz="3600" b="1" dirty="0"/>
          </a:p>
          <a:p>
            <a:pPr marL="0" marR="0">
              <a:spcAft>
                <a:spcPts val="800"/>
              </a:spcAft>
              <a:buNone/>
            </a:pPr>
            <a:r>
              <a:rPr lang="en-US" sz="3300" b="1" dirty="0"/>
              <a:t>Matt. 28:19-20 “Therefore go and make disciples of all nations, baptizing them in the name of the Father and of the Son and of the Holy Spirit and teaching them to obey everything I have commanded you. And surely I am with you always, to the very end of the age.” NIV</a:t>
            </a:r>
          </a:p>
          <a:p>
            <a:pPr marL="0" marR="0" algn="ctr">
              <a:spcAft>
                <a:spcPts val="800"/>
              </a:spcAft>
              <a:buNone/>
            </a:pPr>
            <a:endParaRPr lang="en-US" sz="2800" dirty="0">
              <a:effectLst/>
              <a:latin typeface="Aptos" panose="020B0004020202020204" pitchFamily="34" charset="0"/>
            </a:endParaRPr>
          </a:p>
        </p:txBody>
      </p:sp>
    </p:spTree>
    <p:extLst>
      <p:ext uri="{BB962C8B-B14F-4D97-AF65-F5344CB8AC3E}">
        <p14:creationId xmlns:p14="http://schemas.microsoft.com/office/powerpoint/2010/main" val="258133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D4699CDE-C3F5-DF9C-405F-2BB2B817CDCF}"/>
              </a:ext>
            </a:extLst>
          </p:cNvPr>
          <p:cNvSpPr>
            <a:spLocks noGrp="1"/>
          </p:cNvSpPr>
          <p:nvPr>
            <p:ph type="subTitle" idx="1"/>
          </p:nvPr>
        </p:nvSpPr>
        <p:spPr>
          <a:xfrm>
            <a:off x="1069848" y="535099"/>
            <a:ext cx="10351008" cy="1049867"/>
          </a:xfrm>
        </p:spPr>
        <p:txBody>
          <a:bodyPr>
            <a:noAutofit/>
          </a:bodyPr>
          <a:lstStyle/>
          <a:p>
            <a:pPr algn="l"/>
            <a:r>
              <a:rPr lang="en-US" sz="3600" b="1" dirty="0">
                <a:effectLst/>
              </a:rPr>
              <a:t>Our goal is to reach the lost and deepen the saved!</a:t>
            </a:r>
          </a:p>
        </p:txBody>
      </p:sp>
    </p:spTree>
    <p:extLst>
      <p:ext uri="{BB962C8B-B14F-4D97-AF65-F5344CB8AC3E}">
        <p14:creationId xmlns:p14="http://schemas.microsoft.com/office/powerpoint/2010/main" val="1087658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53EBC-6539-8EE6-C125-9BB062E444B0}"/>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E0FA2E5-5395-CC99-086E-F2F735954A18}"/>
              </a:ext>
            </a:extLst>
          </p:cNvPr>
          <p:cNvSpPr txBox="1"/>
          <p:nvPr/>
        </p:nvSpPr>
        <p:spPr>
          <a:xfrm>
            <a:off x="1624853" y="1169704"/>
            <a:ext cx="8942294" cy="1754326"/>
          </a:xfrm>
          <a:prstGeom prst="rect">
            <a:avLst/>
          </a:prstGeom>
          <a:noFill/>
        </p:spPr>
        <p:txBody>
          <a:bodyPr wrap="square">
            <a:spAutoFit/>
          </a:bodyPr>
          <a:lstStyle/>
          <a:p>
            <a:r>
              <a:rPr lang="en-US" sz="3600" b="1" dirty="0"/>
              <a:t>The Necessary Ingredients for a healthy and growing church</a:t>
            </a:r>
          </a:p>
          <a:p>
            <a:pPr algn="ctr"/>
            <a:endParaRPr lang="en-US" b="1" dirty="0"/>
          </a:p>
          <a:p>
            <a:pPr algn="ctr"/>
            <a:endParaRPr lang="en-US" dirty="0"/>
          </a:p>
        </p:txBody>
      </p:sp>
    </p:spTree>
    <p:extLst>
      <p:ext uri="{BB962C8B-B14F-4D97-AF65-F5344CB8AC3E}">
        <p14:creationId xmlns:p14="http://schemas.microsoft.com/office/powerpoint/2010/main" val="2619432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B3AC082-7B66-854F-FBAA-3E206A1F3348}"/>
              </a:ext>
            </a:extLst>
          </p:cNvPr>
          <p:cNvSpPr>
            <a:spLocks noGrp="1"/>
          </p:cNvSpPr>
          <p:nvPr>
            <p:ph type="subTitle" idx="1"/>
          </p:nvPr>
        </p:nvSpPr>
        <p:spPr>
          <a:xfrm>
            <a:off x="1375983" y="708835"/>
            <a:ext cx="9440034" cy="1049867"/>
          </a:xfrm>
        </p:spPr>
        <p:txBody>
          <a:bodyPr>
            <a:noAutofit/>
          </a:bodyPr>
          <a:lstStyle/>
          <a:p>
            <a:pPr algn="l"/>
            <a:r>
              <a:rPr lang="en-US" sz="3600" b="1">
                <a:effectLst/>
              </a:rPr>
              <a:t>Basic </a:t>
            </a:r>
            <a:r>
              <a:rPr lang="en-US" sz="3600" b="1" dirty="0">
                <a:effectLst/>
              </a:rPr>
              <a:t>“in-house ministries” of a healthy, 	  	 growing, local church</a:t>
            </a:r>
          </a:p>
        </p:txBody>
      </p:sp>
    </p:spTree>
    <p:extLst>
      <p:ext uri="{BB962C8B-B14F-4D97-AF65-F5344CB8AC3E}">
        <p14:creationId xmlns:p14="http://schemas.microsoft.com/office/powerpoint/2010/main" val="524391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0FE1569-267C-AB3F-12FB-0CF6CA36DB40}"/>
              </a:ext>
            </a:extLst>
          </p:cNvPr>
          <p:cNvSpPr>
            <a:spLocks noGrp="1"/>
          </p:cNvSpPr>
          <p:nvPr>
            <p:ph type="subTitle" idx="1"/>
          </p:nvPr>
        </p:nvSpPr>
        <p:spPr>
          <a:xfrm>
            <a:off x="1375983" y="461947"/>
            <a:ext cx="9440034" cy="1049867"/>
          </a:xfrm>
        </p:spPr>
        <p:txBody>
          <a:bodyPr>
            <a:normAutofit/>
          </a:bodyPr>
          <a:lstStyle/>
          <a:p>
            <a:pPr algn="l"/>
            <a:r>
              <a:rPr lang="en-US" sz="3600" b="1" i="1" u="sng" dirty="0">
                <a:effectLst/>
              </a:rPr>
              <a:t>Provide a good Nursery</a:t>
            </a:r>
          </a:p>
        </p:txBody>
      </p:sp>
    </p:spTree>
    <p:extLst>
      <p:ext uri="{BB962C8B-B14F-4D97-AF65-F5344CB8AC3E}">
        <p14:creationId xmlns:p14="http://schemas.microsoft.com/office/powerpoint/2010/main" val="1072870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1ACB66A-1F53-1BA3-4957-ABB758C259B7}"/>
              </a:ext>
            </a:extLst>
          </p:cNvPr>
          <p:cNvSpPr>
            <a:spLocks noGrp="1"/>
          </p:cNvSpPr>
          <p:nvPr>
            <p:ph type="subTitle" idx="1"/>
          </p:nvPr>
        </p:nvSpPr>
        <p:spPr>
          <a:xfrm>
            <a:off x="1142092" y="580819"/>
            <a:ext cx="10452499" cy="3680285"/>
          </a:xfrm>
        </p:spPr>
        <p:txBody>
          <a:bodyPr>
            <a:normAutofit fontScale="92500"/>
          </a:bodyPr>
          <a:lstStyle/>
          <a:p>
            <a:pPr algn="l"/>
            <a:r>
              <a:rPr lang="en-US" sz="3900" b="1" i="1" u="sng" dirty="0">
                <a:effectLst/>
              </a:rPr>
              <a:t>Children’s church</a:t>
            </a:r>
          </a:p>
          <a:p>
            <a:pPr algn="l"/>
            <a:r>
              <a:rPr lang="en-US" sz="3600" b="1" dirty="0">
                <a:effectLst/>
              </a:rPr>
              <a:t>	</a:t>
            </a:r>
            <a:r>
              <a:rPr lang="en-US" sz="3600" b="1" u="sng" dirty="0">
                <a:effectLst/>
              </a:rPr>
              <a:t>4-14 window</a:t>
            </a:r>
          </a:p>
          <a:p>
            <a:pPr algn="l"/>
            <a:r>
              <a:rPr lang="en-US" sz="3600" b="1" dirty="0">
                <a:effectLst/>
              </a:rPr>
              <a:t>	</a:t>
            </a:r>
            <a:r>
              <a:rPr lang="en-US" sz="3600" b="1" u="sng" dirty="0">
                <a:effectLst/>
              </a:rPr>
              <a:t>Most decisions for Christ are made during this age </a:t>
            </a:r>
            <a:r>
              <a:rPr lang="en-US" sz="3600" b="1" dirty="0">
                <a:effectLst/>
              </a:rPr>
              <a:t>	</a:t>
            </a:r>
            <a:r>
              <a:rPr lang="en-US" sz="3600" b="1" u="sng" dirty="0">
                <a:effectLst/>
              </a:rPr>
              <a:t>span.</a:t>
            </a:r>
          </a:p>
          <a:p>
            <a:pPr algn="l"/>
            <a:r>
              <a:rPr lang="en-US" sz="3600" b="1" dirty="0">
                <a:effectLst/>
              </a:rPr>
              <a:t>	Children’s ministry is a big deal with young families.</a:t>
            </a:r>
          </a:p>
          <a:p>
            <a:pPr algn="l"/>
            <a:endParaRPr lang="en-US" sz="3600" b="1" dirty="0">
              <a:effectLst/>
            </a:endParaRPr>
          </a:p>
        </p:txBody>
      </p:sp>
    </p:spTree>
    <p:extLst>
      <p:ext uri="{BB962C8B-B14F-4D97-AF65-F5344CB8AC3E}">
        <p14:creationId xmlns:p14="http://schemas.microsoft.com/office/powerpoint/2010/main" val="253896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276C969-EDA1-6C92-605E-4C0BD695152A}"/>
              </a:ext>
            </a:extLst>
          </p:cNvPr>
          <p:cNvSpPr>
            <a:spLocks noGrp="1"/>
          </p:cNvSpPr>
          <p:nvPr>
            <p:ph type="subTitle" idx="1"/>
          </p:nvPr>
        </p:nvSpPr>
        <p:spPr>
          <a:xfrm>
            <a:off x="1260965" y="599107"/>
            <a:ext cx="9440034" cy="3259661"/>
          </a:xfrm>
        </p:spPr>
        <p:txBody>
          <a:bodyPr>
            <a:normAutofit lnSpcReduction="10000"/>
          </a:bodyPr>
          <a:lstStyle/>
          <a:p>
            <a:pPr algn="l"/>
            <a:r>
              <a:rPr lang="en-US" sz="3600" b="1" dirty="0">
                <a:effectLst/>
              </a:rPr>
              <a:t>Two family members become the decision makers as to whether they will attend your church -</a:t>
            </a:r>
          </a:p>
          <a:p>
            <a:pPr algn="l"/>
            <a:r>
              <a:rPr lang="en-US" sz="3600" b="1" dirty="0">
                <a:effectLst/>
              </a:rPr>
              <a:t>	1.  The wife</a:t>
            </a:r>
          </a:p>
          <a:p>
            <a:pPr algn="l"/>
            <a:r>
              <a:rPr lang="en-US" sz="3600" b="1" dirty="0">
                <a:effectLst/>
              </a:rPr>
              <a:t>	2.  The children</a:t>
            </a:r>
          </a:p>
          <a:p>
            <a:pPr algn="l"/>
            <a:endParaRPr lang="en-US" sz="3600" b="1" dirty="0">
              <a:effectLst/>
            </a:endParaRPr>
          </a:p>
        </p:txBody>
      </p:sp>
    </p:spTree>
    <p:extLst>
      <p:ext uri="{BB962C8B-B14F-4D97-AF65-F5344CB8AC3E}">
        <p14:creationId xmlns:p14="http://schemas.microsoft.com/office/powerpoint/2010/main" val="19028037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at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Slate</Template>
  <TotalTime>135</TotalTime>
  <Words>547</Words>
  <Application>Microsoft Office PowerPoint</Application>
  <PresentationFormat>Widescreen</PresentationFormat>
  <Paragraphs>54</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Calisto MT</vt:lpstr>
      <vt:lpstr>Wingdings 2</vt:lpstr>
      <vt:lpstr>Slate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Rhonda Smith</dc:creator>
  <cp:lastModifiedBy>Rhonda Smith</cp:lastModifiedBy>
  <cp:revision>35</cp:revision>
  <dcterms:created xsi:type="dcterms:W3CDTF">2026-06-05T00:50:11Z</dcterms:created>
  <dcterms:modified xsi:type="dcterms:W3CDTF">2026-06-06T01:50:55Z</dcterms:modified>
</cp:coreProperties>
</file>