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1" r:id="rId3"/>
    <p:sldId id="258" r:id="rId4"/>
    <p:sldId id="280" r:id="rId5"/>
    <p:sldId id="25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9" r:id="rId31"/>
    <p:sldId id="305" r:id="rId32"/>
    <p:sldId id="306" r:id="rId33"/>
    <p:sldId id="308" r:id="rId34"/>
    <p:sldId id="307" r:id="rId35"/>
    <p:sldId id="31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9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63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7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8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99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4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7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1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4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3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8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3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EF14441-2ABD-4BD4-8763-C1C30F1DAA13}" type="datetimeFigureOut">
              <a:rPr lang="en-US" smtClean="0"/>
              <a:t>06/09/26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4945A3F-6D5A-4267-8C8C-9A03D2188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68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4E144-FEC2-C246-D4AF-560787B73328}"/>
              </a:ext>
            </a:extLst>
          </p:cNvPr>
          <p:cNvSpPr/>
          <p:nvPr/>
        </p:nvSpPr>
        <p:spPr>
          <a:xfrm>
            <a:off x="2498002" y="1840430"/>
            <a:ext cx="7453579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Pastor Tony Atkinson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Friday Morning Session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(11:00 AM)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June 12, 2026</a:t>
            </a:r>
          </a:p>
        </p:txBody>
      </p:sp>
    </p:spTree>
    <p:extLst>
      <p:ext uri="{BB962C8B-B14F-4D97-AF65-F5344CB8AC3E}">
        <p14:creationId xmlns:p14="http://schemas.microsoft.com/office/powerpoint/2010/main" val="11797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A713-E257-7FD6-D146-4FFC752E1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548542"/>
            <a:ext cx="10353762" cy="585225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A STRATEGY (a plan) in place designed to intentionally DRAW new people to the church</a:t>
            </a:r>
          </a:p>
          <a:p>
            <a:pPr marL="36900" indent="0">
              <a:buNone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	Churches rarely grow by accident.</a:t>
            </a:r>
          </a:p>
          <a:p>
            <a:pPr marL="36900" indent="0">
              <a:buNone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	They grow because someone prayerfully, 	intentionally, and consistently steers them in a 	clear direction.</a:t>
            </a:r>
          </a:p>
          <a:p>
            <a:pPr marL="36900" indent="0">
              <a:buNone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	If you want your church to grow, you need a 	strategy.</a:t>
            </a:r>
          </a:p>
          <a:p>
            <a:pPr marL="36900" indent="0">
              <a:buNone/>
            </a:pPr>
            <a:endParaRPr lang="en-US" sz="3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083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6832B2-34EB-3AF6-4F99-384CFCA72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8" y="480235"/>
            <a:ext cx="10625328" cy="572854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We face the same challenge…</a:t>
            </a:r>
          </a:p>
          <a:p>
            <a:pPr algn="l"/>
            <a:r>
              <a:rPr lang="en-US" sz="3600" b="1" dirty="0">
                <a:effectLst/>
              </a:rPr>
              <a:t>”HOW TO GET PEOPLE INTO OUR CHURCH”</a:t>
            </a:r>
          </a:p>
          <a:p>
            <a:pPr algn="l"/>
            <a:r>
              <a:rPr lang="en-US" sz="3600" b="1" i="1" dirty="0">
                <a:effectLst/>
              </a:rPr>
              <a:t>	</a:t>
            </a:r>
            <a:r>
              <a:rPr lang="en-US" sz="3600" b="1" dirty="0">
                <a:effectLst/>
              </a:rPr>
              <a:t>There needs to be something in place…to make that happen.</a:t>
            </a:r>
          </a:p>
          <a:p>
            <a:pPr algn="l"/>
            <a:r>
              <a:rPr lang="en-US" sz="3600" b="1" i="1" dirty="0">
                <a:effectLst/>
              </a:rPr>
              <a:t>	</a:t>
            </a:r>
            <a:r>
              <a:rPr lang="en-US" sz="3600" b="1" dirty="0">
                <a:effectLst/>
              </a:rPr>
              <a:t>Church growth doesn’t just happen!</a:t>
            </a:r>
          </a:p>
          <a:p>
            <a:pPr algn="l"/>
            <a:endParaRPr lang="en-US" sz="36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223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D1084A-BA48-FC94-3C60-2B2BBC7B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669" y="599107"/>
            <a:ext cx="9440034" cy="57559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SO, what can we do to bring NEW PEOPLE into our church?</a:t>
            </a:r>
          </a:p>
          <a:p>
            <a:pPr algn="l"/>
            <a:r>
              <a:rPr lang="en-US" sz="3600" b="1" dirty="0">
                <a:effectLst/>
              </a:rPr>
              <a:t>How?</a:t>
            </a:r>
          </a:p>
          <a:p>
            <a:pPr algn="l"/>
            <a:r>
              <a:rPr lang="en-US" sz="3600" b="1" dirty="0">
                <a:effectLst/>
              </a:rPr>
              <a:t>By creating big events designed to reach new people…</a:t>
            </a:r>
          </a:p>
          <a:p>
            <a:pPr algn="l"/>
            <a:r>
              <a:rPr lang="en-US" sz="3600" b="1" dirty="0">
                <a:effectLst/>
              </a:rPr>
              <a:t>Church growth experts say that every church needs to do 3-5 Big events…each year…to draw new people into their church.</a:t>
            </a:r>
          </a:p>
        </p:txBody>
      </p:sp>
    </p:spTree>
    <p:extLst>
      <p:ext uri="{BB962C8B-B14F-4D97-AF65-F5344CB8AC3E}">
        <p14:creationId xmlns:p14="http://schemas.microsoft.com/office/powerpoint/2010/main" val="268264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75693F-FC21-28F1-7AE4-3E43625F2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1821" y="525955"/>
            <a:ext cx="9440034" cy="414662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These events will give your people a REASON to invite their FRANs: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400" b="1" dirty="0">
                <a:effectLst/>
              </a:rPr>
              <a:t>Friends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400" b="1" dirty="0">
                <a:effectLst/>
              </a:rPr>
              <a:t>Relatives</a:t>
            </a:r>
            <a:endParaRPr lang="en-US" sz="3200" b="1" dirty="0">
              <a:effectLst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Acquaintances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Neighbors</a:t>
            </a:r>
            <a:endParaRPr lang="en-US" sz="3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494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B95D96-E0DF-05CE-B335-4A91BE6DD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535099"/>
            <a:ext cx="9440034" cy="261958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FRANgelism</a:t>
            </a:r>
          </a:p>
          <a:p>
            <a:pPr algn="l"/>
            <a:r>
              <a:rPr lang="en-US" sz="3600" b="1" dirty="0">
                <a:effectLst/>
              </a:rPr>
              <a:t>	FRAN is an acronym for Friends, Relatives, 	Associates, Neighbors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318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2DA9A2-1560-55BC-904A-1C6015526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55" y="514405"/>
            <a:ext cx="5639196" cy="5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3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6A3B77C-2373-01BB-96ED-191D9D1B2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312" y="642421"/>
            <a:ext cx="11009376" cy="357151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The secret to growing a church is by using the people you already have.</a:t>
            </a:r>
          </a:p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	Every Christian knows at least 20 	unchurched/unsaved people.</a:t>
            </a:r>
          </a:p>
          <a:p>
            <a:pPr algn="l"/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361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E56F40-6E9A-E18B-6ED5-3DDA5600D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965" y="644827"/>
            <a:ext cx="9440034" cy="362542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Use the people that already attend your church…to grow your church.</a:t>
            </a:r>
          </a:p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	LOOK at every member as a person who 	can potentially bring others.</a:t>
            </a:r>
          </a:p>
        </p:txBody>
      </p:sp>
    </p:spTree>
    <p:extLst>
      <p:ext uri="{BB962C8B-B14F-4D97-AF65-F5344CB8AC3E}">
        <p14:creationId xmlns:p14="http://schemas.microsoft.com/office/powerpoint/2010/main" val="350297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2640E1-E62C-EA38-12EB-D585C9522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2" y="228600"/>
            <a:ext cx="10072305" cy="6035039"/>
          </a:xfrm>
        </p:spPr>
        <p:txBody>
          <a:bodyPr>
            <a:normAutofit/>
          </a:bodyPr>
          <a:lstStyle/>
          <a:p>
            <a:pPr algn="l"/>
            <a:endParaRPr lang="en-US" sz="3600" b="1" dirty="0">
              <a:effectLst/>
            </a:endParaRPr>
          </a:p>
          <a:p>
            <a:pPr algn="l"/>
            <a:endParaRPr lang="en-US" sz="3600" b="1" dirty="0">
              <a:effectLst/>
            </a:endParaRPr>
          </a:p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“EACH ONE– REACH ONE”</a:t>
            </a:r>
          </a:p>
        </p:txBody>
      </p:sp>
    </p:spTree>
    <p:extLst>
      <p:ext uri="{BB962C8B-B14F-4D97-AF65-F5344CB8AC3E}">
        <p14:creationId xmlns:p14="http://schemas.microsoft.com/office/powerpoint/2010/main" val="115519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B4E92B-03A2-17F6-02D6-F60928643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951392"/>
            <a:ext cx="10415016" cy="399551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It’s the normal and obvious way to grow a church.</a:t>
            </a:r>
          </a:p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	Because sheep reproduce sheep.</a:t>
            </a:r>
          </a:p>
          <a:p>
            <a:pPr algn="l"/>
            <a:r>
              <a:rPr lang="en-US" sz="3600" b="1" dirty="0">
                <a:effectLst/>
              </a:rPr>
              <a:t>	Shepherds don’t reproduce sheep.</a:t>
            </a:r>
          </a:p>
        </p:txBody>
      </p:sp>
    </p:spTree>
    <p:extLst>
      <p:ext uri="{BB962C8B-B14F-4D97-AF65-F5344CB8AC3E}">
        <p14:creationId xmlns:p14="http://schemas.microsoft.com/office/powerpoint/2010/main" val="20746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D0666-2208-43E5-184E-F2284D0A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1785E2-A5F5-1707-B988-C043F02CC399}"/>
              </a:ext>
            </a:extLst>
          </p:cNvPr>
          <p:cNvSpPr txBox="1"/>
          <p:nvPr/>
        </p:nvSpPr>
        <p:spPr>
          <a:xfrm>
            <a:off x="475129" y="953297"/>
            <a:ext cx="11241741" cy="448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dirty="0"/>
              <a:t>Every pastor wants to GROW…but many pastors don’t know WHAT to do to bring in new people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b="1" dirty="0"/>
              <a:t>	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b="1" dirty="0"/>
              <a:t>	Most churches “SAY” they want to grow.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b="1" dirty="0"/>
              <a:t>	</a:t>
            </a:r>
            <a:r>
              <a:rPr lang="en-US" sz="3600" b="1" u="sng" dirty="0"/>
              <a:t>But very few have a plan to grow</a:t>
            </a:r>
            <a:r>
              <a:rPr lang="en-US" sz="3600" b="1" dirty="0"/>
              <a:t>.</a:t>
            </a:r>
          </a:p>
          <a:p>
            <a:pPr marL="0" marR="0">
              <a:spcAft>
                <a:spcPts val="800"/>
              </a:spcAft>
              <a:buNone/>
            </a:pPr>
            <a:endParaRPr lang="en-US" sz="3600" b="1" dirty="0"/>
          </a:p>
          <a:p>
            <a:pPr marL="0" marR="0">
              <a:spcAft>
                <a:spcPts val="800"/>
              </a:spcAft>
              <a:buNone/>
            </a:pPr>
            <a:r>
              <a:rPr lang="en-US" sz="3600" b="1" dirty="0"/>
              <a:t>	</a:t>
            </a:r>
            <a:r>
              <a:rPr lang="en-US" sz="3600" b="1" dirty="0">
                <a:effectLst/>
                <a:latin typeface="Aptos" panose="020B0004020202020204" pitchFamily="34" charset="0"/>
              </a:rPr>
              <a:t>				</a:t>
            </a:r>
            <a:endParaRPr lang="en-US" sz="360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4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F05D6D-F813-5DD1-F483-3DFB30C25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1038019"/>
            <a:ext cx="10424160" cy="1049867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effectLst/>
              </a:rPr>
              <a:t>95% of Christians have never won a soul to Christ.</a:t>
            </a:r>
          </a:p>
        </p:txBody>
      </p:sp>
    </p:spTree>
    <p:extLst>
      <p:ext uri="{BB962C8B-B14F-4D97-AF65-F5344CB8AC3E}">
        <p14:creationId xmlns:p14="http://schemas.microsoft.com/office/powerpoint/2010/main" val="105040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CD9C9B-5ECB-70BD-F1DF-17A26265D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1028875"/>
            <a:ext cx="10015199" cy="472270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b="1" dirty="0">
                <a:effectLst/>
              </a:rPr>
              <a:t>People inviting their family and friends is THE MOST EFFECTIVE and proven way TO GROW A CHURCH.</a:t>
            </a:r>
          </a:p>
          <a:p>
            <a:pPr algn="l"/>
            <a:r>
              <a:rPr lang="en-US" sz="3600" b="1" dirty="0">
                <a:effectLst/>
              </a:rPr>
              <a:t>	Over the years, church growth experts have discovered that 86% of the people in churches today are there because family or a friend invited them.</a:t>
            </a:r>
          </a:p>
          <a:p>
            <a:pPr algn="l"/>
            <a:r>
              <a:rPr lang="en-US" sz="3600" b="1" dirty="0">
                <a:effectLst/>
              </a:rPr>
              <a:t>	They have also done surveys that show that people have said…that they would come to church if someone would invite me!</a:t>
            </a: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530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61EEC-D96A-DC3B-3AA6-25D40DC9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8EB0C4-C69B-3EA2-1016-185C56269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1028875"/>
            <a:ext cx="10015199" cy="47227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SO, when you have your big events,</a:t>
            </a:r>
          </a:p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	The church PROVIDES “INVITE CARDS.”</a:t>
            </a:r>
          </a:p>
          <a:p>
            <a:pPr algn="l"/>
            <a:r>
              <a:rPr lang="en-US" sz="3600" b="1" dirty="0">
                <a:effectLst/>
              </a:rPr>
              <a:t>	Remember—These special events </a:t>
            </a:r>
            <a:r>
              <a:rPr lang="en-US" sz="3600" b="1" u="sng" dirty="0">
                <a:effectLst/>
              </a:rPr>
              <a:t>Give your </a:t>
            </a:r>
            <a:r>
              <a:rPr lang="en-US" sz="3600" b="1" dirty="0">
                <a:effectLst/>
              </a:rPr>
              <a:t>	</a:t>
            </a:r>
            <a:r>
              <a:rPr lang="en-US" sz="3600" b="1" u="sng" dirty="0">
                <a:effectLst/>
              </a:rPr>
              <a:t>people reason to invite folks.</a:t>
            </a: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471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54C6-3ADE-5637-33A0-33EBCB710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5598F4-6087-7273-B15D-6B3E87663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1028875"/>
            <a:ext cx="10015199" cy="47227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If you want your church to grow—</a:t>
            </a:r>
          </a:p>
          <a:p>
            <a:pPr algn="l"/>
            <a:endParaRPr lang="en-US" sz="3600" b="1" u="sng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The most powerful and effective way is to </a:t>
            </a:r>
            <a:r>
              <a:rPr lang="en-US" sz="3600" b="1" u="sng" dirty="0">
                <a:effectLst/>
              </a:rPr>
              <a:t>Mobilize</a:t>
            </a:r>
            <a:r>
              <a:rPr lang="en-US" sz="3600" b="1" dirty="0">
                <a:effectLst/>
              </a:rPr>
              <a:t> your people to invite their FRANs.</a:t>
            </a: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784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A6856-34C2-D19D-6803-76A11D202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8CBADD-60A9-8B4A-4049-8EC9D4E61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1028875"/>
            <a:ext cx="10015199" cy="47227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THE BIG EVENT CALENDAR</a:t>
            </a: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283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32D3A-7ABD-AB4C-0A1B-93E230CC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0D5274-7D69-2EE9-1026-8B1FB26D1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201168"/>
            <a:ext cx="10015199" cy="62270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b="1" dirty="0">
                <a:effectLst/>
              </a:rPr>
              <a:t>Easter Weekend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Saturday Egg Hunt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Sunday Easter Celebration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Kids sing (the whole family will turn out to hear JOHNNY SING)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Special song by an adult or group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Best salvation sermon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Clear altar call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Communion</a:t>
            </a:r>
          </a:p>
          <a:p>
            <a:pPr algn="l"/>
            <a:r>
              <a:rPr lang="en-US" sz="3300" b="1" dirty="0">
                <a:effectLst/>
              </a:rPr>
              <a:t>Easter is the biggest evangelistic opportunity of the year. Use it.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4701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36AD4-6F76-2059-57EB-5B077E45D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678A13-275C-8104-8F34-F61A1FDC1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201168"/>
            <a:ext cx="10015199" cy="62270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b="1" dirty="0">
                <a:effectLst/>
              </a:rPr>
              <a:t>Mother’s Day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Moms invite their families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Families invite their moms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Kids sing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A rose for every mom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Gift basket giveaway to the oldest mom present and the youngest mom—or the mom with the most children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Preach salvation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Altar call</a:t>
            </a:r>
          </a:p>
          <a:p>
            <a:pPr algn="l"/>
            <a:r>
              <a:rPr lang="en-US" sz="3300" b="1" dirty="0">
                <a:effectLst/>
              </a:rPr>
              <a:t>Mother’s Day is one of the highest-attended Sundays of the year.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7595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665B9-5568-3199-3F2E-70E339A87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F624F9-DECB-28AF-84F2-E5BF0E5A5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201168"/>
            <a:ext cx="10323576" cy="622706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600" b="1" dirty="0">
                <a:effectLst/>
              </a:rPr>
              <a:t>Father’s Day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Dads invite their families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Families invite their dads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Kids read a poem about their dad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Make a video of people testifying about their dad’s influence on their life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Special singing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Giveaway: Blackstone grill (for new visitors)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Preach salvation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Altar call</a:t>
            </a:r>
          </a:p>
          <a:p>
            <a:pPr algn="l"/>
            <a:r>
              <a:rPr lang="en-US" sz="3300" b="1" dirty="0">
                <a:effectLst/>
              </a:rPr>
              <a:t>Men will come for a grill.</a:t>
            </a:r>
          </a:p>
          <a:p>
            <a:pPr algn="l"/>
            <a:r>
              <a:rPr lang="en-US" sz="3300" b="1" dirty="0">
                <a:effectLst/>
              </a:rPr>
              <a:t>And they’ll being their families.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483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4246E-B537-C7FB-A0F3-F3CAC56C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8DEE29-72D6-CD59-DF05-BCE9E9AA7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201168"/>
            <a:ext cx="10015199" cy="62270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Friend Day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Everyone invites their friends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Special singing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Food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Giveaway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Preach salvation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Altar call</a:t>
            </a:r>
          </a:p>
          <a:p>
            <a:pPr algn="l"/>
            <a:r>
              <a:rPr lang="en-US" sz="3300" b="1" dirty="0">
                <a:effectLst/>
              </a:rPr>
              <a:t>Friend Day is one of the most effective outreach tools ever created.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994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72C0-D679-2D6A-79AE-2E807C68A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405093-6D35-826C-E740-13F999D2A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201168"/>
            <a:ext cx="10015199" cy="622706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>
                <a:effectLst/>
              </a:rPr>
              <a:t>Christmas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Live manger scene or production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Children involved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Special music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Communion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Giveaway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Preach salvation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Altar call</a:t>
            </a:r>
          </a:p>
          <a:p>
            <a:pPr algn="l"/>
            <a:r>
              <a:rPr lang="en-US" sz="3300" b="1" dirty="0">
                <a:effectLst/>
              </a:rPr>
              <a:t>Christmas is emotional, nostalgic, and spiritually open. Use it.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127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A176F-2B0E-9C57-EA92-4B588F4DF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07215F-8510-A44C-B5E4-4E904C2AD4F8}"/>
              </a:ext>
            </a:extLst>
          </p:cNvPr>
          <p:cNvSpPr txBox="1"/>
          <p:nvPr/>
        </p:nvSpPr>
        <p:spPr>
          <a:xfrm>
            <a:off x="1143000" y="822960"/>
            <a:ext cx="9906000" cy="363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Aptos" panose="020B0004020202020204" pitchFamily="34" charset="0"/>
              </a:rPr>
              <a:t> 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b="1" dirty="0">
                <a:effectLst/>
              </a:rPr>
              <a:t>Growth is not accidental.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b="1" dirty="0"/>
              <a:t>Growth is intentional.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b="1" dirty="0">
                <a:effectLst/>
              </a:rPr>
              <a:t>Growth is strategic.</a:t>
            </a:r>
          </a:p>
          <a:p>
            <a:pPr marL="0" marR="0">
              <a:spcAft>
                <a:spcPts val="800"/>
              </a:spcAft>
              <a:buNone/>
            </a:pPr>
            <a:endParaRPr lang="en-US" sz="2800" b="1" dirty="0">
              <a:latin typeface="Aptos" panose="020B0004020202020204" pitchFamily="34" charset="0"/>
            </a:endParaRPr>
          </a:p>
          <a:p>
            <a:pPr marL="0" marR="0">
              <a:spcAft>
                <a:spcPts val="800"/>
              </a:spcAft>
              <a:buNone/>
            </a:pPr>
            <a:endParaRPr lang="en-US" sz="280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3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69A2-4A5D-55CF-8529-C0EC8C8AE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643" y="516297"/>
            <a:ext cx="10353762" cy="5975943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Big EVENT planning…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Prepare invitation cards for your people to give out 3-4 weeks in advance.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Hold the event on your property…you want them coming onto your property.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Use the fellowship hall or rent a tent (if needed).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Provide food for the event.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Church supplies drinks, plates, utensils.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Members bring covered dishes and desserts.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4164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2AA5E-F112-20D2-2A8A-F0AA65FC0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05AFB1-0634-BE8A-AC9B-42625F9A4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201168"/>
            <a:ext cx="10762488" cy="62270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Additional opportunities</a:t>
            </a:r>
          </a:p>
          <a:p>
            <a:pPr algn="l"/>
            <a:r>
              <a:rPr lang="en-US" sz="3600" b="1" dirty="0">
                <a:effectLst/>
              </a:rPr>
              <a:t>	Baby Dedication Sundays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3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270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83995-CC63-19C9-DA75-E3EFB9C0D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08B4A1-3ECF-1CFD-6DA3-522FF2484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201168"/>
            <a:ext cx="10762488" cy="6227063"/>
          </a:xfrm>
        </p:spPr>
        <p:txBody>
          <a:bodyPr>
            <a:normAutofit/>
          </a:bodyPr>
          <a:lstStyle/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You cannot keep doing the same ole things and expect to grow!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3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8175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18D1A-AC69-D997-CC15-5B564A7FC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C46E33-2FA4-72EC-5CA2-0C29FB9F9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201168"/>
            <a:ext cx="10762488" cy="62270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Remember, the pastor’s primary responsibility is to:</a:t>
            </a:r>
          </a:p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	1-lead his group of people to becoming a NT 			 	gathering of believers that produce a healthy 	environment for spiritual growth to happen</a:t>
            </a:r>
          </a:p>
          <a:p>
            <a:pPr algn="l"/>
            <a:r>
              <a:rPr lang="en-US" sz="3600" b="1" dirty="0">
                <a:effectLst/>
              </a:rPr>
              <a:t>AND</a:t>
            </a:r>
          </a:p>
          <a:p>
            <a:pPr algn="l"/>
            <a:r>
              <a:rPr lang="en-US" sz="3600" b="1" dirty="0">
                <a:effectLst/>
              </a:rPr>
              <a:t>	2-lead that group of people to reach MORE 	unsaved People for the Kingdom of God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3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1211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822FF-7425-CC48-B72D-01DC1224A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40FECE-C67E-1B26-8912-02DFD4A4F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" y="201168"/>
            <a:ext cx="11484864" cy="62270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HARVEST IS RIPE AND READY AND AVAILABLE.</a:t>
            </a:r>
          </a:p>
          <a:p>
            <a:pPr algn="l"/>
            <a:r>
              <a:rPr lang="en-US" sz="3600" dirty="0">
                <a:effectLst/>
              </a:rPr>
              <a:t>Matt 9:37-38 Then saith he unto his disciples, the harvest truly is plenteous, but the laborers are few; pray ye therefore the Lord of the harvest, that he will send forth laborers into his harvest. KJV</a:t>
            </a:r>
          </a:p>
          <a:p>
            <a:pPr algn="l"/>
            <a:r>
              <a:rPr lang="en-US" sz="3600" dirty="0">
                <a:effectLst/>
              </a:rPr>
              <a:t>John 4:35 Say not ye, There are yet four months, and then cometh harvest? Behold, I say unto you, Lift up your eyes, and look on the fields; for they are white already to harvest. KJV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3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4612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4B6AC-A96F-CBF8-AA3C-B61A56A2F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FE83AD-A9D8-3D1E-E47E-855BAC9B9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201168"/>
            <a:ext cx="10762488" cy="62270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</a:rPr>
              <a:t>HEALTHY CHURCHES GROW!</a:t>
            </a:r>
          </a:p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Church growth just doesn’t happen!</a:t>
            </a:r>
          </a:p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It is intentional!!!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300" b="1" dirty="0"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effectLst/>
            </a:endParaRPr>
          </a:p>
          <a:p>
            <a:pPr algn="l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019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99CDE-C3F5-DF9C-405F-2BB2B817C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1111171"/>
            <a:ext cx="10351008" cy="1049867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effectLst/>
              </a:rPr>
              <a:t>Our target group for growth is </a:t>
            </a:r>
          </a:p>
          <a:p>
            <a:pPr algn="l"/>
            <a:r>
              <a:rPr lang="en-US" sz="3600" b="1" dirty="0">
                <a:effectLst/>
              </a:rPr>
              <a:t>“the unchurched and the unsaved.”</a:t>
            </a:r>
          </a:p>
        </p:txBody>
      </p:sp>
    </p:spTree>
    <p:extLst>
      <p:ext uri="{BB962C8B-B14F-4D97-AF65-F5344CB8AC3E}">
        <p14:creationId xmlns:p14="http://schemas.microsoft.com/office/powerpoint/2010/main" val="108765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53EBC-6539-8EE6-C125-9BB062E4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FA2E5-5395-CC99-086E-F2F735954A18}"/>
              </a:ext>
            </a:extLst>
          </p:cNvPr>
          <p:cNvSpPr txBox="1"/>
          <p:nvPr/>
        </p:nvSpPr>
        <p:spPr>
          <a:xfrm>
            <a:off x="1624853" y="1674674"/>
            <a:ext cx="89422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HOW TO DRAW NEW PEOPLE INTO YOUR CHURCH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3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3AC082-7B66-854F-FBAA-3E206A1F3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708835"/>
            <a:ext cx="9440034" cy="1049867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effectLst/>
              </a:rPr>
              <a:t>First things first</a:t>
            </a:r>
          </a:p>
          <a:p>
            <a:pPr algn="l"/>
            <a:r>
              <a:rPr lang="en-US" sz="3600" b="1" dirty="0">
                <a:effectLst/>
              </a:rPr>
              <a:t>– BEFORE WE INVITE COMPANY– </a:t>
            </a:r>
          </a:p>
          <a:p>
            <a:pPr algn="l"/>
            <a:r>
              <a:rPr lang="en-US" sz="3600" b="1" dirty="0">
                <a:effectLst/>
              </a:rPr>
              <a:t>We need to get our house in order.</a:t>
            </a:r>
          </a:p>
        </p:txBody>
      </p:sp>
    </p:spTree>
    <p:extLst>
      <p:ext uri="{BB962C8B-B14F-4D97-AF65-F5344CB8AC3E}">
        <p14:creationId xmlns:p14="http://schemas.microsoft.com/office/powerpoint/2010/main" val="52439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E1569-267C-AB3F-12FB-0CF6CA36D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312339"/>
            <a:ext cx="9440034" cy="1049867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effectLst/>
              </a:rPr>
              <a:t>The fact is, many churches aren’t ready for new people.</a:t>
            </a:r>
            <a:endParaRPr lang="en-US" sz="3600" b="1" i="1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287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ACB66A-1F53-1BA3-4957-ABB758C25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580819"/>
            <a:ext cx="10799064" cy="368028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4400" b="1" dirty="0">
                <a:effectLst/>
              </a:rPr>
              <a:t>Before we invite company,</a:t>
            </a:r>
          </a:p>
          <a:p>
            <a:pPr marL="742950" indent="-742950" algn="l">
              <a:buAutoNum type="arabicPeriod"/>
            </a:pPr>
            <a:r>
              <a:rPr lang="en-US" sz="14400" dirty="0">
                <a:effectLst/>
              </a:rPr>
              <a:t>We want to make sure </a:t>
            </a:r>
            <a:r>
              <a:rPr lang="en-US" sz="14400" b="1" dirty="0">
                <a:effectLst/>
              </a:rPr>
              <a:t>that our church building 	and property are in the best SHAPE they can be.</a:t>
            </a:r>
          </a:p>
          <a:p>
            <a:pPr marL="742950" indent="-742950" algn="l">
              <a:buAutoNum type="arabicPeriod"/>
            </a:pPr>
            <a:r>
              <a:rPr lang="en-US" sz="14400" b="1" dirty="0">
                <a:effectLst/>
              </a:rPr>
              <a:t>Make sure that your “ministry structure and systems” are in place and working.</a:t>
            </a:r>
          </a:p>
          <a:p>
            <a:pPr marL="742950" indent="-742950" algn="l">
              <a:buAutoNum type="arabicPeriod"/>
            </a:pPr>
            <a:r>
              <a:rPr lang="en-US" sz="14400" b="1" dirty="0">
                <a:effectLst/>
              </a:rPr>
              <a:t>Make sure that your Sunday service is the best THAT YOU CAN MAKE IT.</a:t>
            </a:r>
          </a:p>
          <a:p>
            <a:pPr marL="742950" indent="-742950" algn="l">
              <a:buAutoNum type="arabicPeriod"/>
            </a:pPr>
            <a:r>
              <a:rPr lang="en-US" sz="14400" b="1" dirty="0">
                <a:effectLst/>
              </a:rPr>
              <a:t>Spend time training necessary workers.</a:t>
            </a:r>
          </a:p>
          <a:p>
            <a:pPr marL="742950" indent="-742950" algn="l">
              <a:buAutoNum type="arabicPeriod"/>
            </a:pPr>
            <a:endParaRPr lang="en-US" sz="14400" b="1" dirty="0">
              <a:effectLst/>
            </a:endParaRPr>
          </a:p>
          <a:p>
            <a:pPr algn="l"/>
            <a:r>
              <a:rPr lang="en-US" sz="3600" b="1" dirty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389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76C969-EDA1-6C92-605E-4C0BD6951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696" y="599107"/>
            <a:ext cx="9704303" cy="325966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>
                <a:effectLst/>
              </a:rPr>
              <a:t>Another important thing is to train and prepare our congregation to receive new people.</a:t>
            </a:r>
          </a:p>
          <a:p>
            <a:pPr algn="l"/>
            <a:endParaRPr lang="en-US" sz="3600" b="1" dirty="0">
              <a:effectLst/>
            </a:endParaRPr>
          </a:p>
          <a:p>
            <a:pPr algn="l"/>
            <a:r>
              <a:rPr lang="en-US" sz="3600" dirty="0">
                <a:effectLst/>
              </a:rPr>
              <a:t>Teaching your people – “How to be – friendly, welcoming, accepting and non-judgmental.”</a:t>
            </a:r>
          </a:p>
          <a:p>
            <a:pPr algn="l"/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80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214</TotalTime>
  <Words>1094</Words>
  <Application>Microsoft Office PowerPoint</Application>
  <PresentationFormat>Widescreen</PresentationFormat>
  <Paragraphs>156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Aptos</vt:lpstr>
      <vt:lpstr>Arial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Rhonda Smith</dc:creator>
  <cp:lastModifiedBy>Rhonda Smith</cp:lastModifiedBy>
  <cp:revision>41</cp:revision>
  <dcterms:created xsi:type="dcterms:W3CDTF">2026-06-05T00:50:11Z</dcterms:created>
  <dcterms:modified xsi:type="dcterms:W3CDTF">2026-06-09T21:05:50Z</dcterms:modified>
</cp:coreProperties>
</file>