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65" r:id="rId4"/>
    <p:sldId id="258" r:id="rId5"/>
    <p:sldId id="273" r:id="rId6"/>
    <p:sldId id="274" r:id="rId7"/>
    <p:sldId id="275" r:id="rId8"/>
    <p:sldId id="276" r:id="rId9"/>
    <p:sldId id="277" r:id="rId10"/>
    <p:sldId id="278" r:id="rId11"/>
    <p:sldId id="279" r:id="rId12"/>
    <p:sldId id="280" r:id="rId13"/>
    <p:sldId id="281"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11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A689-3D10-477C-8484-1FA349944A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873019-FD25-4E28-99AF-7372CF580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0410EB-56FA-40CB-9AA5-35E77B09BE2A}"/>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5" name="Footer Placeholder 4">
            <a:extLst>
              <a:ext uri="{FF2B5EF4-FFF2-40B4-BE49-F238E27FC236}">
                <a16:creationId xmlns:a16="http://schemas.microsoft.com/office/drawing/2014/main" id="{FF27E274-0B40-4D00-8EEB-A787D71C4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96643-2BDA-4924-AFA9-D29C972F96B8}"/>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415173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6F3F-2B00-442E-B0A4-416A9CC0B9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D75457-A1B4-45C4-B294-00F553F4B4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CE6E-9BD2-4BC4-BF84-CC6FCFA48E6B}"/>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5" name="Footer Placeholder 4">
            <a:extLst>
              <a:ext uri="{FF2B5EF4-FFF2-40B4-BE49-F238E27FC236}">
                <a16:creationId xmlns:a16="http://schemas.microsoft.com/office/drawing/2014/main" id="{93BEA871-2F24-43D3-B545-BA275F289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544D6-C6E2-4917-B070-6E8B3832DCF9}"/>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40745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4711B8-E3BB-401B-B13C-E5DD0380DB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8A51B8-4D0C-4EF8-BCEC-057A06390D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464CF-42C0-4C0E-9251-308A595AEADA}"/>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5" name="Footer Placeholder 4">
            <a:extLst>
              <a:ext uri="{FF2B5EF4-FFF2-40B4-BE49-F238E27FC236}">
                <a16:creationId xmlns:a16="http://schemas.microsoft.com/office/drawing/2014/main" id="{D97EFCD8-646A-42EC-8B25-80D41E1CC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DFF2D-2791-43A3-BCF2-FDB8EBE77BAC}"/>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120780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D8B2-3BEA-43DB-9998-1DA8EA594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E0E1B-F7C4-4FFD-B8C5-F725CD591A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295FC-69CF-49D9-8ADD-E0D1AF3ADBDB}"/>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5" name="Footer Placeholder 4">
            <a:extLst>
              <a:ext uri="{FF2B5EF4-FFF2-40B4-BE49-F238E27FC236}">
                <a16:creationId xmlns:a16="http://schemas.microsoft.com/office/drawing/2014/main" id="{561F5450-98EC-41B5-8B03-1634F6A96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9829B-E746-4931-B62A-06C216640D9A}"/>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22860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03D5-EF01-46A2-A41B-16CF6F3FE1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FCF95F-C79C-422D-8982-075A39548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71424-54B1-48AF-895C-6E38186A3E8E}"/>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5" name="Footer Placeholder 4">
            <a:extLst>
              <a:ext uri="{FF2B5EF4-FFF2-40B4-BE49-F238E27FC236}">
                <a16:creationId xmlns:a16="http://schemas.microsoft.com/office/drawing/2014/main" id="{E30A27D9-EC48-4DDC-BA17-BA56C5C6A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DAA4B-B7C5-4C59-A52C-9A054E9D54CC}"/>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320014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1D02-2702-46C0-8D0A-C2E1C3486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4FEF-98A1-456B-89F2-03DAACB3F0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732119-2D60-4FB1-83C0-FFFC9104CE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E4A9C4-D49B-40AB-9CBF-12C79BE1B716}"/>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6" name="Footer Placeholder 5">
            <a:extLst>
              <a:ext uri="{FF2B5EF4-FFF2-40B4-BE49-F238E27FC236}">
                <a16:creationId xmlns:a16="http://schemas.microsoft.com/office/drawing/2014/main" id="{AA28731F-49F5-4182-ADE6-51510920B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F567E-09CA-448F-9A32-E123D29DB193}"/>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1456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A8D9-809B-4A4B-B271-DC893049D9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F3360E-2E65-40AB-9948-C975F7DD70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38A33A-385E-4894-8933-E3B186D621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5809B-E21A-4091-B64A-F98631A8D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8D55B-3F9A-4301-9EF1-CAF0B54815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7F57B7-B7ED-4D04-8DF2-A6067518C03F}"/>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8" name="Footer Placeholder 7">
            <a:extLst>
              <a:ext uri="{FF2B5EF4-FFF2-40B4-BE49-F238E27FC236}">
                <a16:creationId xmlns:a16="http://schemas.microsoft.com/office/drawing/2014/main" id="{FECC6733-0F4D-42A6-B157-7D090C5DE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4725F9-5B6E-4F7C-99F8-F25B2085277D}"/>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420901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6174-9FAE-43E3-B03F-FCE0E2D5A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14BC8A-A8A5-4DE2-9815-EAD8036F3198}"/>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4" name="Footer Placeholder 3">
            <a:extLst>
              <a:ext uri="{FF2B5EF4-FFF2-40B4-BE49-F238E27FC236}">
                <a16:creationId xmlns:a16="http://schemas.microsoft.com/office/drawing/2014/main" id="{2C8A8EC3-59B1-490D-9F72-AB192D52A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06932-8577-405D-A343-652ECA504690}"/>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95725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6920EF-C34A-4944-9030-580408851C28}"/>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3" name="Footer Placeholder 2">
            <a:extLst>
              <a:ext uri="{FF2B5EF4-FFF2-40B4-BE49-F238E27FC236}">
                <a16:creationId xmlns:a16="http://schemas.microsoft.com/office/drawing/2014/main" id="{C3F82857-5A25-451C-A7D5-B6F26C1307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3A3915-7C2D-4F2D-8946-D1130032E5F5}"/>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253220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DC4B-7727-4CDB-A2C4-94E401825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AD3566-BB83-4B69-9A3F-98364A4EE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707A8E-7318-4DB1-B91F-F64FEF218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254C5-F67C-4B4B-8C4A-611CAFCA0481}"/>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6" name="Footer Placeholder 5">
            <a:extLst>
              <a:ext uri="{FF2B5EF4-FFF2-40B4-BE49-F238E27FC236}">
                <a16:creationId xmlns:a16="http://schemas.microsoft.com/office/drawing/2014/main" id="{1B21719F-0EDA-4186-824F-B1785ADD6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60DFE8-17F1-4CA9-997A-7B9403E3BA16}"/>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415049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7823-BC1D-4133-9DA9-F5D555E9B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05E624-C194-411D-A399-739355BA10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8E00FF-9ED9-42BC-B0F2-DD7831F17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202E4-CDB8-4745-97FC-5B9DD206D316}"/>
              </a:ext>
            </a:extLst>
          </p:cNvPr>
          <p:cNvSpPr>
            <a:spLocks noGrp="1"/>
          </p:cNvSpPr>
          <p:nvPr>
            <p:ph type="dt" sz="half" idx="10"/>
          </p:nvPr>
        </p:nvSpPr>
        <p:spPr/>
        <p:txBody>
          <a:bodyPr/>
          <a:lstStyle/>
          <a:p>
            <a:fld id="{97862155-5E15-4BEE-8811-EF40B80D4A0D}" type="datetimeFigureOut">
              <a:rPr lang="en-US" smtClean="0"/>
              <a:t>2/19/2021</a:t>
            </a:fld>
            <a:endParaRPr lang="en-US"/>
          </a:p>
        </p:txBody>
      </p:sp>
      <p:sp>
        <p:nvSpPr>
          <p:cNvPr id="6" name="Footer Placeholder 5">
            <a:extLst>
              <a:ext uri="{FF2B5EF4-FFF2-40B4-BE49-F238E27FC236}">
                <a16:creationId xmlns:a16="http://schemas.microsoft.com/office/drawing/2014/main" id="{16EA4934-C477-44BF-A3FD-FE65A189F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08296-41CF-430D-AE95-74362717CC44}"/>
              </a:ext>
            </a:extLst>
          </p:cNvPr>
          <p:cNvSpPr>
            <a:spLocks noGrp="1"/>
          </p:cNvSpPr>
          <p:nvPr>
            <p:ph type="sldNum" sz="quarter" idx="12"/>
          </p:nvPr>
        </p:nvSpPr>
        <p:spPr/>
        <p:txBody>
          <a:bodyPr/>
          <a:lstStyle/>
          <a:p>
            <a:fld id="{4A03803F-B208-4E80-BA91-A55F106BFAB3}" type="slidenum">
              <a:rPr lang="en-US" smtClean="0"/>
              <a:t>‹#›</a:t>
            </a:fld>
            <a:endParaRPr lang="en-US"/>
          </a:p>
        </p:txBody>
      </p:sp>
    </p:spTree>
    <p:extLst>
      <p:ext uri="{BB962C8B-B14F-4D97-AF65-F5344CB8AC3E}">
        <p14:creationId xmlns:p14="http://schemas.microsoft.com/office/powerpoint/2010/main" val="364061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48F19-67A5-4C5D-BA12-FF59001E4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3637B-000C-475F-B641-42EE7234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E1641-690D-467F-9052-EE3F1EDA7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62155-5E15-4BEE-8811-EF40B80D4A0D}" type="datetimeFigureOut">
              <a:rPr lang="en-US" smtClean="0"/>
              <a:t>2/19/2021</a:t>
            </a:fld>
            <a:endParaRPr lang="en-US"/>
          </a:p>
        </p:txBody>
      </p:sp>
      <p:sp>
        <p:nvSpPr>
          <p:cNvPr id="5" name="Footer Placeholder 4">
            <a:extLst>
              <a:ext uri="{FF2B5EF4-FFF2-40B4-BE49-F238E27FC236}">
                <a16:creationId xmlns:a16="http://schemas.microsoft.com/office/drawing/2014/main" id="{BE93B6D2-16BF-4B64-BEF3-0999DB52CD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56E913-9883-41A1-9BEE-949618091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3803F-B208-4E80-BA91-A55F106BFAB3}" type="slidenum">
              <a:rPr lang="en-US" smtClean="0"/>
              <a:t>‹#›</a:t>
            </a:fld>
            <a:endParaRPr lang="en-US"/>
          </a:p>
        </p:txBody>
      </p:sp>
    </p:spTree>
    <p:extLst>
      <p:ext uri="{BB962C8B-B14F-4D97-AF65-F5344CB8AC3E}">
        <p14:creationId xmlns:p14="http://schemas.microsoft.com/office/powerpoint/2010/main" val="4156569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8">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7F97C50-6475-47A2-90FA-B1F0EC9CEE1F}"/>
              </a:ext>
            </a:extLst>
          </p:cNvPr>
          <p:cNvSpPr txBox="1"/>
          <p:nvPr/>
        </p:nvSpPr>
        <p:spPr>
          <a:xfrm>
            <a:off x="7123938" y="2041137"/>
            <a:ext cx="5000358" cy="277572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dirty="0">
                <a:effectLst/>
                <a:latin typeface="+mj-lt"/>
                <a:ea typeface="+mj-ea"/>
                <a:cs typeface="+mj-cs"/>
              </a:rPr>
              <a:t>Galatians 5: 22-23 </a:t>
            </a:r>
            <a:endParaRPr lang="en-US" sz="5200" b="1" dirty="0">
              <a:latin typeface="+mj-lt"/>
              <a:ea typeface="+mj-ea"/>
              <a:cs typeface="+mj-cs"/>
            </a:endParaRPr>
          </a:p>
        </p:txBody>
      </p:sp>
      <p:pic>
        <p:nvPicPr>
          <p:cNvPr id="8" name="Picture 7" descr="Diagram&#10;&#10;Description automatically generated">
            <a:extLst>
              <a:ext uri="{FF2B5EF4-FFF2-40B4-BE49-F238E27FC236}">
                <a16:creationId xmlns:a16="http://schemas.microsoft.com/office/drawing/2014/main" id="{0502DACB-C111-4334-9836-239836F1AD79}"/>
              </a:ext>
            </a:extLst>
          </p:cNvPr>
          <p:cNvPicPr>
            <a:picLocks noChangeAspect="1"/>
          </p:cNvPicPr>
          <p:nvPr/>
        </p:nvPicPr>
        <p:blipFill rotWithShape="1">
          <a:blip r:embed="rId4">
            <a:extLst>
              <a:ext uri="{28A0092B-C50C-407E-A947-70E740481C1C}">
                <a14:useLocalDpi xmlns:a14="http://schemas.microsoft.com/office/drawing/2010/main" val="0"/>
              </a:ext>
            </a:extLst>
          </a:blip>
          <a:srcRect t="4599" r="-2" b="-2"/>
          <a:stretch/>
        </p:blipFill>
        <p:spPr>
          <a:xfrm>
            <a:off x="20" y="10"/>
            <a:ext cx="7188573" cy="6857990"/>
          </a:xfrm>
          <a:prstGeom prst="rect">
            <a:avLst/>
          </a:prstGeom>
        </p:spPr>
      </p:pic>
      <p:sp>
        <p:nvSpPr>
          <p:cNvPr id="3" name="Flowchart: Connector 2">
            <a:extLst>
              <a:ext uri="{FF2B5EF4-FFF2-40B4-BE49-F238E27FC236}">
                <a16:creationId xmlns:a16="http://schemas.microsoft.com/office/drawing/2014/main" id="{72696E98-D574-4886-ADF7-E1674C299C08}"/>
              </a:ext>
            </a:extLst>
          </p:cNvPr>
          <p:cNvSpPr/>
          <p:nvPr/>
        </p:nvSpPr>
        <p:spPr>
          <a:xfrm>
            <a:off x="2318084" y="1748590"/>
            <a:ext cx="1002632" cy="786064"/>
          </a:xfrm>
          <a:prstGeom prst="flowChartConnector">
            <a:avLst/>
          </a:prstGeom>
          <a:solidFill>
            <a:srgbClr val="FF66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9F32B961-5B69-4F3D-A8AC-7B59613EAD63}"/>
              </a:ext>
            </a:extLst>
          </p:cNvPr>
          <p:cNvPicPr>
            <a:picLocks noChangeAspect="1"/>
          </p:cNvPicPr>
          <p:nvPr/>
        </p:nvPicPr>
        <p:blipFill>
          <a:blip r:embed="rId5"/>
          <a:stretch>
            <a:fillRect/>
          </a:stretch>
        </p:blipFill>
        <p:spPr>
          <a:xfrm>
            <a:off x="10588187" y="5229726"/>
            <a:ext cx="1440901" cy="1569800"/>
          </a:xfrm>
          <a:prstGeom prst="rect">
            <a:avLst/>
          </a:prstGeom>
        </p:spPr>
      </p:pic>
      <p:pic>
        <p:nvPicPr>
          <p:cNvPr id="6" name="Audio 5">
            <a:hlinkClick r:id="" action="ppaction://media"/>
            <a:extLst>
              <a:ext uri="{FF2B5EF4-FFF2-40B4-BE49-F238E27FC236}">
                <a16:creationId xmlns:a16="http://schemas.microsoft.com/office/drawing/2014/main" id="{99DEA1B7-6C5A-4098-A062-B02EADDF5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99230442"/>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380548" y="618883"/>
            <a:ext cx="7665163" cy="5924122"/>
          </a:xfrm>
          <a:prstGeom prst="rect">
            <a:avLst/>
          </a:prstGeom>
          <a:noFill/>
        </p:spPr>
        <p:txBody>
          <a:bodyPr wrap="square">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7</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FAITHFULNESS</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If we produce the Fruit of FAITHFULNESS, which is received from God, not by man, we</a:t>
            </a:r>
            <a:r>
              <a:rPr lang="en-US" sz="2400" dirty="0"/>
              <a:t> will not quit or give up on ourselves or others. We will t</a:t>
            </a:r>
            <a:r>
              <a:rPr lang="en-US" sz="2400" dirty="0">
                <a:latin typeface="Calibri" panose="020F0502020204030204" pitchFamily="34" charset="0"/>
                <a:ea typeface="Calibri" panose="020F0502020204030204" pitchFamily="34" charset="0"/>
                <a:cs typeface="Times New Roman" panose="02020603050405020304" pitchFamily="18" charset="0"/>
              </a:rPr>
              <a:t>rust God always believing He will never let us down. We will be devoted, reliable and loyal in our lives and in our work for the Lord. We are to be faithful as God is faithful. </a:t>
            </a:r>
          </a:p>
          <a:p>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1 John 1:9 says, “If we confess our sins, </a:t>
            </a:r>
          </a:p>
          <a:p>
            <a:pPr marL="0" marR="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He is faithful and just to forgive us</a:t>
            </a:r>
          </a:p>
          <a:p>
            <a:pPr marL="0" marR="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our sins and to cleanse us from all </a:t>
            </a:r>
          </a:p>
          <a:p>
            <a:pPr marL="0" marR="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unrighteousness.” </a:t>
            </a:r>
          </a:p>
          <a:p>
            <a:pPr marL="0" marR="0">
              <a:lnSpc>
                <a:spcPct val="107000"/>
              </a:lnSpc>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In your own words, what does it </a:t>
            </a:r>
          </a:p>
          <a:p>
            <a:pPr marL="0" marR="0">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mean to be faithful?</a:t>
            </a:r>
            <a:endParaRPr lang="en-US" sz="2400" dirty="0"/>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143926" y="512064"/>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B0C13C8-B61F-47D1-BE77-152E33D4EB98}"/>
              </a:ext>
            </a:extLst>
          </p:cNvPr>
          <p:cNvPicPr>
            <a:picLocks noChangeAspect="1"/>
          </p:cNvPicPr>
          <p:nvPr/>
        </p:nvPicPr>
        <p:blipFill>
          <a:blip r:embed="rId5"/>
          <a:stretch>
            <a:fillRect/>
          </a:stretch>
        </p:blipFill>
        <p:spPr>
          <a:xfrm>
            <a:off x="8956995" y="4381823"/>
            <a:ext cx="3235005" cy="2476177"/>
          </a:xfrm>
          <a:prstGeom prst="rect">
            <a:avLst/>
          </a:prstGeom>
        </p:spPr>
      </p:pic>
      <p:sp>
        <p:nvSpPr>
          <p:cNvPr id="34" name="TextBox 33">
            <a:extLst>
              <a:ext uri="{FF2B5EF4-FFF2-40B4-BE49-F238E27FC236}">
                <a16:creationId xmlns:a16="http://schemas.microsoft.com/office/drawing/2014/main" id="{AC23A331-CD3B-445F-B991-4A3105A29E37}"/>
              </a:ext>
            </a:extLst>
          </p:cNvPr>
          <p:cNvSpPr txBox="1"/>
          <p:nvPr/>
        </p:nvSpPr>
        <p:spPr>
          <a:xfrm>
            <a:off x="9246280" y="5455973"/>
            <a:ext cx="2656433" cy="584775"/>
          </a:xfrm>
          <a:prstGeom prst="rect">
            <a:avLst/>
          </a:prstGeom>
          <a:noFill/>
        </p:spPr>
        <p:txBody>
          <a:bodyPr wrap="none" rtlCol="0">
            <a:spAutoFit/>
          </a:bodyPr>
          <a:lstStyle/>
          <a:p>
            <a:r>
              <a:rPr lang="en-US" sz="3200" b="1" dirty="0"/>
              <a:t>FAITHFULNESS</a:t>
            </a:r>
          </a:p>
        </p:txBody>
      </p:sp>
      <p:pic>
        <p:nvPicPr>
          <p:cNvPr id="35" name="Picture 34">
            <a:extLst>
              <a:ext uri="{FF2B5EF4-FFF2-40B4-BE49-F238E27FC236}">
                <a16:creationId xmlns:a16="http://schemas.microsoft.com/office/drawing/2014/main" id="{45C385D5-8200-46D2-AFA3-FC0DD6BB55CE}"/>
              </a:ext>
            </a:extLst>
          </p:cNvPr>
          <p:cNvPicPr>
            <a:picLocks noChangeAspect="1"/>
          </p:cNvPicPr>
          <p:nvPr/>
        </p:nvPicPr>
        <p:blipFill rotWithShape="1">
          <a:blip r:embed="rId6"/>
          <a:srcRect t="8259" b="17034"/>
          <a:stretch/>
        </p:blipFill>
        <p:spPr>
          <a:xfrm>
            <a:off x="9713022" y="3875818"/>
            <a:ext cx="2055911" cy="1175676"/>
          </a:xfrm>
          <a:prstGeom prst="rect">
            <a:avLst/>
          </a:prstGeom>
        </p:spPr>
      </p:pic>
      <p:pic>
        <p:nvPicPr>
          <p:cNvPr id="2" name="Audio 1">
            <a:hlinkClick r:id="" action="ppaction://media"/>
            <a:extLst>
              <a:ext uri="{FF2B5EF4-FFF2-40B4-BE49-F238E27FC236}">
                <a16:creationId xmlns:a16="http://schemas.microsoft.com/office/drawing/2014/main" id="{498D0E4D-567C-42A8-BF56-4C69F067DE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97736238"/>
      </p:ext>
    </p:extLst>
  </p:cSld>
  <p:clrMapOvr>
    <a:masterClrMapping/>
  </p:clrMapOvr>
  <mc:AlternateContent xmlns:mc="http://schemas.openxmlformats.org/markup-compatibility/2006" xmlns:p14="http://schemas.microsoft.com/office/powerpoint/2010/main">
    <mc:Choice Requires="p14">
      <p:transition spd="slow" p14:dur="2000" advTm="51351"/>
    </mc:Choice>
    <mc:Fallback xmlns="">
      <p:transition spd="slow" advTm="51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217169" y="858446"/>
            <a:ext cx="7665163" cy="3441391"/>
          </a:xfrm>
          <a:prstGeom prst="rect">
            <a:avLst/>
          </a:prstGeom>
          <a:noFill/>
        </p:spPr>
        <p:txBody>
          <a:bodyPr wrap="square">
            <a:spAutoFit/>
          </a:bodyPr>
          <a:lstStyle/>
          <a:p>
            <a:pPr>
              <a:lnSpc>
                <a:spcPct val="107000"/>
              </a:lnSpc>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8</a:t>
            </a:r>
            <a:r>
              <a:rPr lang="en-US" sz="2400" baseline="30000" dirty="0">
                <a:effectLst/>
                <a:ea typeface="Calibri" panose="020F0502020204030204" pitchFamily="34" charset="0"/>
                <a:cs typeface="Times New Roman" panose="02020603050405020304" pitchFamily="18" charset="0"/>
              </a:rPr>
              <a:t>th</a:t>
            </a:r>
            <a:r>
              <a:rPr lang="en-US" sz="2400" dirty="0">
                <a:effectLst/>
                <a:ea typeface="Calibri" panose="020F0502020204030204" pitchFamily="34" charset="0"/>
                <a:cs typeface="Times New Roman" panose="02020603050405020304" pitchFamily="18" charset="0"/>
              </a:rPr>
              <a:t> Fruit of the Spirit is </a:t>
            </a:r>
            <a:r>
              <a:rPr lang="en-US" sz="2400" dirty="0">
                <a:solidFill>
                  <a:srgbClr val="FF0000"/>
                </a:solidFill>
                <a:effectLst/>
                <a:ea typeface="Calibri" panose="020F0502020204030204" pitchFamily="34" charset="0"/>
                <a:cs typeface="Times New Roman" panose="02020603050405020304" pitchFamily="18" charset="0"/>
              </a:rPr>
              <a:t>GENTLENESS</a:t>
            </a:r>
          </a:p>
          <a:p>
            <a:pPr marL="0" marR="0">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If we produce the Fruit of GENTLENESS, we are </a:t>
            </a:r>
            <a:r>
              <a:rPr lang="en-US" sz="2400" dirty="0">
                <a:ea typeface="Calibri" panose="020F0502020204030204" pitchFamily="34" charset="0"/>
                <a:cs typeface="Times New Roman" panose="02020603050405020304" pitchFamily="18" charset="0"/>
              </a:rPr>
              <a:t>tender, calm, and humble in the things we say and do. We are not harsh or mean to others. </a:t>
            </a:r>
            <a:endParaRPr lang="en-US" sz="2400" dirty="0">
              <a:effectLst/>
              <a:ea typeface="Calibri" panose="020F0502020204030204" pitchFamily="34" charset="0"/>
              <a:cs typeface="Times New Roman" panose="02020603050405020304" pitchFamily="18" charset="0"/>
            </a:endParaRPr>
          </a:p>
          <a:p>
            <a:pPr marL="0" marR="0">
              <a:lnSpc>
                <a:spcPct val="107000"/>
              </a:lnSpc>
              <a:spcBef>
                <a:spcPts val="0"/>
              </a:spcBef>
            </a:pPr>
            <a:r>
              <a:rPr lang="en-US" sz="2400" dirty="0">
                <a:ea typeface="Calibri" panose="020F0502020204030204" pitchFamily="34" charset="0"/>
                <a:cs typeface="Times New Roman" panose="02020603050405020304" pitchFamily="18" charset="0"/>
              </a:rPr>
              <a:t>Proverbs 15:1 says: “</a:t>
            </a:r>
            <a:r>
              <a:rPr lang="en-US" sz="2400" dirty="0">
                <a:effectLst/>
                <a:ea typeface="Calibri" panose="020F0502020204030204" pitchFamily="34" charset="0"/>
                <a:cs typeface="Times New Roman" panose="02020603050405020304" pitchFamily="18" charset="0"/>
              </a:rPr>
              <a:t>A gentle answer turns away wrath, </a:t>
            </a:r>
          </a:p>
          <a:p>
            <a:pPr marL="0" marR="0">
              <a:lnSpc>
                <a:spcPct val="107000"/>
              </a:lnSpc>
              <a:spcBef>
                <a:spcPts val="0"/>
              </a:spcBef>
            </a:pPr>
            <a:r>
              <a:rPr lang="en-US" sz="2400" dirty="0">
                <a:effectLst/>
                <a:ea typeface="Calibri" panose="020F0502020204030204" pitchFamily="34" charset="0"/>
                <a:cs typeface="Times New Roman" panose="02020603050405020304" pitchFamily="18" charset="0"/>
              </a:rPr>
              <a:t>but a harsh word stirs up anger.”</a:t>
            </a:r>
          </a:p>
          <a:p>
            <a:pPr marL="0" marR="0">
              <a:lnSpc>
                <a:spcPct val="107000"/>
              </a:lnSpc>
              <a:spcBef>
                <a:spcPts val="0"/>
              </a:spcBef>
            </a:pPr>
            <a:endParaRPr lang="en-US" sz="2400" dirty="0">
              <a:effectLst/>
              <a:ea typeface="Calibri" panose="020F0502020204030204" pitchFamily="34" charset="0"/>
              <a:cs typeface="Times New Roman" panose="02020603050405020304" pitchFamily="18" charset="0"/>
            </a:endParaRPr>
          </a:p>
          <a:p>
            <a:pPr marL="0" marR="0">
              <a:lnSpc>
                <a:spcPct val="107000"/>
              </a:lnSpc>
              <a:spcBef>
                <a:spcPts val="0"/>
              </a:spcBef>
            </a:pPr>
            <a:r>
              <a:rPr lang="en-US" sz="2400" dirty="0">
                <a:ea typeface="Calibri" panose="020F0502020204030204" pitchFamily="34" charset="0"/>
                <a:cs typeface="Times New Roman" panose="02020603050405020304" pitchFamily="18" charset="0"/>
              </a:rPr>
              <a:t>How can you be gentle to others?</a:t>
            </a:r>
            <a:endParaRPr lang="en-US" sz="2400" dirty="0">
              <a:effectLs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96027" y="634565"/>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6FABAC7-401C-43F8-B2FC-E214D0AF8969}"/>
              </a:ext>
            </a:extLst>
          </p:cNvPr>
          <p:cNvPicPr>
            <a:picLocks noChangeAspect="1"/>
          </p:cNvPicPr>
          <p:nvPr/>
        </p:nvPicPr>
        <p:blipFill rotWithShape="1">
          <a:blip r:embed="rId5"/>
          <a:srcRect l="13844" t="21376" r="12308" b="8162"/>
          <a:stretch/>
        </p:blipFill>
        <p:spPr>
          <a:xfrm>
            <a:off x="9831897" y="3813808"/>
            <a:ext cx="2360103" cy="3044192"/>
          </a:xfrm>
          <a:prstGeom prst="rect">
            <a:avLst/>
          </a:prstGeom>
        </p:spPr>
      </p:pic>
      <p:pic>
        <p:nvPicPr>
          <p:cNvPr id="31" name="Picture 30">
            <a:extLst>
              <a:ext uri="{FF2B5EF4-FFF2-40B4-BE49-F238E27FC236}">
                <a16:creationId xmlns:a16="http://schemas.microsoft.com/office/drawing/2014/main" id="{B5CE3911-B0C9-443B-BBB2-21D256098070}"/>
              </a:ext>
            </a:extLst>
          </p:cNvPr>
          <p:cNvPicPr>
            <a:picLocks noChangeAspect="1"/>
          </p:cNvPicPr>
          <p:nvPr/>
        </p:nvPicPr>
        <p:blipFill>
          <a:blip r:embed="rId6"/>
          <a:stretch>
            <a:fillRect/>
          </a:stretch>
        </p:blipFill>
        <p:spPr>
          <a:xfrm>
            <a:off x="11308525" y="3035761"/>
            <a:ext cx="795210" cy="1025820"/>
          </a:xfrm>
          <a:prstGeom prst="rect">
            <a:avLst/>
          </a:prstGeom>
        </p:spPr>
      </p:pic>
      <p:pic>
        <p:nvPicPr>
          <p:cNvPr id="32" name="Picture 31">
            <a:extLst>
              <a:ext uri="{FF2B5EF4-FFF2-40B4-BE49-F238E27FC236}">
                <a16:creationId xmlns:a16="http://schemas.microsoft.com/office/drawing/2014/main" id="{95E88C6F-BE2B-44EB-92AD-1F6ECA7516D6}"/>
              </a:ext>
            </a:extLst>
          </p:cNvPr>
          <p:cNvPicPr>
            <a:picLocks noChangeAspect="1"/>
          </p:cNvPicPr>
          <p:nvPr/>
        </p:nvPicPr>
        <p:blipFill>
          <a:blip r:embed="rId6"/>
          <a:stretch>
            <a:fillRect/>
          </a:stretch>
        </p:blipFill>
        <p:spPr>
          <a:xfrm>
            <a:off x="8769816" y="5057374"/>
            <a:ext cx="1305418" cy="1683988"/>
          </a:xfrm>
          <a:prstGeom prst="rect">
            <a:avLst/>
          </a:prstGeom>
        </p:spPr>
      </p:pic>
      <p:sp>
        <p:nvSpPr>
          <p:cNvPr id="33" name="TextBox 32">
            <a:extLst>
              <a:ext uri="{FF2B5EF4-FFF2-40B4-BE49-F238E27FC236}">
                <a16:creationId xmlns:a16="http://schemas.microsoft.com/office/drawing/2014/main" id="{B6967D55-ED6F-4221-AD11-C3D4B764F7EE}"/>
              </a:ext>
            </a:extLst>
          </p:cNvPr>
          <p:cNvSpPr txBox="1"/>
          <p:nvPr/>
        </p:nvSpPr>
        <p:spPr>
          <a:xfrm>
            <a:off x="10075234" y="5174012"/>
            <a:ext cx="1807098" cy="461665"/>
          </a:xfrm>
          <a:prstGeom prst="rect">
            <a:avLst/>
          </a:prstGeom>
          <a:noFill/>
        </p:spPr>
        <p:txBody>
          <a:bodyPr wrap="none" rtlCol="0">
            <a:spAutoFit/>
          </a:bodyPr>
          <a:lstStyle/>
          <a:p>
            <a:r>
              <a:rPr lang="en-US" sz="2400" b="1" dirty="0">
                <a:solidFill>
                  <a:schemeClr val="bg1"/>
                </a:solidFill>
              </a:rPr>
              <a:t>GENTLENESS</a:t>
            </a:r>
          </a:p>
        </p:txBody>
      </p:sp>
      <p:pic>
        <p:nvPicPr>
          <p:cNvPr id="2" name="Audio 1">
            <a:hlinkClick r:id="" action="ppaction://media"/>
            <a:extLst>
              <a:ext uri="{FF2B5EF4-FFF2-40B4-BE49-F238E27FC236}">
                <a16:creationId xmlns:a16="http://schemas.microsoft.com/office/drawing/2014/main" id="{0AAA63C5-95EE-4786-91BB-E3E285B94D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23056895"/>
      </p:ext>
    </p:extLst>
  </p:cSld>
  <p:clrMapOvr>
    <a:masterClrMapping/>
  </p:clrMapOvr>
  <mc:AlternateContent xmlns:mc="http://schemas.openxmlformats.org/markup-compatibility/2006" xmlns:p14="http://schemas.microsoft.com/office/powerpoint/2010/main">
    <mc:Choice Requires="p14">
      <p:transition spd="slow" p14:dur="2000" advTm="28784"/>
    </mc:Choice>
    <mc:Fallback xmlns="">
      <p:transition spd="slow" advTm="2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147696" y="631735"/>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DBC0801-DEA2-4693-92DE-9AF62BB592AD}"/>
              </a:ext>
            </a:extLst>
          </p:cNvPr>
          <p:cNvSpPr txBox="1"/>
          <p:nvPr/>
        </p:nvSpPr>
        <p:spPr>
          <a:xfrm>
            <a:off x="4281572" y="483633"/>
            <a:ext cx="7447677" cy="5391412"/>
          </a:xfrm>
          <a:prstGeom prst="rect">
            <a:avLst/>
          </a:prstGeom>
          <a:noFill/>
        </p:spPr>
        <p:txBody>
          <a:bodyPr wrap="square">
            <a:spAutoFit/>
          </a:bodyPr>
          <a:lstStyle/>
          <a:p>
            <a:pPr>
              <a:lnSpc>
                <a:spcPct val="107000"/>
              </a:lnSpc>
              <a:spcAft>
                <a:spcPts val="800"/>
              </a:spcAft>
            </a:pPr>
            <a:r>
              <a:rPr lang="en-US" sz="2400" dirty="0">
                <a:effectLst/>
                <a:ea typeface="Calibri" panose="020F0502020204030204" pitchFamily="34" charset="0"/>
                <a:cs typeface="Times New Roman" panose="02020603050405020304" pitchFamily="18" charset="0"/>
              </a:rPr>
              <a:t>The 9</a:t>
            </a:r>
            <a:r>
              <a:rPr lang="en-US" sz="2400" baseline="30000" dirty="0">
                <a:effectLst/>
                <a:ea typeface="Calibri" panose="020F0502020204030204" pitchFamily="34" charset="0"/>
                <a:cs typeface="Times New Roman" panose="02020603050405020304" pitchFamily="18" charset="0"/>
              </a:rPr>
              <a:t>th</a:t>
            </a:r>
            <a:r>
              <a:rPr lang="en-US" sz="2400" dirty="0">
                <a:effectLst/>
                <a:ea typeface="Calibri" panose="020F0502020204030204" pitchFamily="34" charset="0"/>
                <a:cs typeface="Times New Roman" panose="02020603050405020304" pitchFamily="18" charset="0"/>
              </a:rPr>
              <a:t> Fruit of the Spirit is </a:t>
            </a:r>
            <a:r>
              <a:rPr lang="en-US" sz="2400" dirty="0">
                <a:solidFill>
                  <a:srgbClr val="FF0000"/>
                </a:solidFill>
                <a:effectLst/>
                <a:ea typeface="Calibri" panose="020F0502020204030204" pitchFamily="34" charset="0"/>
                <a:cs typeface="Times New Roman" panose="02020603050405020304" pitchFamily="18" charset="0"/>
              </a:rPr>
              <a:t>SELF-CONTROL</a:t>
            </a:r>
          </a:p>
          <a:p>
            <a:r>
              <a:rPr lang="en-US" sz="2400" dirty="0"/>
              <a:t>If we produce the Fruit of SELF-CONTROL, we can say no when we know something is not good for us. We can think before we do something wrong. We won't sneak a piece of candy before dinner even though we want it.</a:t>
            </a:r>
          </a:p>
          <a:p>
            <a:endParaRPr lang="en-US" sz="2400" dirty="0">
              <a:ea typeface="Calibri" panose="020F0502020204030204" pitchFamily="34" charset="0"/>
              <a:cs typeface="Times New Roman" panose="02020603050405020304" pitchFamily="18" charset="0"/>
            </a:endParaRPr>
          </a:p>
          <a:p>
            <a:r>
              <a:rPr lang="en-US" sz="2400" dirty="0">
                <a:ea typeface="Calibri" panose="020F0502020204030204" pitchFamily="34" charset="0"/>
                <a:cs typeface="Times New Roman" panose="02020603050405020304" pitchFamily="18" charset="0"/>
              </a:rPr>
              <a:t>We must be careful how we talk and treat </a:t>
            </a:r>
          </a:p>
          <a:p>
            <a:r>
              <a:rPr lang="en-US" sz="2400" dirty="0">
                <a:ea typeface="Calibri" panose="020F0502020204030204" pitchFamily="34" charset="0"/>
                <a:cs typeface="Times New Roman" panose="02020603050405020304" pitchFamily="18" charset="0"/>
              </a:rPr>
              <a:t>others. It means fighting against temptation, sin</a:t>
            </a:r>
          </a:p>
          <a:p>
            <a:r>
              <a:rPr lang="en-US" sz="2400" dirty="0">
                <a:ea typeface="Calibri" panose="020F0502020204030204" pitchFamily="34" charset="0"/>
                <a:cs typeface="Times New Roman" panose="02020603050405020304" pitchFamily="18" charset="0"/>
              </a:rPr>
              <a:t>and keeping our emotions, thoughts and </a:t>
            </a:r>
          </a:p>
          <a:p>
            <a:r>
              <a:rPr lang="en-US" sz="2400" dirty="0">
                <a:ea typeface="Calibri" panose="020F0502020204030204" pitchFamily="34" charset="0"/>
                <a:cs typeface="Times New Roman" panose="02020603050405020304" pitchFamily="18" charset="0"/>
              </a:rPr>
              <a:t>actions under control. Self control is not </a:t>
            </a:r>
          </a:p>
          <a:p>
            <a:r>
              <a:rPr lang="en-US" sz="2400" dirty="0">
                <a:ea typeface="Calibri" panose="020F0502020204030204" pitchFamily="34" charset="0"/>
                <a:cs typeface="Times New Roman" panose="02020603050405020304" pitchFamily="18" charset="0"/>
              </a:rPr>
              <a:t>always easy, but we can pray for God’s help</a:t>
            </a:r>
          </a:p>
          <a:p>
            <a:r>
              <a:rPr lang="en-US" sz="2400" dirty="0">
                <a:ea typeface="Calibri" panose="020F0502020204030204" pitchFamily="34" charset="0"/>
                <a:cs typeface="Times New Roman" panose="02020603050405020304" pitchFamily="18" charset="0"/>
              </a:rPr>
              <a:t>because we cannot produce self-control or </a:t>
            </a:r>
          </a:p>
          <a:p>
            <a:r>
              <a:rPr lang="en-US" sz="2400" dirty="0">
                <a:ea typeface="Calibri" panose="020F0502020204030204" pitchFamily="34" charset="0"/>
                <a:cs typeface="Times New Roman" panose="02020603050405020304" pitchFamily="18" charset="0"/>
              </a:rPr>
              <a:t>any of the other Fruit of the Spirit</a:t>
            </a:r>
          </a:p>
          <a:p>
            <a:r>
              <a:rPr lang="en-US" sz="2400" dirty="0">
                <a:ea typeface="Calibri" panose="020F0502020204030204" pitchFamily="34" charset="0"/>
                <a:cs typeface="Times New Roman" panose="02020603050405020304" pitchFamily="18" charset="0"/>
              </a:rPr>
              <a:t>by ourselves.</a:t>
            </a:r>
          </a:p>
        </p:txBody>
      </p:sp>
      <p:pic>
        <p:nvPicPr>
          <p:cNvPr id="34" name="Picture 33">
            <a:extLst>
              <a:ext uri="{FF2B5EF4-FFF2-40B4-BE49-F238E27FC236}">
                <a16:creationId xmlns:a16="http://schemas.microsoft.com/office/drawing/2014/main" id="{863DCECB-59A3-4C91-8B32-2609398D8334}"/>
              </a:ext>
            </a:extLst>
          </p:cNvPr>
          <p:cNvPicPr>
            <a:picLocks noChangeAspect="1"/>
          </p:cNvPicPr>
          <p:nvPr/>
        </p:nvPicPr>
        <p:blipFill rotWithShape="1">
          <a:blip r:embed="rId5"/>
          <a:srcRect l="13658" t="14501" r="14468" b="10668"/>
          <a:stretch/>
        </p:blipFill>
        <p:spPr>
          <a:xfrm>
            <a:off x="9833811" y="3564362"/>
            <a:ext cx="2311748" cy="3253712"/>
          </a:xfrm>
          <a:prstGeom prst="rect">
            <a:avLst/>
          </a:prstGeom>
        </p:spPr>
      </p:pic>
      <p:sp>
        <p:nvSpPr>
          <p:cNvPr id="35" name="TextBox 34">
            <a:extLst>
              <a:ext uri="{FF2B5EF4-FFF2-40B4-BE49-F238E27FC236}">
                <a16:creationId xmlns:a16="http://schemas.microsoft.com/office/drawing/2014/main" id="{DC0A0836-FEE3-457B-93D2-DDB6067E9699}"/>
              </a:ext>
            </a:extLst>
          </p:cNvPr>
          <p:cNvSpPr txBox="1"/>
          <p:nvPr/>
        </p:nvSpPr>
        <p:spPr>
          <a:xfrm>
            <a:off x="10380446" y="4898936"/>
            <a:ext cx="1487357" cy="830997"/>
          </a:xfrm>
          <a:prstGeom prst="rect">
            <a:avLst/>
          </a:prstGeom>
          <a:noFill/>
        </p:spPr>
        <p:txBody>
          <a:bodyPr wrap="square" rtlCol="0">
            <a:spAutoFit/>
          </a:bodyPr>
          <a:lstStyle/>
          <a:p>
            <a:pPr algn="ctr"/>
            <a:r>
              <a:rPr lang="en-US" sz="2400" b="1" dirty="0">
                <a:solidFill>
                  <a:schemeClr val="bg1"/>
                </a:solidFill>
              </a:rPr>
              <a:t>SELF-</a:t>
            </a:r>
          </a:p>
          <a:p>
            <a:pPr algn="ctr"/>
            <a:r>
              <a:rPr lang="en-US" sz="2400" b="1" dirty="0">
                <a:solidFill>
                  <a:schemeClr val="bg1"/>
                </a:solidFill>
              </a:rPr>
              <a:t>CONTROL</a:t>
            </a:r>
          </a:p>
        </p:txBody>
      </p:sp>
      <p:pic>
        <p:nvPicPr>
          <p:cNvPr id="36" name="Picture 35">
            <a:extLst>
              <a:ext uri="{FF2B5EF4-FFF2-40B4-BE49-F238E27FC236}">
                <a16:creationId xmlns:a16="http://schemas.microsoft.com/office/drawing/2014/main" id="{D5B5C9FC-D47E-4556-974C-1C186304C65A}"/>
              </a:ext>
            </a:extLst>
          </p:cNvPr>
          <p:cNvPicPr>
            <a:picLocks noChangeAspect="1"/>
          </p:cNvPicPr>
          <p:nvPr/>
        </p:nvPicPr>
        <p:blipFill>
          <a:blip r:embed="rId6"/>
          <a:stretch>
            <a:fillRect/>
          </a:stretch>
        </p:blipFill>
        <p:spPr>
          <a:xfrm>
            <a:off x="9073904" y="5253788"/>
            <a:ext cx="1095431" cy="1539345"/>
          </a:xfrm>
          <a:prstGeom prst="rect">
            <a:avLst/>
          </a:prstGeom>
        </p:spPr>
      </p:pic>
      <p:pic>
        <p:nvPicPr>
          <p:cNvPr id="37" name="Picture 36">
            <a:extLst>
              <a:ext uri="{FF2B5EF4-FFF2-40B4-BE49-F238E27FC236}">
                <a16:creationId xmlns:a16="http://schemas.microsoft.com/office/drawing/2014/main" id="{AB32F724-417E-4DB5-88BB-66A5EECAD5EF}"/>
              </a:ext>
            </a:extLst>
          </p:cNvPr>
          <p:cNvPicPr>
            <a:picLocks noChangeAspect="1"/>
          </p:cNvPicPr>
          <p:nvPr/>
        </p:nvPicPr>
        <p:blipFill>
          <a:blip r:embed="rId6"/>
          <a:stretch>
            <a:fillRect/>
          </a:stretch>
        </p:blipFill>
        <p:spPr>
          <a:xfrm>
            <a:off x="11286117" y="2880188"/>
            <a:ext cx="886265" cy="1245417"/>
          </a:xfrm>
          <a:prstGeom prst="rect">
            <a:avLst/>
          </a:prstGeom>
        </p:spPr>
      </p:pic>
      <p:pic>
        <p:nvPicPr>
          <p:cNvPr id="2" name="Audio 1">
            <a:hlinkClick r:id="" action="ppaction://media"/>
            <a:extLst>
              <a:ext uri="{FF2B5EF4-FFF2-40B4-BE49-F238E27FC236}">
                <a16:creationId xmlns:a16="http://schemas.microsoft.com/office/drawing/2014/main" id="{7E18100E-1B83-4E96-997B-4298DF278A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0503237"/>
      </p:ext>
    </p:extLst>
  </p:cSld>
  <p:clrMapOvr>
    <a:masterClrMapping/>
  </p:clrMapOvr>
  <mc:AlternateContent xmlns:mc="http://schemas.openxmlformats.org/markup-compatibility/2006" xmlns:p14="http://schemas.microsoft.com/office/powerpoint/2010/main">
    <mc:Choice Requires="p14">
      <p:transition spd="slow" p14:dur="2000" advTm="47129"/>
    </mc:Choice>
    <mc:Fallback xmlns="">
      <p:transition spd="slow" advTm="4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8E46A8-E4E8-40C3-88A3-054AB77398B0}"/>
              </a:ext>
            </a:extLst>
          </p:cNvPr>
          <p:cNvSpPr txBox="1"/>
          <p:nvPr/>
        </p:nvSpPr>
        <p:spPr>
          <a:xfrm>
            <a:off x="838201" y="2208212"/>
            <a:ext cx="4152774" cy="3935914"/>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endParaRPr lang="en-US" sz="2000" dirty="0">
              <a:effectLst/>
            </a:endParaRPr>
          </a:p>
        </p:txBody>
      </p:sp>
      <p:pic>
        <p:nvPicPr>
          <p:cNvPr id="5" name="Picture 4">
            <a:extLst>
              <a:ext uri="{FF2B5EF4-FFF2-40B4-BE49-F238E27FC236}">
                <a16:creationId xmlns:a16="http://schemas.microsoft.com/office/drawing/2014/main" id="{2B2B33AC-C274-489F-B759-59D5D262191F}"/>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PlasticWrap/>
                    </a14:imgEffect>
                  </a14:imgLayer>
                </a14:imgProps>
              </a:ext>
            </a:extLst>
          </a:blip>
          <a:srcRect l="1059" r="1087" b="-1"/>
          <a:stretch/>
        </p:blipFill>
        <p:spPr>
          <a:xfrm>
            <a:off x="5183500" y="1316596"/>
            <a:ext cx="6170299" cy="4224808"/>
          </a:xfrm>
          <a:prstGeom prst="rect">
            <a:avLst/>
          </a:prstGeom>
        </p:spPr>
      </p:pic>
      <p:sp>
        <p:nvSpPr>
          <p:cNvPr id="2" name="TextBox 1">
            <a:extLst>
              <a:ext uri="{FF2B5EF4-FFF2-40B4-BE49-F238E27FC236}">
                <a16:creationId xmlns:a16="http://schemas.microsoft.com/office/drawing/2014/main" id="{5F1113AD-FF16-4B51-8CA8-80A3B1D36853}"/>
              </a:ext>
            </a:extLst>
          </p:cNvPr>
          <p:cNvSpPr txBox="1"/>
          <p:nvPr/>
        </p:nvSpPr>
        <p:spPr>
          <a:xfrm>
            <a:off x="496140" y="3164955"/>
            <a:ext cx="4591097" cy="3566104"/>
          </a:xfrm>
          <a:prstGeom prst="rect">
            <a:avLst/>
          </a:prstGeom>
          <a:noFill/>
        </p:spPr>
        <p:txBody>
          <a:bodyPr wrap="square" rtlCol="0">
            <a:spAutoFit/>
          </a:bodyPr>
          <a:lstStyle/>
          <a:p>
            <a:pPr marR="0">
              <a:lnSpc>
                <a:spcPct val="90000"/>
              </a:lnSpc>
              <a:spcBef>
                <a:spcPts val="0"/>
              </a:spcBef>
              <a:spcAft>
                <a:spcPts val="800"/>
              </a:spcAft>
            </a:pPr>
            <a:r>
              <a:rPr lang="en-US" sz="2400" b="1" dirty="0">
                <a:effectLst/>
              </a:rPr>
              <a:t>Closing Prayer:</a:t>
            </a:r>
          </a:p>
          <a:p>
            <a:pPr marR="0">
              <a:lnSpc>
                <a:spcPct val="90000"/>
              </a:lnSpc>
              <a:spcBef>
                <a:spcPts val="0"/>
              </a:spcBef>
              <a:spcAft>
                <a:spcPts val="800"/>
              </a:spcAft>
            </a:pPr>
            <a:r>
              <a:rPr lang="en-US" sz="2400" dirty="0"/>
              <a:t>God, You have provided us with an abundance of evidence of Your love for us. Please remind us to share Your love and Fruit of the Spirit with others so they may have a relationship with You. We want our obedience to reflect Your Spirit and love. In Jesus’ Name, Amen.</a:t>
            </a:r>
            <a:endParaRPr lang="en-US" sz="2400" dirty="0">
              <a:effectLst/>
            </a:endParaRPr>
          </a:p>
          <a:p>
            <a:endParaRPr lang="en-US" dirty="0"/>
          </a:p>
        </p:txBody>
      </p:sp>
      <p:sp>
        <p:nvSpPr>
          <p:cNvPr id="7" name="TextBox 6">
            <a:extLst>
              <a:ext uri="{FF2B5EF4-FFF2-40B4-BE49-F238E27FC236}">
                <a16:creationId xmlns:a16="http://schemas.microsoft.com/office/drawing/2014/main" id="{8DC080D2-1822-407E-A8EF-0BF606EA48CF}"/>
              </a:ext>
            </a:extLst>
          </p:cNvPr>
          <p:cNvSpPr txBox="1"/>
          <p:nvPr/>
        </p:nvSpPr>
        <p:spPr>
          <a:xfrm>
            <a:off x="496140" y="602722"/>
            <a:ext cx="6096000" cy="195951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Memory Verse: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Beloved, let us love one another, for love is of God; and everyone who loves is born of God and knows God. </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 John 4:7 NKJ</a:t>
            </a:r>
          </a:p>
        </p:txBody>
      </p:sp>
      <p:pic>
        <p:nvPicPr>
          <p:cNvPr id="4" name="Audio 3">
            <a:hlinkClick r:id="" action="ppaction://media"/>
            <a:extLst>
              <a:ext uri="{FF2B5EF4-FFF2-40B4-BE49-F238E27FC236}">
                <a16:creationId xmlns:a16="http://schemas.microsoft.com/office/drawing/2014/main" id="{A7A04563-DDCF-41BF-AD87-5999373F1F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52282685"/>
      </p:ext>
    </p:extLst>
  </p:cSld>
  <p:clrMapOvr>
    <a:masterClrMapping/>
  </p:clrMapOvr>
  <mc:AlternateContent xmlns:mc="http://schemas.openxmlformats.org/markup-compatibility/2006" xmlns:p14="http://schemas.microsoft.com/office/powerpoint/2010/main">
    <mc:Choice Requires="p14">
      <p:transition spd="slow" p14:dur="2000" advTm="44047"/>
    </mc:Choice>
    <mc:Fallback xmlns="">
      <p:transition spd="slow" advTm="4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D061B2-582D-45FD-80C5-4E1E0AD2D6D9}"/>
              </a:ext>
            </a:extLst>
          </p:cNvPr>
          <p:cNvSpPr txBox="1"/>
          <p:nvPr/>
        </p:nvSpPr>
        <p:spPr>
          <a:xfrm>
            <a:off x="4739482" y="2701143"/>
            <a:ext cx="6809874" cy="954107"/>
          </a:xfrm>
          <a:prstGeom prst="rect">
            <a:avLst/>
          </a:prstGeom>
          <a:noFill/>
        </p:spPr>
        <p:txBody>
          <a:bodyPr wrap="square" rtlCol="0">
            <a:spAutoFit/>
          </a:bodyPr>
          <a:lstStyle/>
          <a:p>
            <a:pPr algn="ctr"/>
            <a:r>
              <a:rPr lang="en-US" sz="2800" dirty="0"/>
              <a:t>This Sunday School Lesson was created by the NABCOR Sunday School Ministry</a:t>
            </a:r>
          </a:p>
        </p:txBody>
      </p:sp>
      <p:pic>
        <p:nvPicPr>
          <p:cNvPr id="8" name="Picture 7">
            <a:extLst>
              <a:ext uri="{FF2B5EF4-FFF2-40B4-BE49-F238E27FC236}">
                <a16:creationId xmlns:a16="http://schemas.microsoft.com/office/drawing/2014/main" id="{140132D4-3257-46E6-A069-892A8115019D}"/>
              </a:ext>
            </a:extLst>
          </p:cNvPr>
          <p:cNvPicPr>
            <a:picLocks noChangeAspect="1"/>
          </p:cNvPicPr>
          <p:nvPr/>
        </p:nvPicPr>
        <p:blipFill>
          <a:blip r:embed="rId4"/>
          <a:stretch>
            <a:fillRect/>
          </a:stretch>
        </p:blipFill>
        <p:spPr>
          <a:xfrm>
            <a:off x="1957298" y="5449001"/>
            <a:ext cx="954194" cy="1184517"/>
          </a:xfrm>
          <a:prstGeom prst="rect">
            <a:avLst/>
          </a:prstGeom>
        </p:spPr>
      </p:pic>
      <p:pic>
        <p:nvPicPr>
          <p:cNvPr id="9" name="Picture 8">
            <a:extLst>
              <a:ext uri="{FF2B5EF4-FFF2-40B4-BE49-F238E27FC236}">
                <a16:creationId xmlns:a16="http://schemas.microsoft.com/office/drawing/2014/main" id="{2238C72A-25DE-4D7B-9F7A-19CA40F47760}"/>
              </a:ext>
            </a:extLst>
          </p:cNvPr>
          <p:cNvPicPr>
            <a:picLocks noChangeAspect="1"/>
          </p:cNvPicPr>
          <p:nvPr/>
        </p:nvPicPr>
        <p:blipFill>
          <a:blip r:embed="rId5"/>
          <a:stretch>
            <a:fillRect/>
          </a:stretch>
        </p:blipFill>
        <p:spPr>
          <a:xfrm>
            <a:off x="2881399" y="1680732"/>
            <a:ext cx="792549" cy="1030313"/>
          </a:xfrm>
          <a:prstGeom prst="rect">
            <a:avLst/>
          </a:prstGeom>
        </p:spPr>
      </p:pic>
      <p:pic>
        <p:nvPicPr>
          <p:cNvPr id="10" name="Picture 9">
            <a:extLst>
              <a:ext uri="{FF2B5EF4-FFF2-40B4-BE49-F238E27FC236}">
                <a16:creationId xmlns:a16="http://schemas.microsoft.com/office/drawing/2014/main" id="{F90782B3-D5E8-4151-9174-FA3CAE62194A}"/>
              </a:ext>
            </a:extLst>
          </p:cNvPr>
          <p:cNvPicPr>
            <a:picLocks noChangeAspect="1"/>
          </p:cNvPicPr>
          <p:nvPr/>
        </p:nvPicPr>
        <p:blipFill>
          <a:blip r:embed="rId6"/>
          <a:stretch>
            <a:fillRect/>
          </a:stretch>
        </p:blipFill>
        <p:spPr>
          <a:xfrm>
            <a:off x="2819774" y="3997475"/>
            <a:ext cx="1054699" cy="1652159"/>
          </a:xfrm>
          <a:prstGeom prst="rect">
            <a:avLst/>
          </a:prstGeom>
        </p:spPr>
      </p:pic>
      <p:pic>
        <p:nvPicPr>
          <p:cNvPr id="11" name="Picture 10">
            <a:extLst>
              <a:ext uri="{FF2B5EF4-FFF2-40B4-BE49-F238E27FC236}">
                <a16:creationId xmlns:a16="http://schemas.microsoft.com/office/drawing/2014/main" id="{F98E0234-6A95-412F-B334-B29DCC22F4FD}"/>
              </a:ext>
            </a:extLst>
          </p:cNvPr>
          <p:cNvPicPr>
            <a:picLocks noChangeAspect="1"/>
          </p:cNvPicPr>
          <p:nvPr/>
        </p:nvPicPr>
        <p:blipFill>
          <a:blip r:embed="rId7"/>
          <a:stretch>
            <a:fillRect/>
          </a:stretch>
        </p:blipFill>
        <p:spPr>
          <a:xfrm>
            <a:off x="459388" y="5030837"/>
            <a:ext cx="1396105" cy="1237595"/>
          </a:xfrm>
          <a:prstGeom prst="rect">
            <a:avLst/>
          </a:prstGeom>
        </p:spPr>
      </p:pic>
      <p:pic>
        <p:nvPicPr>
          <p:cNvPr id="12" name="Picture 11">
            <a:extLst>
              <a:ext uri="{FF2B5EF4-FFF2-40B4-BE49-F238E27FC236}">
                <a16:creationId xmlns:a16="http://schemas.microsoft.com/office/drawing/2014/main" id="{7882BE79-4A5E-465A-BB1D-253A7D7F8DFD}"/>
              </a:ext>
            </a:extLst>
          </p:cNvPr>
          <p:cNvPicPr>
            <a:picLocks noChangeAspect="1"/>
          </p:cNvPicPr>
          <p:nvPr/>
        </p:nvPicPr>
        <p:blipFill>
          <a:blip r:embed="rId8"/>
          <a:stretch>
            <a:fillRect/>
          </a:stretch>
        </p:blipFill>
        <p:spPr>
          <a:xfrm>
            <a:off x="222394" y="2777147"/>
            <a:ext cx="1207113" cy="1493649"/>
          </a:xfrm>
          <a:prstGeom prst="rect">
            <a:avLst/>
          </a:prstGeom>
        </p:spPr>
      </p:pic>
      <p:pic>
        <p:nvPicPr>
          <p:cNvPr id="13" name="Picture 12">
            <a:extLst>
              <a:ext uri="{FF2B5EF4-FFF2-40B4-BE49-F238E27FC236}">
                <a16:creationId xmlns:a16="http://schemas.microsoft.com/office/drawing/2014/main" id="{4D5C6469-6F79-4642-B128-F6FAA4CD122D}"/>
              </a:ext>
            </a:extLst>
          </p:cNvPr>
          <p:cNvPicPr>
            <a:picLocks noChangeAspect="1"/>
          </p:cNvPicPr>
          <p:nvPr/>
        </p:nvPicPr>
        <p:blipFill>
          <a:blip r:embed="rId9"/>
          <a:stretch>
            <a:fillRect/>
          </a:stretch>
        </p:blipFill>
        <p:spPr>
          <a:xfrm>
            <a:off x="1157441" y="1393591"/>
            <a:ext cx="1450974" cy="1707028"/>
          </a:xfrm>
          <a:prstGeom prst="rect">
            <a:avLst/>
          </a:prstGeom>
        </p:spPr>
      </p:pic>
      <p:pic>
        <p:nvPicPr>
          <p:cNvPr id="14" name="Picture 13">
            <a:extLst>
              <a:ext uri="{FF2B5EF4-FFF2-40B4-BE49-F238E27FC236}">
                <a16:creationId xmlns:a16="http://schemas.microsoft.com/office/drawing/2014/main" id="{B507387E-5620-4C3B-AC67-09F13CB1E9A6}"/>
              </a:ext>
            </a:extLst>
          </p:cNvPr>
          <p:cNvPicPr>
            <a:picLocks noChangeAspect="1"/>
          </p:cNvPicPr>
          <p:nvPr/>
        </p:nvPicPr>
        <p:blipFill>
          <a:blip r:embed="rId10"/>
          <a:stretch>
            <a:fillRect/>
          </a:stretch>
        </p:blipFill>
        <p:spPr>
          <a:xfrm>
            <a:off x="2576022" y="2683397"/>
            <a:ext cx="2060627" cy="1176630"/>
          </a:xfrm>
          <a:prstGeom prst="rect">
            <a:avLst/>
          </a:prstGeom>
        </p:spPr>
      </p:pic>
      <p:pic>
        <p:nvPicPr>
          <p:cNvPr id="15" name="Picture 14">
            <a:extLst>
              <a:ext uri="{FF2B5EF4-FFF2-40B4-BE49-F238E27FC236}">
                <a16:creationId xmlns:a16="http://schemas.microsoft.com/office/drawing/2014/main" id="{F411B0B3-BFDD-4EAB-90AB-C807B0037995}"/>
              </a:ext>
            </a:extLst>
          </p:cNvPr>
          <p:cNvPicPr>
            <a:picLocks noChangeAspect="1"/>
          </p:cNvPicPr>
          <p:nvPr/>
        </p:nvPicPr>
        <p:blipFill>
          <a:blip r:embed="rId11"/>
          <a:stretch>
            <a:fillRect/>
          </a:stretch>
        </p:blipFill>
        <p:spPr>
          <a:xfrm>
            <a:off x="1396105" y="3395945"/>
            <a:ext cx="1304657" cy="1688738"/>
          </a:xfrm>
          <a:prstGeom prst="rect">
            <a:avLst/>
          </a:prstGeom>
        </p:spPr>
      </p:pic>
      <p:pic>
        <p:nvPicPr>
          <p:cNvPr id="16" name="Picture 15">
            <a:extLst>
              <a:ext uri="{FF2B5EF4-FFF2-40B4-BE49-F238E27FC236}">
                <a16:creationId xmlns:a16="http://schemas.microsoft.com/office/drawing/2014/main" id="{0BCC0684-955C-4EAF-9906-0B2FF4F893A4}"/>
              </a:ext>
            </a:extLst>
          </p:cNvPr>
          <p:cNvPicPr>
            <a:picLocks noChangeAspect="1"/>
          </p:cNvPicPr>
          <p:nvPr/>
        </p:nvPicPr>
        <p:blipFill>
          <a:blip r:embed="rId12"/>
          <a:stretch>
            <a:fillRect/>
          </a:stretch>
        </p:blipFill>
        <p:spPr>
          <a:xfrm>
            <a:off x="159520" y="549222"/>
            <a:ext cx="1060796" cy="1493649"/>
          </a:xfrm>
          <a:prstGeom prst="rect">
            <a:avLst/>
          </a:prstGeom>
        </p:spPr>
      </p:pic>
      <p:pic>
        <p:nvPicPr>
          <p:cNvPr id="18" name="Picture 17">
            <a:extLst>
              <a:ext uri="{FF2B5EF4-FFF2-40B4-BE49-F238E27FC236}">
                <a16:creationId xmlns:a16="http://schemas.microsoft.com/office/drawing/2014/main" id="{9F63E60A-B908-4C57-BDBE-C2479B6A293C}"/>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9805641" y="255795"/>
            <a:ext cx="1909830" cy="2080501"/>
          </a:xfrm>
          <a:prstGeom prst="rect">
            <a:avLst/>
          </a:prstGeom>
        </p:spPr>
      </p:pic>
      <p:pic>
        <p:nvPicPr>
          <p:cNvPr id="3" name="Audio 2">
            <a:hlinkClick r:id="" action="ppaction://media"/>
            <a:extLst>
              <a:ext uri="{FF2B5EF4-FFF2-40B4-BE49-F238E27FC236}">
                <a16:creationId xmlns:a16="http://schemas.microsoft.com/office/drawing/2014/main" id="{EA665046-99E1-4015-B7DD-763A3C3D952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28456166"/>
      </p:ext>
    </p:extLst>
  </p:cSld>
  <p:clrMapOvr>
    <a:masterClrMapping/>
  </p:clrMapOvr>
  <mc:AlternateContent xmlns:mc="http://schemas.openxmlformats.org/markup-compatibility/2006" xmlns:p14="http://schemas.microsoft.com/office/powerpoint/2010/main">
    <mc:Choice Requires="p14">
      <p:transition spd="slow" p14:dur="2000" advTm="10420"/>
    </mc:Choice>
    <mc:Fallback xmlns="">
      <p:transition spd="slow" advTm="1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75CB60-0ADB-4461-9603-35F613FBE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AE2FFFA-17E4-4962-B896-29E58B683B79}"/>
              </a:ext>
            </a:extLst>
          </p:cNvPr>
          <p:cNvSpPr>
            <a:spLocks noGrp="1"/>
          </p:cNvSpPr>
          <p:nvPr>
            <p:ph type="subTitle" idx="1"/>
          </p:nvPr>
        </p:nvSpPr>
        <p:spPr>
          <a:xfrm>
            <a:off x="7272556" y="1280539"/>
            <a:ext cx="4642262" cy="4130978"/>
          </a:xfrm>
        </p:spPr>
        <p:txBody>
          <a:bodyPr>
            <a:normAutofit/>
          </a:bodyPr>
          <a:lstStyle/>
          <a:p>
            <a:pPr marL="0" marR="0" algn="l">
              <a:spcBef>
                <a:spcPts val="0"/>
              </a:spcBef>
              <a:spcAft>
                <a:spcPts val="800"/>
              </a:spcAft>
            </a:pPr>
            <a:r>
              <a:rPr lang="en-US" dirty="0">
                <a:effectLst/>
                <a:ea typeface="Roboto Slab" pitchFamily="2" charset="0"/>
                <a:cs typeface="Arial" panose="020B0604020202020204" pitchFamily="34" charset="0"/>
              </a:rPr>
              <a:t>God’s word teaches us to love one another.  God’s Word tells us that we are to live and walk in the Spirit. We can know we are “walking in the Spirit” by the Fruit we produce.  </a:t>
            </a:r>
          </a:p>
          <a:p>
            <a:pPr marL="0" marR="0" algn="l">
              <a:spcBef>
                <a:spcPts val="0"/>
              </a:spcBef>
              <a:spcAft>
                <a:spcPts val="800"/>
              </a:spcAft>
            </a:pPr>
            <a:endParaRPr lang="en-US" dirty="0">
              <a:ea typeface="Roboto Slab" pitchFamily="2" charset="0"/>
              <a:cs typeface="Arial" panose="020B0604020202020204" pitchFamily="34" charset="0"/>
            </a:endParaRPr>
          </a:p>
          <a:p>
            <a:pPr marL="0" marR="0" algn="l">
              <a:spcBef>
                <a:spcPts val="0"/>
              </a:spcBef>
              <a:spcAft>
                <a:spcPts val="800"/>
              </a:spcAft>
            </a:pPr>
            <a:r>
              <a:rPr lang="en-US" dirty="0">
                <a:effectLst/>
                <a:ea typeface="Roboto Slab" pitchFamily="2" charset="0"/>
                <a:cs typeface="Arial" panose="020B0604020202020204" pitchFamily="34" charset="0"/>
              </a:rPr>
              <a:t>God’s Word lists </a:t>
            </a:r>
            <a:r>
              <a:rPr lang="en-US" u="sng" dirty="0">
                <a:effectLst/>
                <a:ea typeface="Roboto Slab" pitchFamily="2" charset="0"/>
                <a:cs typeface="Arial" panose="020B0604020202020204" pitchFamily="34" charset="0"/>
              </a:rPr>
              <a:t>nine</a:t>
            </a:r>
            <a:r>
              <a:rPr lang="en-US" dirty="0">
                <a:effectLst/>
                <a:ea typeface="Roboto Slab" pitchFamily="2" charset="0"/>
                <a:cs typeface="Arial" panose="020B0604020202020204" pitchFamily="34" charset="0"/>
              </a:rPr>
              <a:t> items (fruit) in Galatians 5: 22-23 that we can practice that shows we live and walk in the </a:t>
            </a:r>
            <a:r>
              <a:rPr lang="en-US" dirty="0">
                <a:solidFill>
                  <a:srgbClr val="FF0000"/>
                </a:solidFill>
                <a:effectLst/>
                <a:ea typeface="Roboto Slab" pitchFamily="2" charset="0"/>
                <a:cs typeface="Arial" panose="020B0604020202020204" pitchFamily="34" charset="0"/>
              </a:rPr>
              <a:t>Spirit of love </a:t>
            </a:r>
            <a:r>
              <a:rPr lang="en-US" dirty="0">
                <a:effectLst/>
                <a:ea typeface="Roboto Slab" pitchFamily="2" charset="0"/>
                <a:cs typeface="Arial" panose="020B0604020202020204" pitchFamily="34" charset="0"/>
              </a:rPr>
              <a:t>according to the Holy Spirit. </a:t>
            </a:r>
            <a:endParaRPr lang="en-US" sz="1100" dirty="0"/>
          </a:p>
        </p:txBody>
      </p:sp>
      <p:pic>
        <p:nvPicPr>
          <p:cNvPr id="2" name="Picture 1">
            <a:extLst>
              <a:ext uri="{FF2B5EF4-FFF2-40B4-BE49-F238E27FC236}">
                <a16:creationId xmlns:a16="http://schemas.microsoft.com/office/drawing/2014/main" id="{82583024-797A-45F9-AD75-94DAE8E36F42}"/>
              </a:ext>
            </a:extLst>
          </p:cNvPr>
          <p:cNvPicPr>
            <a:picLocks noChangeAspect="1"/>
          </p:cNvPicPr>
          <p:nvPr/>
        </p:nvPicPr>
        <p:blipFill>
          <a:blip r:embed="rId4">
            <a:alphaModFix amt="70000"/>
          </a:blip>
          <a:stretch>
            <a:fillRect/>
          </a:stretch>
        </p:blipFill>
        <p:spPr>
          <a:xfrm>
            <a:off x="189364" y="741665"/>
            <a:ext cx="6809060" cy="5208726"/>
          </a:xfrm>
          <a:prstGeom prst="rect">
            <a:avLst/>
          </a:prstGeom>
        </p:spPr>
      </p:pic>
      <p:pic>
        <p:nvPicPr>
          <p:cNvPr id="4" name="Audio 3">
            <a:hlinkClick r:id="" action="ppaction://media"/>
            <a:extLst>
              <a:ext uri="{FF2B5EF4-FFF2-40B4-BE49-F238E27FC236}">
                <a16:creationId xmlns:a16="http://schemas.microsoft.com/office/drawing/2014/main" id="{367232D6-2B95-4506-A60F-4D6ABD7A0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30781865"/>
      </p:ext>
    </p:extLst>
  </p:cSld>
  <p:clrMapOvr>
    <a:masterClrMapping/>
  </p:clrMapOvr>
  <mc:AlternateContent xmlns:mc="http://schemas.openxmlformats.org/markup-compatibility/2006" xmlns:p14="http://schemas.microsoft.com/office/powerpoint/2010/main">
    <mc:Choice Requires="p14">
      <p:transition spd="slow" p14:dur="2000" advTm="35094"/>
    </mc:Choice>
    <mc:Fallback xmlns="">
      <p:transition spd="slow" advTm="3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8E46A8-E4E8-40C3-88A3-054AB77398B0}"/>
              </a:ext>
            </a:extLst>
          </p:cNvPr>
          <p:cNvSpPr txBox="1"/>
          <p:nvPr/>
        </p:nvSpPr>
        <p:spPr>
          <a:xfrm>
            <a:off x="731166" y="799286"/>
            <a:ext cx="4630271" cy="2629714"/>
          </a:xfrm>
          <a:prstGeom prst="rect">
            <a:avLst/>
          </a:prstGeom>
        </p:spPr>
        <p:txBody>
          <a:bodyPr vert="horz" lIns="91440" tIns="45720" rIns="91440" bIns="45720" rtlCol="0">
            <a:normAutofit/>
          </a:bodyPr>
          <a:lstStyle/>
          <a:p>
            <a:pPr>
              <a:lnSpc>
                <a:spcPct val="90000"/>
              </a:lnSpc>
              <a:spcAft>
                <a:spcPts val="800"/>
              </a:spcAft>
            </a:pPr>
            <a:r>
              <a:rPr lang="en-US" sz="2400" dirty="0"/>
              <a:t>One way to love God is for us to practice the </a:t>
            </a:r>
            <a:r>
              <a:rPr lang="en-US" sz="2400" dirty="0">
                <a:solidFill>
                  <a:srgbClr val="FF0000"/>
                </a:solidFill>
              </a:rPr>
              <a:t>Fruit of the Spirit</a:t>
            </a:r>
            <a:r>
              <a:rPr lang="en-US" sz="2400" dirty="0"/>
              <a:t>. This lesson will present the nine Fruit and their m</a:t>
            </a:r>
            <a:r>
              <a:rPr lang="en-US" sz="2400" dirty="0">
                <a:effectLst/>
              </a:rPr>
              <a:t>eanings. </a:t>
            </a:r>
          </a:p>
          <a:p>
            <a:pPr>
              <a:lnSpc>
                <a:spcPct val="90000"/>
              </a:lnSpc>
              <a:spcAft>
                <a:spcPts val="800"/>
              </a:spcAft>
            </a:pPr>
            <a:r>
              <a:rPr lang="en-US" sz="2400" dirty="0">
                <a:effectLst/>
              </a:rPr>
              <a:t>We can ask the Holy Spirit to help us to produce the Fruit of the Spirit  and live life God’s way.</a:t>
            </a:r>
          </a:p>
          <a:p>
            <a:pPr indent="-228600">
              <a:lnSpc>
                <a:spcPct val="90000"/>
              </a:lnSpc>
              <a:spcAft>
                <a:spcPts val="800"/>
              </a:spcAft>
              <a:buFont typeface="Arial" panose="020B0604020202020204" pitchFamily="34" charset="0"/>
              <a:buChar char="•"/>
            </a:pPr>
            <a:endParaRPr lang="en-US" sz="2000" dirty="0">
              <a:effectLst/>
            </a:endParaRPr>
          </a:p>
          <a:p>
            <a:pPr marL="0" marR="0" indent="-228600">
              <a:lnSpc>
                <a:spcPct val="90000"/>
              </a:lnSpc>
              <a:spcBef>
                <a:spcPts val="0"/>
              </a:spcBef>
              <a:spcAft>
                <a:spcPts val="800"/>
              </a:spcAft>
              <a:buFont typeface="Arial" panose="020B0604020202020204" pitchFamily="34" charset="0"/>
              <a:buChar char="•"/>
            </a:pPr>
            <a:endParaRPr lang="en-US" sz="2000" dirty="0">
              <a:effectLst/>
            </a:endParaRPr>
          </a:p>
        </p:txBody>
      </p:sp>
      <p:pic>
        <p:nvPicPr>
          <p:cNvPr id="2" name="Picture 1">
            <a:extLst>
              <a:ext uri="{FF2B5EF4-FFF2-40B4-BE49-F238E27FC236}">
                <a16:creationId xmlns:a16="http://schemas.microsoft.com/office/drawing/2014/main" id="{5F813100-0016-48CA-976D-EA8FB1955309}"/>
              </a:ext>
            </a:extLst>
          </p:cNvPr>
          <p:cNvPicPr>
            <a:picLocks noChangeAspect="1"/>
          </p:cNvPicPr>
          <p:nvPr/>
        </p:nvPicPr>
        <p:blipFill rotWithShape="1">
          <a:blip r:embed="rId4"/>
          <a:srcRect t="3562" r="2" b="14193"/>
          <a:stretch/>
        </p:blipFill>
        <p:spPr>
          <a:xfrm>
            <a:off x="5183500" y="1904282"/>
            <a:ext cx="6170299" cy="4224808"/>
          </a:xfrm>
          <a:prstGeom prst="rect">
            <a:avLst/>
          </a:prstGeom>
        </p:spPr>
      </p:pic>
      <p:pic>
        <p:nvPicPr>
          <p:cNvPr id="5" name="Audio 4">
            <a:hlinkClick r:id="" action="ppaction://media"/>
            <a:extLst>
              <a:ext uri="{FF2B5EF4-FFF2-40B4-BE49-F238E27FC236}">
                <a16:creationId xmlns:a16="http://schemas.microsoft.com/office/drawing/2014/main" id="{A8F591D6-A277-4463-8452-CF66E8310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2066614"/>
      </p:ext>
    </p:extLst>
  </p:cSld>
  <p:clrMapOvr>
    <a:masterClrMapping/>
  </p:clrMapOvr>
  <mc:AlternateContent xmlns:mc="http://schemas.openxmlformats.org/markup-compatibility/2006" xmlns:p14="http://schemas.microsoft.com/office/powerpoint/2010/main">
    <mc:Choice Requires="p14">
      <p:transition spd="slow" p14:dur="2000" advTm="18694"/>
    </mc:Choice>
    <mc:Fallback xmlns="">
      <p:transition spd="slow" advTm="1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711970" y="649361"/>
            <a:ext cx="7068221" cy="4934684"/>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1</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LOVE.</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we produce the Fruit of LOVE, we put other’s needs before our own, we take action to notice others and extend grace and forgiveness. </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Jesus said in </a:t>
            </a:r>
            <a:r>
              <a:rPr lang="en-US" sz="2400" dirty="0">
                <a:effectLst/>
                <a:latin typeface="Calibri" panose="020F0502020204030204" pitchFamily="34" charset="0"/>
                <a:ea typeface="Calibri" panose="020F0502020204030204" pitchFamily="34" charset="0"/>
                <a:cs typeface="Times New Roman" panose="02020603050405020304" pitchFamily="18" charset="0"/>
              </a:rPr>
              <a:t>John 13:34 “A new command I give you: Love one another. As I have loved you, so you must love one another.” NIV</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1 Corinthians 13:4-7 explains what Love Is.</a:t>
            </a:r>
          </a:p>
          <a:p>
            <a:pPr marL="0" marR="0">
              <a:lnSpc>
                <a:spcPct val="107000"/>
              </a:lnSpc>
              <a:spcBef>
                <a:spcPts val="0"/>
              </a:spcBef>
              <a:spcAft>
                <a:spcPts val="800"/>
              </a:spcAft>
            </a:pP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What are some ways you can </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show love to others?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Text&#10;&#10;Description automatically generated">
            <a:extLst>
              <a:ext uri="{FF2B5EF4-FFF2-40B4-BE49-F238E27FC236}">
                <a16:creationId xmlns:a16="http://schemas.microsoft.com/office/drawing/2014/main" id="{D5E261BB-953B-46E3-8B76-ADB4CB1CB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2" y="649361"/>
            <a:ext cx="3856485" cy="5834248"/>
          </a:xfrm>
          <a:prstGeom prst="rect">
            <a:avLst/>
          </a:prstGeom>
        </p:spPr>
      </p:pic>
      <p:pic>
        <p:nvPicPr>
          <p:cNvPr id="14" name="Picture 13">
            <a:extLst>
              <a:ext uri="{FF2B5EF4-FFF2-40B4-BE49-F238E27FC236}">
                <a16:creationId xmlns:a16="http://schemas.microsoft.com/office/drawing/2014/main" id="{E9757A0D-2B30-41E5-A6F3-1F14DCE26898}"/>
              </a:ext>
            </a:extLst>
          </p:cNvPr>
          <p:cNvPicPr>
            <a:picLocks noChangeAspect="1"/>
          </p:cNvPicPr>
          <p:nvPr/>
        </p:nvPicPr>
        <p:blipFill>
          <a:blip r:embed="rId5"/>
          <a:stretch>
            <a:fillRect/>
          </a:stretch>
        </p:blipFill>
        <p:spPr>
          <a:xfrm>
            <a:off x="9315742" y="4053947"/>
            <a:ext cx="2192259" cy="2804053"/>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pic>
        <p:nvPicPr>
          <p:cNvPr id="16" name="Picture 15">
            <a:extLst>
              <a:ext uri="{FF2B5EF4-FFF2-40B4-BE49-F238E27FC236}">
                <a16:creationId xmlns:a16="http://schemas.microsoft.com/office/drawing/2014/main" id="{7B55EE40-A292-4E81-BBFA-46F05960B248}"/>
              </a:ext>
            </a:extLst>
          </p:cNvPr>
          <p:cNvPicPr>
            <a:picLocks noChangeAspect="1"/>
          </p:cNvPicPr>
          <p:nvPr/>
        </p:nvPicPr>
        <p:blipFill>
          <a:blip r:embed="rId5"/>
          <a:stretch>
            <a:fillRect/>
          </a:stretch>
        </p:blipFill>
        <p:spPr>
          <a:xfrm>
            <a:off x="9315742" y="4450046"/>
            <a:ext cx="786452" cy="1005927"/>
          </a:xfrm>
          <a:prstGeom prst="rect">
            <a:avLst/>
          </a:prstGeom>
        </p:spPr>
      </p:pic>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FCDC4029-7BBD-41F5-A403-01D5BEE60FB6}"/>
              </a:ext>
            </a:extLst>
          </p:cNvPr>
          <p:cNvPicPr>
            <a:picLocks noChangeAspect="1"/>
          </p:cNvPicPr>
          <p:nvPr/>
        </p:nvPicPr>
        <p:blipFill>
          <a:blip r:embed="rId5"/>
          <a:stretch>
            <a:fillRect/>
          </a:stretch>
        </p:blipFill>
        <p:spPr>
          <a:xfrm>
            <a:off x="11332240" y="5680199"/>
            <a:ext cx="786452" cy="1005927"/>
          </a:xfrm>
          <a:prstGeom prst="rect">
            <a:avLst/>
          </a:prstGeom>
        </p:spPr>
      </p:pic>
      <p:pic>
        <p:nvPicPr>
          <p:cNvPr id="2" name="Audio 1">
            <a:hlinkClick r:id="" action="ppaction://media"/>
            <a:extLst>
              <a:ext uri="{FF2B5EF4-FFF2-40B4-BE49-F238E27FC236}">
                <a16:creationId xmlns:a16="http://schemas.microsoft.com/office/drawing/2014/main" id="{78C0F7F0-F876-4C74-8335-13F5A831B8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35920193"/>
      </p:ext>
    </p:extLst>
  </p:cSld>
  <p:clrMapOvr>
    <a:masterClrMapping/>
  </p:clrMapOvr>
  <mc:AlternateContent xmlns:mc="http://schemas.openxmlformats.org/markup-compatibility/2006" xmlns:p14="http://schemas.microsoft.com/office/powerpoint/2010/main">
    <mc:Choice Requires="p14">
      <p:transition spd="slow" p14:dur="2000" advTm="42464"/>
    </mc:Choice>
    <mc:Fallback xmlns="">
      <p:transition spd="slow" advTm="4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474496" y="741303"/>
            <a:ext cx="7068221" cy="3046219"/>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2</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JOY</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we produce the Fruit of JOY, we should experience overall gladness. That does not mean we will be </a:t>
            </a:r>
            <a:r>
              <a:rPr lang="en-US" sz="2400" dirty="0">
                <a:latin typeface="Calibri" panose="020F0502020204030204" pitchFamily="34" charset="0"/>
                <a:ea typeface="Calibri" panose="020F0502020204030204" pitchFamily="34" charset="0"/>
                <a:cs typeface="Times New Roman" panose="02020603050405020304" pitchFamily="18" charset="0"/>
              </a:rPr>
              <a:t>happy </a:t>
            </a:r>
            <a:r>
              <a:rPr lang="en-US" sz="2400" dirty="0">
                <a:effectLst/>
                <a:latin typeface="Calibri" panose="020F0502020204030204" pitchFamily="34" charset="0"/>
                <a:ea typeface="Calibri" panose="020F0502020204030204" pitchFamily="34" charset="0"/>
                <a:cs typeface="Times New Roman" panose="02020603050405020304" pitchFamily="18" charset="0"/>
              </a:rPr>
              <a:t>all th</a:t>
            </a:r>
            <a:r>
              <a:rPr lang="en-US" sz="2400" dirty="0">
                <a:latin typeface="Calibri" panose="020F0502020204030204" pitchFamily="34" charset="0"/>
                <a:ea typeface="Calibri" panose="020F0502020204030204" pitchFamily="34" charset="0"/>
                <a:cs typeface="Times New Roman" panose="02020603050405020304" pitchFamily="18" charset="0"/>
              </a:rPr>
              <a:t>e time, but the Holy Spirit can give us gladness inside.   </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We can have JOY that God is with us and wants what is best for us regardless of what happens in our lives.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38799" y="528537"/>
            <a:ext cx="3858768" cy="5857875"/>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35F24F5-D2DC-4523-ADB1-0E8C53664DA2}"/>
              </a:ext>
            </a:extLst>
          </p:cNvPr>
          <p:cNvPicPr>
            <a:picLocks noChangeAspect="1"/>
          </p:cNvPicPr>
          <p:nvPr/>
        </p:nvPicPr>
        <p:blipFill rotWithShape="1">
          <a:blip r:embed="rId5"/>
          <a:srcRect t="17656"/>
          <a:stretch/>
        </p:blipFill>
        <p:spPr>
          <a:xfrm>
            <a:off x="9470705" y="4153989"/>
            <a:ext cx="2721295" cy="2704011"/>
          </a:xfrm>
          <a:prstGeom prst="rect">
            <a:avLst/>
          </a:prstGeom>
        </p:spPr>
      </p:pic>
      <p:sp>
        <p:nvSpPr>
          <p:cNvPr id="31" name="TextBox 30">
            <a:extLst>
              <a:ext uri="{FF2B5EF4-FFF2-40B4-BE49-F238E27FC236}">
                <a16:creationId xmlns:a16="http://schemas.microsoft.com/office/drawing/2014/main" id="{DFA3C032-986E-4B29-A36E-FFDEE25359F1}"/>
              </a:ext>
            </a:extLst>
          </p:cNvPr>
          <p:cNvSpPr txBox="1"/>
          <p:nvPr/>
        </p:nvSpPr>
        <p:spPr>
          <a:xfrm>
            <a:off x="10648051" y="5096169"/>
            <a:ext cx="923744" cy="707886"/>
          </a:xfrm>
          <a:prstGeom prst="rect">
            <a:avLst/>
          </a:prstGeom>
          <a:noFill/>
        </p:spPr>
        <p:txBody>
          <a:bodyPr wrap="square" rtlCol="0">
            <a:spAutoFit/>
          </a:bodyPr>
          <a:lstStyle/>
          <a:p>
            <a:r>
              <a:rPr lang="en-US" sz="4000" dirty="0"/>
              <a:t>JOY</a:t>
            </a:r>
          </a:p>
        </p:txBody>
      </p:sp>
      <p:pic>
        <p:nvPicPr>
          <p:cNvPr id="32" name="Picture 31">
            <a:extLst>
              <a:ext uri="{FF2B5EF4-FFF2-40B4-BE49-F238E27FC236}">
                <a16:creationId xmlns:a16="http://schemas.microsoft.com/office/drawing/2014/main" id="{73484592-4D32-4C44-A2F9-13EBA2CC3026}"/>
              </a:ext>
            </a:extLst>
          </p:cNvPr>
          <p:cNvPicPr>
            <a:picLocks noChangeAspect="1"/>
          </p:cNvPicPr>
          <p:nvPr/>
        </p:nvPicPr>
        <p:blipFill rotWithShape="1">
          <a:blip r:embed="rId6"/>
          <a:srcRect l="21831" t="19129" r="11033" b="9145"/>
          <a:stretch/>
        </p:blipFill>
        <p:spPr>
          <a:xfrm>
            <a:off x="9470705" y="5804055"/>
            <a:ext cx="795130" cy="1027442"/>
          </a:xfrm>
          <a:prstGeom prst="rect">
            <a:avLst/>
          </a:prstGeom>
        </p:spPr>
      </p:pic>
      <p:pic>
        <p:nvPicPr>
          <p:cNvPr id="33" name="Picture 32">
            <a:extLst>
              <a:ext uri="{FF2B5EF4-FFF2-40B4-BE49-F238E27FC236}">
                <a16:creationId xmlns:a16="http://schemas.microsoft.com/office/drawing/2014/main" id="{D5EEAFBC-8EC7-45FF-B888-7062C2B1644A}"/>
              </a:ext>
            </a:extLst>
          </p:cNvPr>
          <p:cNvPicPr>
            <a:picLocks noChangeAspect="1"/>
          </p:cNvPicPr>
          <p:nvPr/>
        </p:nvPicPr>
        <p:blipFill>
          <a:blip r:embed="rId7"/>
          <a:stretch>
            <a:fillRect/>
          </a:stretch>
        </p:blipFill>
        <p:spPr>
          <a:xfrm>
            <a:off x="9129280" y="4934955"/>
            <a:ext cx="792549" cy="1030313"/>
          </a:xfrm>
          <a:prstGeom prst="rect">
            <a:avLst/>
          </a:prstGeom>
        </p:spPr>
      </p:pic>
      <p:pic>
        <p:nvPicPr>
          <p:cNvPr id="2" name="Audio 1">
            <a:hlinkClick r:id="" action="ppaction://media"/>
            <a:extLst>
              <a:ext uri="{FF2B5EF4-FFF2-40B4-BE49-F238E27FC236}">
                <a16:creationId xmlns:a16="http://schemas.microsoft.com/office/drawing/2014/main" id="{E622D6E4-48FD-478D-AE40-240DBFADA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9153269"/>
      </p:ext>
    </p:extLst>
  </p:cSld>
  <p:clrMapOvr>
    <a:masterClrMapping/>
  </p:clrMapOvr>
  <mc:AlternateContent xmlns:mc="http://schemas.openxmlformats.org/markup-compatibility/2006" xmlns:p14="http://schemas.microsoft.com/office/powerpoint/2010/main">
    <mc:Choice Requires="p14">
      <p:transition spd="slow" p14:dur="2000" advTm="27128"/>
    </mc:Choice>
    <mc:Fallback xmlns="">
      <p:transition spd="slow" advTm="2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322520" y="668115"/>
            <a:ext cx="7312681" cy="4539512"/>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3</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PEACE</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we produce the Fruit of PEACE, we seek unity between people. </a:t>
            </a:r>
            <a:r>
              <a:rPr lang="en-US" sz="2400" dirty="0">
                <a:latin typeface="Calibri" panose="020F0502020204030204" pitchFamily="34" charset="0"/>
                <a:ea typeface="Calibri" panose="020F0502020204030204" pitchFamily="34" charset="0"/>
                <a:cs typeface="Times New Roman" panose="02020603050405020304" pitchFamily="18" charset="0"/>
              </a:rPr>
              <a:t>The Fruit of peace is also </a:t>
            </a:r>
            <a:r>
              <a:rPr lang="en-US" sz="2400" dirty="0">
                <a:effectLst/>
                <a:latin typeface="Calibri" panose="020F0502020204030204" pitchFamily="34" charset="0"/>
                <a:ea typeface="Calibri" panose="020F0502020204030204" pitchFamily="34" charset="0"/>
                <a:cs typeface="Times New Roman" panose="02020603050405020304" pitchFamily="18" charset="0"/>
              </a:rPr>
              <a:t>a comfort and rest inside of us.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Jesus said He gives us His peace and if we practice the Fruit of Peace, we also practice God’s peace that no one can really understand. </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Philippians 4:7</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John 14:27</a:t>
            </a:r>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118409" y="652879"/>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95D8679-D0F4-4FD3-9C9D-7D1C8C4CA4C9}"/>
              </a:ext>
            </a:extLst>
          </p:cNvPr>
          <p:cNvPicPr>
            <a:picLocks noChangeAspect="1"/>
          </p:cNvPicPr>
          <p:nvPr/>
        </p:nvPicPr>
        <p:blipFill rotWithShape="1">
          <a:blip r:embed="rId5"/>
          <a:srcRect t="7411" b="12358"/>
          <a:stretch/>
        </p:blipFill>
        <p:spPr>
          <a:xfrm>
            <a:off x="9709124" y="4023819"/>
            <a:ext cx="2482876" cy="2785872"/>
          </a:xfrm>
          <a:prstGeom prst="rect">
            <a:avLst/>
          </a:prstGeom>
        </p:spPr>
      </p:pic>
      <p:pic>
        <p:nvPicPr>
          <p:cNvPr id="34" name="Picture 33">
            <a:extLst>
              <a:ext uri="{FF2B5EF4-FFF2-40B4-BE49-F238E27FC236}">
                <a16:creationId xmlns:a16="http://schemas.microsoft.com/office/drawing/2014/main" id="{FCB4386A-D2CC-421C-95D2-1E9AFBC8C1DE}"/>
              </a:ext>
            </a:extLst>
          </p:cNvPr>
          <p:cNvPicPr>
            <a:picLocks noChangeAspect="1"/>
          </p:cNvPicPr>
          <p:nvPr/>
        </p:nvPicPr>
        <p:blipFill rotWithShape="1">
          <a:blip r:embed="rId6"/>
          <a:srcRect l="20234" t="6018" r="10834" b="14279"/>
          <a:stretch/>
        </p:blipFill>
        <p:spPr>
          <a:xfrm>
            <a:off x="9300298" y="5392350"/>
            <a:ext cx="775523" cy="1253564"/>
          </a:xfrm>
          <a:prstGeom prst="rect">
            <a:avLst/>
          </a:prstGeom>
        </p:spPr>
      </p:pic>
      <p:pic>
        <p:nvPicPr>
          <p:cNvPr id="35" name="Picture 34">
            <a:extLst>
              <a:ext uri="{FF2B5EF4-FFF2-40B4-BE49-F238E27FC236}">
                <a16:creationId xmlns:a16="http://schemas.microsoft.com/office/drawing/2014/main" id="{33966618-392B-46F1-89F1-6A5A426FCDFE}"/>
              </a:ext>
            </a:extLst>
          </p:cNvPr>
          <p:cNvPicPr>
            <a:picLocks noChangeAspect="1"/>
          </p:cNvPicPr>
          <p:nvPr/>
        </p:nvPicPr>
        <p:blipFill>
          <a:blip r:embed="rId7"/>
          <a:stretch>
            <a:fillRect/>
          </a:stretch>
        </p:blipFill>
        <p:spPr>
          <a:xfrm>
            <a:off x="9920716" y="4177688"/>
            <a:ext cx="560132" cy="907706"/>
          </a:xfrm>
          <a:prstGeom prst="rect">
            <a:avLst/>
          </a:prstGeom>
        </p:spPr>
      </p:pic>
      <p:sp>
        <p:nvSpPr>
          <p:cNvPr id="36" name="TextBox 35">
            <a:extLst>
              <a:ext uri="{FF2B5EF4-FFF2-40B4-BE49-F238E27FC236}">
                <a16:creationId xmlns:a16="http://schemas.microsoft.com/office/drawing/2014/main" id="{9E26C82F-55B6-49B9-B3FB-EF63D6F74A0B}"/>
              </a:ext>
            </a:extLst>
          </p:cNvPr>
          <p:cNvSpPr txBox="1"/>
          <p:nvPr/>
        </p:nvSpPr>
        <p:spPr>
          <a:xfrm>
            <a:off x="10395123" y="5556236"/>
            <a:ext cx="1381789" cy="646331"/>
          </a:xfrm>
          <a:prstGeom prst="rect">
            <a:avLst/>
          </a:prstGeom>
          <a:noFill/>
        </p:spPr>
        <p:txBody>
          <a:bodyPr wrap="none" rtlCol="0">
            <a:spAutoFit/>
          </a:bodyPr>
          <a:lstStyle/>
          <a:p>
            <a:r>
              <a:rPr lang="en-US" sz="3600" dirty="0"/>
              <a:t>PEACE</a:t>
            </a:r>
          </a:p>
        </p:txBody>
      </p:sp>
      <p:pic>
        <p:nvPicPr>
          <p:cNvPr id="2" name="Audio 1">
            <a:hlinkClick r:id="" action="ppaction://media"/>
            <a:extLst>
              <a:ext uri="{FF2B5EF4-FFF2-40B4-BE49-F238E27FC236}">
                <a16:creationId xmlns:a16="http://schemas.microsoft.com/office/drawing/2014/main" id="{A6417685-B856-415D-AD71-4CB3E81593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7570010"/>
      </p:ext>
    </p:extLst>
  </p:cSld>
  <p:clrMapOvr>
    <a:masterClrMapping/>
  </p:clrMapOvr>
  <mc:AlternateContent xmlns:mc="http://schemas.openxmlformats.org/markup-compatibility/2006" xmlns:p14="http://schemas.microsoft.com/office/powerpoint/2010/main">
    <mc:Choice Requires="p14">
      <p:transition spd="slow" p14:dur="2000" advTm="35178"/>
    </mc:Choice>
    <mc:Fallback xmlns="">
      <p:transition spd="slow" advTm="3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326288" y="634565"/>
            <a:ext cx="7773683" cy="4489371"/>
          </a:xfrm>
          <a:prstGeom prst="rect">
            <a:avLst/>
          </a:prstGeom>
          <a:noFill/>
        </p:spPr>
        <p:txBody>
          <a:bodyPr wrap="square">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4</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PATIENCE</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we produce the </a:t>
            </a:r>
            <a:r>
              <a:rPr lang="en-US" sz="2400" dirty="0">
                <a:latin typeface="Calibri" panose="020F0502020204030204" pitchFamily="34" charset="0"/>
                <a:ea typeface="Calibri" panose="020F0502020204030204" pitchFamily="34" charset="0"/>
                <a:cs typeface="Times New Roman" panose="02020603050405020304" pitchFamily="18" charset="0"/>
              </a:rPr>
              <a:t>Fruit of PATIENCE</a:t>
            </a:r>
            <a:r>
              <a:rPr lang="en-US" sz="2400" dirty="0">
                <a:effectLst/>
                <a:latin typeface="Calibri" panose="020F0502020204030204" pitchFamily="34" charset="0"/>
                <a:ea typeface="Calibri" panose="020F0502020204030204" pitchFamily="34" charset="0"/>
                <a:cs typeface="Times New Roman" panose="02020603050405020304" pitchFamily="18" charset="0"/>
              </a:rPr>
              <a:t>, we can stay calm and content. We can wait for something we want and not be upset. </a:t>
            </a:r>
            <a:r>
              <a:rPr lang="en-US" sz="2400" dirty="0"/>
              <a:t>Also, we can be patient with people when they are not nice. </a:t>
            </a:r>
          </a:p>
          <a:p>
            <a:pPr marL="0" indent="0">
              <a:buNone/>
            </a:pPr>
            <a:r>
              <a:rPr lang="en-US" sz="2400" dirty="0"/>
              <a:t>Be patient, bearing with one another in love. </a:t>
            </a:r>
          </a:p>
          <a:p>
            <a:pPr marL="0" indent="0">
              <a:buNone/>
            </a:pPr>
            <a:r>
              <a:rPr lang="en-US" sz="2400" dirty="0"/>
              <a:t>Ephesians 4:2b NIV</a:t>
            </a:r>
          </a:p>
          <a:p>
            <a:pPr marL="0" indent="0">
              <a:buNone/>
            </a:pPr>
            <a:endParaRPr lang="en-US" sz="2400" dirty="0"/>
          </a:p>
          <a:p>
            <a:pPr marL="0" indent="0">
              <a:buNone/>
            </a:pPr>
            <a:r>
              <a:rPr lang="en-US" sz="2400" dirty="0"/>
              <a:t>How do you feel when others are</a:t>
            </a:r>
          </a:p>
          <a:p>
            <a:pPr marL="0" indent="0">
              <a:buNone/>
            </a:pPr>
            <a:r>
              <a:rPr lang="en-US" sz="2400" dirty="0"/>
              <a:t>patient with you or forgive you </a:t>
            </a:r>
          </a:p>
          <a:p>
            <a:pPr marL="0" indent="0">
              <a:buNone/>
            </a:pPr>
            <a:r>
              <a:rPr lang="en-US" sz="2400" dirty="0"/>
              <a:t>for your mistakes?</a:t>
            </a:r>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118409" y="552540"/>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15B10F5-F500-4D67-A30E-CE05CF59A574}"/>
              </a:ext>
            </a:extLst>
          </p:cNvPr>
          <p:cNvPicPr>
            <a:picLocks noChangeAspect="1"/>
          </p:cNvPicPr>
          <p:nvPr/>
        </p:nvPicPr>
        <p:blipFill rotWithShape="1">
          <a:blip r:embed="rId5"/>
          <a:srcRect l="12799" t="27121" r="13618" b="16873"/>
          <a:stretch/>
        </p:blipFill>
        <p:spPr>
          <a:xfrm>
            <a:off x="9176834" y="3898246"/>
            <a:ext cx="2259876" cy="2325189"/>
          </a:xfrm>
          <a:prstGeom prst="rect">
            <a:avLst/>
          </a:prstGeom>
        </p:spPr>
      </p:pic>
      <p:sp>
        <p:nvSpPr>
          <p:cNvPr id="31" name="TextBox 30">
            <a:extLst>
              <a:ext uri="{FF2B5EF4-FFF2-40B4-BE49-F238E27FC236}">
                <a16:creationId xmlns:a16="http://schemas.microsoft.com/office/drawing/2014/main" id="{302D3AF2-7B8C-4988-8BEE-89E336CDEA6F}"/>
              </a:ext>
            </a:extLst>
          </p:cNvPr>
          <p:cNvSpPr txBox="1"/>
          <p:nvPr/>
        </p:nvSpPr>
        <p:spPr>
          <a:xfrm>
            <a:off x="9389920" y="4768452"/>
            <a:ext cx="1761099" cy="584775"/>
          </a:xfrm>
          <a:prstGeom prst="rect">
            <a:avLst/>
          </a:prstGeom>
          <a:noFill/>
        </p:spPr>
        <p:txBody>
          <a:bodyPr wrap="square" rtlCol="0">
            <a:spAutoFit/>
          </a:bodyPr>
          <a:lstStyle/>
          <a:p>
            <a:r>
              <a:rPr lang="en-US" sz="3200" dirty="0"/>
              <a:t>PATIENCE</a:t>
            </a:r>
          </a:p>
        </p:txBody>
      </p:sp>
      <p:pic>
        <p:nvPicPr>
          <p:cNvPr id="32" name="Picture 31">
            <a:extLst>
              <a:ext uri="{FF2B5EF4-FFF2-40B4-BE49-F238E27FC236}">
                <a16:creationId xmlns:a16="http://schemas.microsoft.com/office/drawing/2014/main" id="{4C558B0D-7906-422E-A8C2-0F496E30F280}"/>
              </a:ext>
            </a:extLst>
          </p:cNvPr>
          <p:cNvPicPr>
            <a:picLocks noChangeAspect="1"/>
          </p:cNvPicPr>
          <p:nvPr/>
        </p:nvPicPr>
        <p:blipFill>
          <a:blip r:embed="rId6"/>
          <a:stretch>
            <a:fillRect/>
          </a:stretch>
        </p:blipFill>
        <p:spPr>
          <a:xfrm>
            <a:off x="7988676" y="5528827"/>
            <a:ext cx="1329043" cy="1176572"/>
          </a:xfrm>
          <a:prstGeom prst="rect">
            <a:avLst/>
          </a:prstGeom>
        </p:spPr>
      </p:pic>
      <p:pic>
        <p:nvPicPr>
          <p:cNvPr id="33" name="Picture 32">
            <a:extLst>
              <a:ext uri="{FF2B5EF4-FFF2-40B4-BE49-F238E27FC236}">
                <a16:creationId xmlns:a16="http://schemas.microsoft.com/office/drawing/2014/main" id="{239A3CEF-4761-4294-AF1C-BD6F7AE0855B}"/>
              </a:ext>
            </a:extLst>
          </p:cNvPr>
          <p:cNvPicPr>
            <a:picLocks noChangeAspect="1"/>
          </p:cNvPicPr>
          <p:nvPr/>
        </p:nvPicPr>
        <p:blipFill>
          <a:blip r:embed="rId6"/>
          <a:stretch>
            <a:fillRect/>
          </a:stretch>
        </p:blipFill>
        <p:spPr>
          <a:xfrm>
            <a:off x="11055459" y="5863192"/>
            <a:ext cx="951348" cy="842207"/>
          </a:xfrm>
          <a:prstGeom prst="rect">
            <a:avLst/>
          </a:prstGeom>
        </p:spPr>
      </p:pic>
      <p:pic>
        <p:nvPicPr>
          <p:cNvPr id="4" name="Audio 3">
            <a:hlinkClick r:id="" action="ppaction://media"/>
            <a:extLst>
              <a:ext uri="{FF2B5EF4-FFF2-40B4-BE49-F238E27FC236}">
                <a16:creationId xmlns:a16="http://schemas.microsoft.com/office/drawing/2014/main" id="{F71F912C-D16A-4932-9124-D4A86F9D6E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1734541"/>
      </p:ext>
    </p:extLst>
  </p:cSld>
  <p:clrMapOvr>
    <a:masterClrMapping/>
  </p:clrMapOvr>
  <mc:AlternateContent xmlns:mc="http://schemas.openxmlformats.org/markup-compatibility/2006" xmlns:p14="http://schemas.microsoft.com/office/powerpoint/2010/main">
    <mc:Choice Requires="p14">
      <p:transition spd="slow" p14:dur="2000" advTm="32892"/>
    </mc:Choice>
    <mc:Fallback xmlns="">
      <p:transition spd="slow" advTm="3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326289" y="634565"/>
            <a:ext cx="7561458" cy="5760744"/>
          </a:xfrm>
          <a:prstGeom prst="rect">
            <a:avLst/>
          </a:prstGeom>
          <a:noFill/>
        </p:spPr>
        <p:txBody>
          <a:bodyPr wrap="square">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5</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KINDNESS</a:t>
            </a:r>
          </a:p>
          <a:p>
            <a:pPr marL="0" indent="0">
              <a:buNone/>
            </a:pPr>
            <a:r>
              <a:rPr lang="en-US" sz="2400" dirty="0"/>
              <a:t>If we produce the Fruit of KINDNESS, we are doing something and not expecting anything in return (giving and not receiving). We are performing acts of kindness, even in a small way, that can make someone’s day happier.</a:t>
            </a:r>
          </a:p>
          <a:p>
            <a:pPr marL="0" indent="0">
              <a:buNone/>
            </a:pPr>
            <a:r>
              <a:rPr lang="en-US" sz="2400" dirty="0"/>
              <a:t>Here are just a few examples of acts of kindness:</a:t>
            </a:r>
          </a:p>
          <a:p>
            <a:pPr marL="342900" indent="-342900">
              <a:buFont typeface="Arial" panose="020B0604020202020204" pitchFamily="34" charset="0"/>
              <a:buChar char="•"/>
            </a:pPr>
            <a:r>
              <a:rPr lang="en-US" sz="2400" dirty="0"/>
              <a:t>A warm smile</a:t>
            </a:r>
          </a:p>
          <a:p>
            <a:pPr marL="342900" indent="-342900">
              <a:buFont typeface="Arial" panose="020B0604020202020204" pitchFamily="34" charset="0"/>
              <a:buChar char="•"/>
            </a:pPr>
            <a:r>
              <a:rPr lang="en-US" sz="2400" dirty="0"/>
              <a:t>Saying “please” or “thank you”</a:t>
            </a:r>
          </a:p>
          <a:p>
            <a:pPr marL="342900" indent="-342900">
              <a:buFont typeface="Arial" panose="020B0604020202020204" pitchFamily="34" charset="0"/>
              <a:buChar char="•"/>
            </a:pPr>
            <a:r>
              <a:rPr lang="en-US" sz="2400" dirty="0"/>
              <a:t>Volunteering to help someone </a:t>
            </a:r>
          </a:p>
          <a:p>
            <a:pPr lvl="1"/>
            <a:r>
              <a:rPr lang="en-US" sz="2400" dirty="0"/>
              <a:t>with a chore</a:t>
            </a:r>
          </a:p>
          <a:p>
            <a:pPr marL="342900" indent="-342900">
              <a:buFont typeface="Arial" panose="020B0604020202020204" pitchFamily="34" charset="0"/>
              <a:buChar char="•"/>
            </a:pPr>
            <a:r>
              <a:rPr lang="en-US" sz="2400" dirty="0"/>
              <a:t>Sharing with others</a:t>
            </a:r>
          </a:p>
          <a:p>
            <a:endParaRPr lang="en-US" sz="2400" dirty="0"/>
          </a:p>
          <a:p>
            <a:pPr marL="0" indent="0">
              <a:buNone/>
            </a:pPr>
            <a:r>
              <a:rPr lang="en-US" sz="2400" dirty="0"/>
              <a:t>What are some acts of kindness</a:t>
            </a:r>
          </a:p>
          <a:p>
            <a:pPr marL="0" indent="0">
              <a:buNone/>
            </a:pPr>
            <a:r>
              <a:rPr lang="en-US" sz="2400" dirty="0"/>
              <a:t>you can do for others this </a:t>
            </a:r>
          </a:p>
          <a:p>
            <a:pPr marL="0" indent="0">
              <a:buNone/>
            </a:pPr>
            <a:r>
              <a:rPr lang="en-US" sz="2400" dirty="0"/>
              <a:t>week?</a:t>
            </a:r>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44311" y="565260"/>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42876C6-EC98-411A-9A02-614AEC72E1A5}"/>
              </a:ext>
            </a:extLst>
          </p:cNvPr>
          <p:cNvPicPr>
            <a:picLocks noChangeAspect="1"/>
          </p:cNvPicPr>
          <p:nvPr/>
        </p:nvPicPr>
        <p:blipFill rotWithShape="1">
          <a:blip r:embed="rId5"/>
          <a:srcRect l="9284" t="28246" r="27257" b="14072"/>
          <a:stretch/>
        </p:blipFill>
        <p:spPr>
          <a:xfrm>
            <a:off x="9555365" y="3705945"/>
            <a:ext cx="2332382" cy="2866063"/>
          </a:xfrm>
          <a:prstGeom prst="rect">
            <a:avLst/>
          </a:prstGeom>
        </p:spPr>
      </p:pic>
      <p:sp>
        <p:nvSpPr>
          <p:cNvPr id="34" name="TextBox 33">
            <a:extLst>
              <a:ext uri="{FF2B5EF4-FFF2-40B4-BE49-F238E27FC236}">
                <a16:creationId xmlns:a16="http://schemas.microsoft.com/office/drawing/2014/main" id="{0353AEA5-F34F-4E9C-9D72-FB22BCC8878F}"/>
              </a:ext>
            </a:extLst>
          </p:cNvPr>
          <p:cNvSpPr txBox="1"/>
          <p:nvPr/>
        </p:nvSpPr>
        <p:spPr>
          <a:xfrm>
            <a:off x="9770430" y="4708522"/>
            <a:ext cx="1902252" cy="584775"/>
          </a:xfrm>
          <a:prstGeom prst="rect">
            <a:avLst/>
          </a:prstGeom>
          <a:noFill/>
        </p:spPr>
        <p:txBody>
          <a:bodyPr wrap="square" rtlCol="0">
            <a:spAutoFit/>
          </a:bodyPr>
          <a:lstStyle/>
          <a:p>
            <a:r>
              <a:rPr lang="en-US" sz="3200" b="1" dirty="0"/>
              <a:t>KINDNESS</a:t>
            </a:r>
          </a:p>
        </p:txBody>
      </p:sp>
      <p:pic>
        <p:nvPicPr>
          <p:cNvPr id="35" name="Picture 34">
            <a:extLst>
              <a:ext uri="{FF2B5EF4-FFF2-40B4-BE49-F238E27FC236}">
                <a16:creationId xmlns:a16="http://schemas.microsoft.com/office/drawing/2014/main" id="{1B8DBE53-4A8A-4F38-8FBF-D8A0E27F7910}"/>
              </a:ext>
            </a:extLst>
          </p:cNvPr>
          <p:cNvPicPr>
            <a:picLocks noChangeAspect="1"/>
          </p:cNvPicPr>
          <p:nvPr/>
        </p:nvPicPr>
        <p:blipFill>
          <a:blip r:embed="rId6"/>
          <a:stretch>
            <a:fillRect/>
          </a:stretch>
        </p:blipFill>
        <p:spPr>
          <a:xfrm>
            <a:off x="11372856" y="5775174"/>
            <a:ext cx="727115" cy="896521"/>
          </a:xfrm>
          <a:prstGeom prst="rect">
            <a:avLst/>
          </a:prstGeom>
        </p:spPr>
      </p:pic>
      <p:pic>
        <p:nvPicPr>
          <p:cNvPr id="36" name="Picture 35">
            <a:extLst>
              <a:ext uri="{FF2B5EF4-FFF2-40B4-BE49-F238E27FC236}">
                <a16:creationId xmlns:a16="http://schemas.microsoft.com/office/drawing/2014/main" id="{671E8594-58F5-4204-BE0C-27C4017FC047}"/>
              </a:ext>
            </a:extLst>
          </p:cNvPr>
          <p:cNvPicPr>
            <a:picLocks noChangeAspect="1"/>
          </p:cNvPicPr>
          <p:nvPr/>
        </p:nvPicPr>
        <p:blipFill>
          <a:blip r:embed="rId6"/>
          <a:stretch>
            <a:fillRect/>
          </a:stretch>
        </p:blipFill>
        <p:spPr>
          <a:xfrm>
            <a:off x="8384752" y="5306147"/>
            <a:ext cx="1210116" cy="1492054"/>
          </a:xfrm>
          <a:prstGeom prst="rect">
            <a:avLst/>
          </a:prstGeom>
        </p:spPr>
      </p:pic>
      <p:pic>
        <p:nvPicPr>
          <p:cNvPr id="4" name="Audio 3">
            <a:hlinkClick r:id="" action="ppaction://media"/>
            <a:extLst>
              <a:ext uri="{FF2B5EF4-FFF2-40B4-BE49-F238E27FC236}">
                <a16:creationId xmlns:a16="http://schemas.microsoft.com/office/drawing/2014/main" id="{0E6FAA52-6B69-4384-9892-E1BB208AB8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3161989"/>
      </p:ext>
    </p:extLst>
  </p:cSld>
  <p:clrMapOvr>
    <a:masterClrMapping/>
  </p:clrMapOvr>
  <mc:AlternateContent xmlns:mc="http://schemas.openxmlformats.org/markup-compatibility/2006" xmlns:p14="http://schemas.microsoft.com/office/powerpoint/2010/main">
    <mc:Choice Requires="p14">
      <p:transition spd="slow" p14:dur="2000" advTm="41163"/>
    </mc:Choice>
    <mc:Fallback xmlns="">
      <p:transition spd="slow" advTm="4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ADE93-ACDF-4BF7-85ED-996A66C7146D}"/>
              </a:ext>
            </a:extLst>
          </p:cNvPr>
          <p:cNvSpPr txBox="1"/>
          <p:nvPr/>
        </p:nvSpPr>
        <p:spPr>
          <a:xfrm>
            <a:off x="4326288" y="634565"/>
            <a:ext cx="7665163" cy="4617803"/>
          </a:xfrm>
          <a:prstGeom prst="rect">
            <a:avLst/>
          </a:prstGeom>
          <a:noFill/>
        </p:spPr>
        <p:txBody>
          <a:bodyPr wrap="square">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6</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Fruit of the Spirit is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GOODNESS</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we produce the Fruit of GOODNESS, we are b</a:t>
            </a:r>
            <a:r>
              <a:rPr lang="en-US" sz="2400" dirty="0"/>
              <a:t>eing honest and truthful. </a:t>
            </a:r>
          </a:p>
          <a:p>
            <a:pPr marL="0" marR="0">
              <a:lnSpc>
                <a:spcPct val="107000"/>
              </a:lnSpc>
              <a:spcBef>
                <a:spcPts val="0"/>
              </a:spcBef>
              <a:spcAft>
                <a:spcPts val="800"/>
              </a:spcAft>
            </a:pPr>
            <a:r>
              <a:rPr lang="en-US" sz="2400" dirty="0"/>
              <a:t>Gods Word says, “ Therefore, whenever we have the opportunity, we should do good to everyone, especially to those in the family of faith.” Galatians 6:10 NLT</a:t>
            </a:r>
          </a:p>
          <a:p>
            <a:pPr marL="0" indent="0">
              <a:buNone/>
            </a:pPr>
            <a:r>
              <a:rPr lang="en-US" sz="2400" dirty="0"/>
              <a:t>The family of faith means born again believers of Christ. </a:t>
            </a:r>
          </a:p>
          <a:p>
            <a:pPr marL="0" indent="0">
              <a:buNone/>
            </a:pPr>
            <a:endParaRPr lang="en-US" sz="2400" dirty="0"/>
          </a:p>
          <a:p>
            <a:pPr marL="0" indent="0">
              <a:buNone/>
            </a:pPr>
            <a:r>
              <a:rPr lang="en-US" sz="2400" dirty="0"/>
              <a:t>What good thing can you do</a:t>
            </a:r>
          </a:p>
          <a:p>
            <a:pPr marL="0" indent="0">
              <a:buNone/>
            </a:pPr>
            <a:r>
              <a:rPr lang="en-US" sz="2400" dirty="0"/>
              <a:t>for someone today that will </a:t>
            </a:r>
          </a:p>
          <a:p>
            <a:pPr marL="0" indent="0">
              <a:buNone/>
            </a:pPr>
            <a:r>
              <a:rPr lang="en-US" sz="2400" dirty="0"/>
              <a:t>be pleasing to Jesus? </a:t>
            </a:r>
          </a:p>
        </p:txBody>
      </p:sp>
      <p:pic>
        <p:nvPicPr>
          <p:cNvPr id="13" name="Picture 12">
            <a:extLst>
              <a:ext uri="{FF2B5EF4-FFF2-40B4-BE49-F238E27FC236}">
                <a16:creationId xmlns:a16="http://schemas.microsoft.com/office/drawing/2014/main" id="{D5E261BB-953B-46E3-8B76-ADB4CB1CBCE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24276" y="552540"/>
            <a:ext cx="3858768" cy="5833872"/>
          </a:xfrm>
          <a:prstGeom prst="rect">
            <a:avLst/>
          </a:prstGeom>
        </p:spPr>
      </p:pic>
      <p:sp>
        <p:nvSpPr>
          <p:cNvPr id="15" name="TextBox 14">
            <a:extLst>
              <a:ext uri="{FF2B5EF4-FFF2-40B4-BE49-F238E27FC236}">
                <a16:creationId xmlns:a16="http://schemas.microsoft.com/office/drawing/2014/main" id="{93D20A78-B472-4EC4-8CB6-09065D18B68D}"/>
              </a:ext>
            </a:extLst>
          </p:cNvPr>
          <p:cNvSpPr txBox="1"/>
          <p:nvPr/>
        </p:nvSpPr>
        <p:spPr>
          <a:xfrm>
            <a:off x="9688060" y="5863192"/>
            <a:ext cx="1394613" cy="1046440"/>
          </a:xfrm>
          <a:prstGeom prst="rect">
            <a:avLst/>
          </a:prstGeom>
          <a:noFill/>
        </p:spPr>
        <p:txBody>
          <a:bodyPr wrap="none" rtlCol="0">
            <a:spAutoFit/>
          </a:bodyPr>
          <a:lstStyle/>
          <a:p>
            <a:r>
              <a:rPr lang="en-US" sz="4400" b="1" dirty="0">
                <a:solidFill>
                  <a:schemeClr val="bg1"/>
                </a:solidFill>
              </a:rPr>
              <a:t>LOVE</a:t>
            </a:r>
          </a:p>
          <a:p>
            <a:endParaRPr lang="en-US" dirty="0"/>
          </a:p>
        </p:txBody>
      </p:sp>
      <p:cxnSp>
        <p:nvCxnSpPr>
          <p:cNvPr id="18" name="Straight Connector 17">
            <a:extLst>
              <a:ext uri="{FF2B5EF4-FFF2-40B4-BE49-F238E27FC236}">
                <a16:creationId xmlns:a16="http://schemas.microsoft.com/office/drawing/2014/main" id="{4ED79079-E340-4E69-AD6F-74FE3698FC4F}"/>
              </a:ext>
            </a:extLst>
          </p:cNvPr>
          <p:cNvCxnSpPr/>
          <p:nvPr/>
        </p:nvCxnSpPr>
        <p:spPr>
          <a:xfrm>
            <a:off x="3826042" y="890337"/>
            <a:ext cx="0" cy="4565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Heart 18">
            <a:extLst>
              <a:ext uri="{FF2B5EF4-FFF2-40B4-BE49-F238E27FC236}">
                <a16:creationId xmlns:a16="http://schemas.microsoft.com/office/drawing/2014/main" id="{FD368C9D-C7EC-486D-A07C-92E87C9060B3}"/>
              </a:ext>
            </a:extLst>
          </p:cNvPr>
          <p:cNvSpPr/>
          <p:nvPr/>
        </p:nvSpPr>
        <p:spPr>
          <a:xfrm>
            <a:off x="3749395" y="104589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26489765-96CC-4F98-833C-08E15B5B1773}"/>
              </a:ext>
            </a:extLst>
          </p:cNvPr>
          <p:cNvSpPr/>
          <p:nvPr/>
        </p:nvSpPr>
        <p:spPr>
          <a:xfrm>
            <a:off x="3621497" y="1260988"/>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2B470600-7FAA-45ED-AD7F-A58106641832}"/>
              </a:ext>
            </a:extLst>
          </p:cNvPr>
          <p:cNvSpPr/>
          <p:nvPr/>
        </p:nvSpPr>
        <p:spPr>
          <a:xfrm>
            <a:off x="3726427" y="152801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0556C030-0E00-4875-9B18-D7FDAB746B5C}"/>
              </a:ext>
            </a:extLst>
          </p:cNvPr>
          <p:cNvSpPr/>
          <p:nvPr/>
        </p:nvSpPr>
        <p:spPr>
          <a:xfrm>
            <a:off x="3621497" y="1795034"/>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5299C-E0A2-414B-9E96-850FEE8D230E}"/>
              </a:ext>
            </a:extLst>
          </p:cNvPr>
          <p:cNvSpPr/>
          <p:nvPr/>
        </p:nvSpPr>
        <p:spPr>
          <a:xfrm>
            <a:off x="3729790" y="20086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0673E0DD-B73D-4116-B9DC-AE8C35B2CCDD}"/>
              </a:ext>
            </a:extLst>
          </p:cNvPr>
          <p:cNvSpPr/>
          <p:nvPr/>
        </p:nvSpPr>
        <p:spPr>
          <a:xfrm>
            <a:off x="3654676" y="2262906"/>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art 24">
            <a:extLst>
              <a:ext uri="{FF2B5EF4-FFF2-40B4-BE49-F238E27FC236}">
                <a16:creationId xmlns:a16="http://schemas.microsoft.com/office/drawing/2014/main" id="{7D5F7D83-9B98-4E57-8A96-F0618429153D}"/>
              </a:ext>
            </a:extLst>
          </p:cNvPr>
          <p:cNvSpPr/>
          <p:nvPr/>
        </p:nvSpPr>
        <p:spPr>
          <a:xfrm>
            <a:off x="3729343" y="2534620"/>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art 25">
            <a:extLst>
              <a:ext uri="{FF2B5EF4-FFF2-40B4-BE49-F238E27FC236}">
                <a16:creationId xmlns:a16="http://schemas.microsoft.com/office/drawing/2014/main" id="{631DDD35-815B-44D8-8DAA-E71A886B9770}"/>
              </a:ext>
            </a:extLst>
          </p:cNvPr>
          <p:cNvSpPr/>
          <p:nvPr/>
        </p:nvSpPr>
        <p:spPr>
          <a:xfrm>
            <a:off x="3641330" y="2782589"/>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AB4EF71D-A49A-44C8-82C6-90275E5B943A}"/>
              </a:ext>
            </a:extLst>
          </p:cNvPr>
          <p:cNvSpPr/>
          <p:nvPr/>
        </p:nvSpPr>
        <p:spPr>
          <a:xfrm>
            <a:off x="3762741" y="3035761"/>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art 27">
            <a:extLst>
              <a:ext uri="{FF2B5EF4-FFF2-40B4-BE49-F238E27FC236}">
                <a16:creationId xmlns:a16="http://schemas.microsoft.com/office/drawing/2014/main" id="{47FFD3D9-2694-41D8-80A2-797461FF2951}"/>
              </a:ext>
            </a:extLst>
          </p:cNvPr>
          <p:cNvSpPr/>
          <p:nvPr/>
        </p:nvSpPr>
        <p:spPr>
          <a:xfrm>
            <a:off x="3681436" y="3267005"/>
            <a:ext cx="216131" cy="132347"/>
          </a:xfrm>
          <a:prstGeom prst="hear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9AEA12E-1542-4EBB-B1DD-65CE2B4F02ED}"/>
              </a:ext>
            </a:extLst>
          </p:cNvPr>
          <p:cNvPicPr>
            <a:picLocks noChangeAspect="1"/>
          </p:cNvPicPr>
          <p:nvPr/>
        </p:nvPicPr>
        <p:blipFill rotWithShape="1">
          <a:blip r:embed="rId5"/>
          <a:srcRect l="6708" t="19652" r="13531" b="9998"/>
          <a:stretch/>
        </p:blipFill>
        <p:spPr>
          <a:xfrm>
            <a:off x="8010806" y="4384635"/>
            <a:ext cx="2000527" cy="2385340"/>
          </a:xfrm>
          <a:prstGeom prst="rect">
            <a:avLst/>
          </a:prstGeom>
        </p:spPr>
      </p:pic>
      <p:sp>
        <p:nvSpPr>
          <p:cNvPr id="31" name="TextBox 30">
            <a:extLst>
              <a:ext uri="{FF2B5EF4-FFF2-40B4-BE49-F238E27FC236}">
                <a16:creationId xmlns:a16="http://schemas.microsoft.com/office/drawing/2014/main" id="{56C7E98C-8F30-4CF9-BCC6-D46A61D438A0}"/>
              </a:ext>
            </a:extLst>
          </p:cNvPr>
          <p:cNvSpPr txBox="1"/>
          <p:nvPr/>
        </p:nvSpPr>
        <p:spPr>
          <a:xfrm>
            <a:off x="8178414" y="5424699"/>
            <a:ext cx="1632370" cy="461665"/>
          </a:xfrm>
          <a:prstGeom prst="rect">
            <a:avLst/>
          </a:prstGeom>
          <a:noFill/>
        </p:spPr>
        <p:txBody>
          <a:bodyPr wrap="none" rtlCol="0">
            <a:spAutoFit/>
          </a:bodyPr>
          <a:lstStyle/>
          <a:p>
            <a:r>
              <a:rPr lang="en-US" sz="2400" b="1" dirty="0">
                <a:solidFill>
                  <a:schemeClr val="bg1"/>
                </a:solidFill>
              </a:rPr>
              <a:t>GOODNESS</a:t>
            </a:r>
          </a:p>
        </p:txBody>
      </p:sp>
      <p:pic>
        <p:nvPicPr>
          <p:cNvPr id="32" name="Picture 31">
            <a:extLst>
              <a:ext uri="{FF2B5EF4-FFF2-40B4-BE49-F238E27FC236}">
                <a16:creationId xmlns:a16="http://schemas.microsoft.com/office/drawing/2014/main" id="{A85532AC-5B72-483D-8D83-17F3879452F3}"/>
              </a:ext>
            </a:extLst>
          </p:cNvPr>
          <p:cNvPicPr>
            <a:picLocks noChangeAspect="1"/>
          </p:cNvPicPr>
          <p:nvPr/>
        </p:nvPicPr>
        <p:blipFill rotWithShape="1">
          <a:blip r:embed="rId6"/>
          <a:srcRect l="5681" t="18040" r="14123" b="12371"/>
          <a:stretch/>
        </p:blipFill>
        <p:spPr>
          <a:xfrm>
            <a:off x="10738448" y="5291418"/>
            <a:ext cx="1253003" cy="1467332"/>
          </a:xfrm>
          <a:prstGeom prst="rect">
            <a:avLst/>
          </a:prstGeom>
        </p:spPr>
      </p:pic>
      <p:pic>
        <p:nvPicPr>
          <p:cNvPr id="33" name="Picture 32">
            <a:extLst>
              <a:ext uri="{FF2B5EF4-FFF2-40B4-BE49-F238E27FC236}">
                <a16:creationId xmlns:a16="http://schemas.microsoft.com/office/drawing/2014/main" id="{CB707F7F-F41C-4C9F-B004-DCF0F2454919}"/>
              </a:ext>
            </a:extLst>
          </p:cNvPr>
          <p:cNvPicPr>
            <a:picLocks noChangeAspect="1"/>
          </p:cNvPicPr>
          <p:nvPr/>
        </p:nvPicPr>
        <p:blipFill>
          <a:blip r:embed="rId7"/>
          <a:stretch>
            <a:fillRect/>
          </a:stretch>
        </p:blipFill>
        <p:spPr>
          <a:xfrm>
            <a:off x="9843178" y="5087345"/>
            <a:ext cx="894198" cy="1045482"/>
          </a:xfrm>
          <a:prstGeom prst="rect">
            <a:avLst/>
          </a:prstGeom>
        </p:spPr>
      </p:pic>
      <p:pic>
        <p:nvPicPr>
          <p:cNvPr id="9" name="Audio 8">
            <a:hlinkClick r:id="" action="ppaction://media"/>
            <a:extLst>
              <a:ext uri="{FF2B5EF4-FFF2-40B4-BE49-F238E27FC236}">
                <a16:creationId xmlns:a16="http://schemas.microsoft.com/office/drawing/2014/main" id="{BD5C67BA-2F9B-4852-88DF-71B055E166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01736685"/>
      </p:ext>
    </p:extLst>
  </p:cSld>
  <p:clrMapOvr>
    <a:masterClrMapping/>
  </p:clrMapOvr>
  <mc:AlternateContent xmlns:mc="http://schemas.openxmlformats.org/markup-compatibility/2006" xmlns:p14="http://schemas.microsoft.com/office/powerpoint/2010/main">
    <mc:Choice Requires="p14">
      <p:transition spd="slow" p14:dur="2000" advTm="35392"/>
    </mc:Choice>
    <mc:Fallback xmlns="">
      <p:transition spd="slow" advTm="3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1044</Words>
  <Application>Microsoft Office PowerPoint</Application>
  <PresentationFormat>Widescreen</PresentationFormat>
  <Paragraphs>100</Paragraphs>
  <Slides>14</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Chanel Trussell</dc:creator>
  <cp:lastModifiedBy>Angela Alexander</cp:lastModifiedBy>
  <cp:revision>18</cp:revision>
  <dcterms:created xsi:type="dcterms:W3CDTF">2021-01-30T19:18:14Z</dcterms:created>
  <dcterms:modified xsi:type="dcterms:W3CDTF">2021-02-19T21:12:40Z</dcterms:modified>
</cp:coreProperties>
</file>