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sldIdLst>
    <p:sldId id="266" r:id="rId2"/>
    <p:sldId id="257" r:id="rId3"/>
    <p:sldId id="259" r:id="rId4"/>
    <p:sldId id="279" r:id="rId5"/>
    <p:sldId id="265" r:id="rId6"/>
    <p:sldId id="272" r:id="rId7"/>
    <p:sldId id="273" r:id="rId8"/>
    <p:sldId id="274" r:id="rId9"/>
    <p:sldId id="281" r:id="rId10"/>
    <p:sldId id="282" r:id="rId11"/>
    <p:sldId id="275" r:id="rId12"/>
    <p:sldId id="276" r:id="rId13"/>
    <p:sldId id="271" r:id="rId14"/>
    <p:sldId id="277" r:id="rId15"/>
    <p:sldId id="268" r:id="rId16"/>
    <p:sldId id="261" r:id="rId17"/>
    <p:sldId id="263" r:id="rId18"/>
    <p:sldId id="267" r:id="rId19"/>
    <p:sldId id="258" r:id="rId20"/>
    <p:sldId id="260" r:id="rId21"/>
    <p:sldId id="269" r:id="rId22"/>
    <p:sldId id="280" r:id="rId23"/>
    <p:sldId id="264" r:id="rId24"/>
    <p:sldId id="278" r:id="rId25"/>
    <p:sldId id="270" r:id="rId26"/>
    <p:sldId id="262" r:id="rId27"/>
    <p:sldId id="283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1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704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28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45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2253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36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4716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72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788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90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449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58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24492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72018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712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46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37113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71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CEA7C-0130-4FB8-A42B-21C15FD5282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029BB-5BA3-48CF-9D95-DA204FC16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776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  <p:sldLayoutId id="2147483830" r:id="rId16"/>
    <p:sldLayoutId id="214748383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5E35EE3-DC2B-47DD-80B6-247B201B89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17" r="-3" b="-3"/>
          <a:stretch/>
        </p:blipFill>
        <p:spPr>
          <a:xfrm>
            <a:off x="7825809" y="406400"/>
            <a:ext cx="4363014" cy="64516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44EE71C-DC3A-487A-8C8C-AF7DF167DB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2"/>
            <a:ext cx="7767872" cy="225365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DF98E5E-94E4-48A3-8B63-E827609391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590078"/>
            <a:ext cx="786817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0514C7-AD4A-4E00-9DDC-64B2DFEEA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412" y="2661455"/>
            <a:ext cx="7591246" cy="1208275"/>
          </a:xfrm>
        </p:spPr>
        <p:txBody>
          <a:bodyPr>
            <a:normAutofit fontScale="90000"/>
          </a:bodyPr>
          <a:lstStyle/>
          <a:p>
            <a:r>
              <a:rPr lang="en-US" sz="6000" dirty="0" err="1">
                <a:latin typeface="Bodoni MT" panose="02070603080606020203" pitchFamily="18" charset="0"/>
                <a:cs typeface="Aparajita" panose="020B0502040204020203" pitchFamily="18" charset="0"/>
              </a:rPr>
              <a:t>ReKINDLE</a:t>
            </a:r>
            <a:r>
              <a:rPr lang="en-US" sz="6000" dirty="0">
                <a:latin typeface="Bodoni MT" panose="02070603080606020203" pitchFamily="18" charset="0"/>
                <a:cs typeface="Aparajita" panose="020B0502040204020203" pitchFamily="18" charset="0"/>
              </a:rPr>
              <a:t> THE FIRE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B67074-F318-4635-9483-8B3401A55E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3728" y="4282495"/>
            <a:ext cx="7534444" cy="1117687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Bodoni MT" panose="02070603080606020203" pitchFamily="18" charset="0"/>
              </a:rPr>
              <a:t>RESILIENCE </a:t>
            </a:r>
            <a:r>
              <a:rPr lang="en-US" sz="4000" dirty="0">
                <a:latin typeface="Bodoni MT" panose="02070603080606020203" pitchFamily="18" charset="0"/>
              </a:rPr>
              <a:t>IN MINISTRY BURNOUT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50F505-48F8-4386-9B36-04D37824A1EC}"/>
              </a:ext>
            </a:extLst>
          </p:cNvPr>
          <p:cNvSpPr txBox="1"/>
          <p:nvPr/>
        </p:nvSpPr>
        <p:spPr>
          <a:xfrm>
            <a:off x="333728" y="210360"/>
            <a:ext cx="1119116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Bodoni MT" panose="02070603080606020203" pitchFamily="18" charset="0"/>
              </a:rPr>
              <a:t>CH MASON DISTRICT </a:t>
            </a:r>
          </a:p>
          <a:p>
            <a:pPr algn="ctr"/>
            <a:r>
              <a:rPr lang="en-US" sz="4400" dirty="0">
                <a:latin typeface="Bodoni MT" panose="02070603080606020203" pitchFamily="18" charset="0"/>
              </a:rPr>
              <a:t>CHURCH DEVELOPMENT SESSION</a:t>
            </a:r>
          </a:p>
          <a:p>
            <a:pPr algn="ctr"/>
            <a:r>
              <a:rPr lang="en-US" sz="4400" dirty="0">
                <a:latin typeface="Bodoni MT" panose="02070603080606020203" pitchFamily="18" charset="0"/>
              </a:rPr>
              <a:t>FEBRUARY 23, 2019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A1C07C-BB11-4670-9544-54487044B572}"/>
              </a:ext>
            </a:extLst>
          </p:cNvPr>
          <p:cNvSpPr txBox="1"/>
          <p:nvPr/>
        </p:nvSpPr>
        <p:spPr>
          <a:xfrm>
            <a:off x="511032" y="6120991"/>
            <a:ext cx="5098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Supt. James Lee</a:t>
            </a:r>
          </a:p>
          <a:p>
            <a:r>
              <a:rPr lang="en-US" dirty="0"/>
              <a:t>District Missionary, Shannon Felder</a:t>
            </a:r>
          </a:p>
        </p:txBody>
      </p:sp>
    </p:spTree>
    <p:extLst>
      <p:ext uri="{BB962C8B-B14F-4D97-AF65-F5344CB8AC3E}">
        <p14:creationId xmlns:p14="http://schemas.microsoft.com/office/powerpoint/2010/main" val="4082527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414" y="621103"/>
            <a:ext cx="10715786" cy="1310260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>
                <a:latin typeface="Bodoni MT" panose="02070603080606020203" pitchFamily="18" charset="0"/>
              </a:rPr>
              <a:t>OMNI SYNDROME</a:t>
            </a:r>
            <a:endParaRPr lang="en-US" sz="6000" dirty="0">
              <a:latin typeface="Bodoni MT" panose="020706030806060202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54332" y="1931363"/>
            <a:ext cx="9314237" cy="4028535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70000"/>
              </a:lnSpc>
              <a:buNone/>
            </a:pPr>
            <a:r>
              <a:rPr lang="en-US" sz="6300" dirty="0">
                <a:latin typeface="Bodoni MT" panose="02070603080606020203" pitchFamily="18" charset="0"/>
              </a:rPr>
              <a:t>If You Are Not Any Of Things Then You Will Probably Not Going To Meet All The Expectations Of The Church.  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en-US" sz="6300" dirty="0">
                <a:latin typeface="Bodoni MT" panose="02070603080606020203" pitchFamily="18" charset="0"/>
              </a:rPr>
              <a:t>You Have To Recognize Your Limitations. </a:t>
            </a:r>
            <a:endParaRPr lang="en-US" sz="6300" dirty="0"/>
          </a:p>
          <a:p>
            <a:pPr marL="0" indent="0">
              <a:buNone/>
            </a:pPr>
            <a:endParaRPr lang="en-US" sz="8600" dirty="0">
              <a:latin typeface="Bodoni MT" panose="020706030806060202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Igniting the gift/</a:t>
            </a:r>
            <a:r>
              <a:rPr lang="en-US" sz="1200" dirty="0" err="1"/>
              <a:t>deborah</a:t>
            </a:r>
            <a:r>
              <a:rPr lang="en-US" sz="1200" dirty="0"/>
              <a:t> white/2018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BAE83E-DE33-4687-BAAC-8A81D05AB7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486" y="136743"/>
            <a:ext cx="1138199" cy="179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548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414" y="638335"/>
            <a:ext cx="10715786" cy="1293028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#5 LET GO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26605" y="2170545"/>
            <a:ext cx="10843404" cy="42737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200" dirty="0">
                <a:latin typeface="Bodoni MT" panose="02070603080606020203" pitchFamily="18" charset="0"/>
              </a:rPr>
              <a:t>Unwillingness to let go or delegate</a:t>
            </a:r>
          </a:p>
          <a:p>
            <a:pPr marL="0" indent="0" algn="ctr">
              <a:buNone/>
            </a:pPr>
            <a:r>
              <a:rPr lang="en-US" sz="4200" dirty="0" smtClean="0">
                <a:latin typeface="Bodoni MT" panose="02070603080606020203" pitchFamily="18" charset="0"/>
              </a:rPr>
              <a:t>WE </a:t>
            </a:r>
            <a:r>
              <a:rPr lang="en-US" sz="4200" dirty="0">
                <a:latin typeface="Bodoni MT" panose="02070603080606020203" pitchFamily="18" charset="0"/>
              </a:rPr>
              <a:t>don’t let go</a:t>
            </a:r>
          </a:p>
          <a:p>
            <a:pPr marL="0" indent="0" algn="ctr">
              <a:buNone/>
            </a:pPr>
            <a:r>
              <a:rPr lang="en-US" sz="4200" dirty="0" smtClean="0">
                <a:latin typeface="Bodoni MT" panose="02070603080606020203" pitchFamily="18" charset="0"/>
              </a:rPr>
              <a:t>WE </a:t>
            </a:r>
            <a:r>
              <a:rPr lang="en-US" sz="4200" dirty="0">
                <a:latin typeface="Bodoni MT" panose="02070603080606020203" pitchFamily="18" charset="0"/>
              </a:rPr>
              <a:t>don’t equip the saints</a:t>
            </a:r>
          </a:p>
          <a:p>
            <a:pPr marL="0" indent="0" algn="ctr">
              <a:buNone/>
            </a:pPr>
            <a:r>
              <a:rPr lang="en-US" sz="4200" dirty="0">
                <a:latin typeface="Bodoni MT" panose="02070603080606020203" pitchFamily="18" charset="0"/>
              </a:rPr>
              <a:t>it’s just easier if I do it myself</a:t>
            </a:r>
          </a:p>
          <a:p>
            <a:pPr marL="0" indent="0">
              <a:buNone/>
            </a:pPr>
            <a:endParaRPr lang="en-US" sz="4200" dirty="0"/>
          </a:p>
          <a:p>
            <a:pPr marL="0" indent="0">
              <a:buNone/>
            </a:pPr>
            <a:r>
              <a:rPr lang="en-US" sz="4200" dirty="0"/>
              <a:t>	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Igniting the gift/</a:t>
            </a:r>
            <a:r>
              <a:rPr lang="en-US" sz="1200" dirty="0" err="1"/>
              <a:t>deborah</a:t>
            </a:r>
            <a:r>
              <a:rPr lang="en-US" sz="1200" dirty="0"/>
              <a:t> white/2018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BAE83E-DE33-4687-BAAC-8A81D05AB7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486" y="136743"/>
            <a:ext cx="1138199" cy="179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829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414" y="651972"/>
            <a:ext cx="10715786" cy="1279391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#6 Lack of Fellowship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58181" y="2765769"/>
            <a:ext cx="10843404" cy="18407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>
                <a:latin typeface="Bodoni MT" panose="02070603080606020203" pitchFamily="18" charset="0"/>
              </a:rPr>
              <a:t>No </a:t>
            </a:r>
            <a:r>
              <a:rPr lang="en-US" sz="6000" dirty="0" smtClean="0">
                <a:latin typeface="Bodoni MT" panose="02070603080606020203" pitchFamily="18" charset="0"/>
              </a:rPr>
              <a:t>friends!</a:t>
            </a:r>
            <a:endParaRPr lang="en-US" sz="6000" dirty="0">
              <a:latin typeface="Bodoni MT" panose="020706030806060202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Igniting the gift/</a:t>
            </a:r>
            <a:r>
              <a:rPr lang="en-US" sz="1200" dirty="0" err="1"/>
              <a:t>deborah</a:t>
            </a:r>
            <a:r>
              <a:rPr lang="en-US" sz="1200" dirty="0"/>
              <a:t> white/2018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BAE83E-DE33-4687-BAAC-8A81D05AB7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486" y="136743"/>
            <a:ext cx="1138199" cy="179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079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414" y="638335"/>
            <a:ext cx="10715786" cy="1293028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#6 Out of Place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25012" y="2432955"/>
            <a:ext cx="10843404" cy="3408939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sz="11200" dirty="0">
              <a:latin typeface="Bodoni MT" panose="02070603080606020203" pitchFamily="18" charset="0"/>
            </a:endParaRPr>
          </a:p>
          <a:p>
            <a:pPr marL="0" indent="0" algn="ctr">
              <a:buNone/>
            </a:pPr>
            <a:r>
              <a:rPr lang="en-US" sz="11200" dirty="0">
                <a:latin typeface="Bodoni MT" panose="02070603080606020203" pitchFamily="18" charset="0"/>
              </a:rPr>
              <a:t>Not suited for </a:t>
            </a:r>
            <a:r>
              <a:rPr lang="en-US" sz="11200" dirty="0" smtClean="0">
                <a:latin typeface="Bodoni MT" panose="02070603080606020203" pitchFamily="18" charset="0"/>
              </a:rPr>
              <a:t>every task </a:t>
            </a:r>
            <a:endParaRPr lang="en-US" sz="11200" dirty="0">
              <a:latin typeface="Bodoni MT" panose="02070603080606020203" pitchFamily="18" charset="0"/>
            </a:endParaRPr>
          </a:p>
          <a:p>
            <a:pPr marL="0" indent="0" algn="ctr">
              <a:buNone/>
            </a:pPr>
            <a:r>
              <a:rPr lang="en-US" sz="11200" dirty="0">
                <a:latin typeface="Bodoni MT" panose="02070603080606020203" pitchFamily="18" charset="0"/>
              </a:rPr>
              <a:t>Too much time doing things that you are not equipped or energized to do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1200" dirty="0">
              <a:latin typeface="Bodoni MT" panose="02070603080606020203" pitchFamily="18" charset="0"/>
            </a:endParaRPr>
          </a:p>
          <a:p>
            <a:pPr marL="0" indent="0">
              <a:buNone/>
            </a:pPr>
            <a:endParaRPr lang="en-US" sz="8800" dirty="0"/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Igniting the gift/</a:t>
            </a:r>
            <a:r>
              <a:rPr lang="en-US" sz="1200" dirty="0" err="1"/>
              <a:t>deborah</a:t>
            </a:r>
            <a:r>
              <a:rPr lang="en-US" sz="1200" dirty="0"/>
              <a:t> white/2018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BAE83E-DE33-4687-BAAC-8A81D05AB7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486" y="136743"/>
            <a:ext cx="1138199" cy="179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896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414" y="638335"/>
            <a:ext cx="10715786" cy="1293028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#7 NO BALANCE!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26605" y="2432955"/>
            <a:ext cx="10843404" cy="3530337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en-US" sz="11200" dirty="0">
                <a:latin typeface="Bodoni MT" panose="02070603080606020203" pitchFamily="18" charset="0"/>
              </a:rPr>
              <a:t>No life outside the church </a:t>
            </a:r>
          </a:p>
          <a:p>
            <a:pPr marL="0" indent="0" algn="ctr">
              <a:buNone/>
            </a:pPr>
            <a:endParaRPr lang="en-US" sz="11200" dirty="0">
              <a:latin typeface="Bodoni MT" panose="02070603080606020203" pitchFamily="18" charset="0"/>
            </a:endParaRPr>
          </a:p>
          <a:p>
            <a:pPr marL="0" indent="0" algn="ctr">
              <a:buNone/>
            </a:pPr>
            <a:r>
              <a:rPr lang="en-US" sz="11200" dirty="0">
                <a:latin typeface="Bodoni MT" panose="02070603080606020203" pitchFamily="18" charset="0"/>
              </a:rPr>
              <a:t>“If you give all of your time to the church-the church will eventually have none of your time” (Thom Rainer).</a:t>
            </a:r>
          </a:p>
          <a:p>
            <a:pPr marL="0" indent="0">
              <a:buNone/>
            </a:pPr>
            <a:endParaRPr lang="en-US" sz="8800" dirty="0"/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Igniting the gift/</a:t>
            </a:r>
            <a:r>
              <a:rPr lang="en-US" sz="1200" dirty="0" err="1"/>
              <a:t>deborah</a:t>
            </a:r>
            <a:r>
              <a:rPr lang="en-US" sz="1200" dirty="0"/>
              <a:t> white/2018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BAE83E-DE33-4687-BAAC-8A81D05AB7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486" y="136743"/>
            <a:ext cx="1138199" cy="179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691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212D240-287B-4545-9764-FC690ED36C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0061" y="136743"/>
            <a:ext cx="1140051" cy="179847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7925" y="1977248"/>
            <a:ext cx="6993686" cy="488075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55941" y="931653"/>
            <a:ext cx="94890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Bodoni MT" panose="02070603080606020203" pitchFamily="18" charset="0"/>
              </a:rPr>
              <a:t>THE KEY TO LIFE IS BALANCE</a:t>
            </a:r>
            <a:endParaRPr lang="en-US" sz="4400" dirty="0">
              <a:latin typeface="Bodoni MT" panose="020706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589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6424" y="2157263"/>
            <a:ext cx="10196423" cy="39077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>
                <a:latin typeface="Bodoni MT" panose="02070603080606020203" pitchFamily="18" charset="0"/>
              </a:rPr>
              <a:t>1500 Ministers </a:t>
            </a:r>
          </a:p>
          <a:p>
            <a:pPr marL="0" indent="0" algn="ctr">
              <a:buNone/>
            </a:pPr>
            <a:r>
              <a:rPr lang="en-US" sz="5400" dirty="0">
                <a:latin typeface="Bodoni MT" panose="02070603080606020203" pitchFamily="18" charset="0"/>
              </a:rPr>
              <a:t>Leave Their Ministries Each Month Due To Burnout</a:t>
            </a:r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https://www.barna.com/burnout-breakdown-barnas-risk-metric-pastors/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FC206A-D50F-41E3-AC4D-5392B29156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2424" y="169173"/>
            <a:ext cx="1140051" cy="179847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6423" y="854704"/>
            <a:ext cx="96056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Bodoni MT" panose="02070603080606020203" pitchFamily="18" charset="0"/>
              </a:rPr>
              <a:t>Burnout Among Leaders</a:t>
            </a:r>
          </a:p>
        </p:txBody>
      </p:sp>
    </p:spTree>
    <p:extLst>
      <p:ext uri="{BB962C8B-B14F-4D97-AF65-F5344CB8AC3E}">
        <p14:creationId xmlns:p14="http://schemas.microsoft.com/office/powerpoint/2010/main" val="31297142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874" y="558169"/>
            <a:ext cx="10372436" cy="1339272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Bodoni MT" panose="02070603080606020203" pitchFamily="18" charset="0"/>
              </a:rPr>
              <a:t>Statistics: The Difficult Path</a:t>
            </a:r>
            <a:endParaRPr lang="en-US" dirty="0">
              <a:latin typeface="Bodoni MT" panose="020706030806060202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97900" y="2207491"/>
            <a:ext cx="10843404" cy="384232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94%  Of ministers feel under pressure to have a perfect family.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sz="3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smtClean="0"/>
              <a:t>90</a:t>
            </a:r>
            <a:r>
              <a:rPr lang="en-US" sz="3200" dirty="0"/>
              <a:t>% Of ministers work more than 50 hours a week.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sz="3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smtClean="0"/>
              <a:t>80</a:t>
            </a:r>
            <a:r>
              <a:rPr lang="en-US" sz="3200" dirty="0"/>
              <a:t>% Of ministers believe that pastoral ministry affects their families negatively.</a:t>
            </a:r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https://www.barna.com/burnout-breakdown-barnas-risk-metric-pastors/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F5F6E7-2143-4E2F-A923-A1EEB97459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2424" y="136743"/>
            <a:ext cx="1140051" cy="179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674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874" y="558169"/>
            <a:ext cx="10372436" cy="1339272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Bodoni MT" panose="02070603080606020203" pitchFamily="18" charset="0"/>
              </a:rPr>
              <a:t>Statistics: The Difficult Path</a:t>
            </a:r>
            <a:endParaRPr lang="en-US" dirty="0">
              <a:latin typeface="Bodoni MT" panose="020706030806060202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62182" y="2050473"/>
            <a:ext cx="10196945" cy="4498109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3200" dirty="0"/>
              <a:t>75% Of ministers report severe stress causing anguish, worry, bewilderment, anger, depression, fear, and alienation.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 sz="3200" dirty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3200" dirty="0"/>
              <a:t>70% Of ministers don’t have any close friends.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 sz="3200" dirty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3200" dirty="0"/>
              <a:t>56% Of pastors’ wives say that they have no close friends.</a:t>
            </a:r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https://www.barna.com/burnout-breakdown-barnas-risk-metric-pastors/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2098AF-A8D0-40DC-B046-42751CB65B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9075" y="175481"/>
            <a:ext cx="1140051" cy="179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8495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dirty="0">
                <a:latin typeface="Bodoni MT" panose="02070603080606020203" pitchFamily="18" charset="0"/>
              </a:rPr>
              <a:t>Statistics: The Difficult Path</a:t>
            </a:r>
            <a:r>
              <a:rPr lang="en-US" dirty="0">
                <a:latin typeface="Bodoni MT" panose="02070603080606020203" pitchFamily="18" charset="0"/>
              </a:rPr>
              <a:t/>
            </a:r>
            <a:br>
              <a:rPr lang="en-US" dirty="0">
                <a:latin typeface="Bodoni MT" panose="02070603080606020203" pitchFamily="18" charset="0"/>
              </a:rPr>
            </a:br>
            <a:endParaRPr lang="en-US" dirty="0">
              <a:latin typeface="Bodoni MT" panose="020706030806060202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0321" y="2134471"/>
            <a:ext cx="10843404" cy="423589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45% Of pastors say that they’ve experienced depression or burnout to the extent they need to take a leave of absence from ministry.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40% Of pastors are suffering from burnout, frantic schedules, and/or unrealistic expectations.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47% Of pastors’ spouses are suffering from burnout, frantic schedules, and/or unrealistic expectations.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https://www.barna.com/burnout-breakdown-barnas-risk-metric-pastors/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5911E4-09CC-4EB2-8650-CCD0E0A893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9297" y="185843"/>
            <a:ext cx="1140051" cy="179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81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826" y="57897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Bodoni MT" panose="02070603080606020203" pitchFamily="18" charset="0"/>
              </a:rPr>
              <a:t>Burnout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84190" y="2235856"/>
            <a:ext cx="9221492" cy="390776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4800" dirty="0">
                <a:latin typeface="Bodoni MT" panose="02070603080606020203" pitchFamily="18" charset="0"/>
              </a:rPr>
              <a:t>Fatigue — Frustration or Apathy resulting from prolonged stress, overwork, or intense activity</a:t>
            </a:r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https://www.dictionary.com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D9FEB9-BD8F-47B0-9CFB-F97AABBA1A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2424" y="136743"/>
            <a:ext cx="1140051" cy="179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2424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4294967295"/>
          </p:nvPr>
        </p:nvSpPr>
        <p:spPr>
          <a:xfrm>
            <a:off x="586798" y="1440585"/>
            <a:ext cx="10506075" cy="43211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000" dirty="0">
                <a:latin typeface="Bodoni MT" panose="02070603080606020203" pitchFamily="18" charset="0"/>
              </a:rPr>
              <a:t>In addition to doctors and lawyers, Clergy have the most problems with drug abuse, alcoholism, and suicide.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E7CDB97-D138-418B-972C-D1E31AFD748E}"/>
              </a:ext>
            </a:extLst>
          </p:cNvPr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https://www.barna.com/burnout-breakdown-barnas-risk-metric-pastors/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212D240-287B-4545-9764-FC690ED36C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0061" y="136743"/>
            <a:ext cx="1140051" cy="179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9129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latin typeface="Bodoni MT" panose="02070603080606020203" pitchFamily="18" charset="0"/>
              </a:rPr>
              <a:t>REKINDLE</a:t>
            </a:r>
            <a:endParaRPr lang="en-US" dirty="0">
              <a:latin typeface="Bodoni MT" panose="020706030806060202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08129" y="2442083"/>
            <a:ext cx="9501196" cy="25526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>
                <a:latin typeface="Bodoni MT" panose="02070603080606020203" pitchFamily="18" charset="0"/>
              </a:rPr>
              <a:t>To cause to begin burning again; </a:t>
            </a:r>
          </a:p>
          <a:p>
            <a:pPr marL="0" indent="0" algn="ctr">
              <a:buNone/>
            </a:pPr>
            <a:r>
              <a:rPr lang="en-US" sz="4400" dirty="0">
                <a:latin typeface="Bodoni MT" panose="02070603080606020203" pitchFamily="18" charset="0"/>
              </a:rPr>
              <a:t>ignite again:</a:t>
            </a:r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www.dictionary.com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CB08AC-C3E4-4BED-A01F-F4B3C15D6F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8533" y="136743"/>
            <a:ext cx="1140051" cy="179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817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latin typeface="Bodoni MT" panose="02070603080606020203" pitchFamily="18" charset="0"/>
              </a:rPr>
              <a:t>REKINDLE THE FIRE</a:t>
            </a:r>
            <a:endParaRPr lang="en-US" dirty="0">
              <a:latin typeface="Bodoni MT" panose="020706030806060202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0321" y="2183291"/>
            <a:ext cx="10843404" cy="426096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>
                <a:latin typeface="Bodoni MT" panose="02070603080606020203" pitchFamily="18" charset="0"/>
              </a:rPr>
              <a:t>Just how do we rekindle our spiritual fire?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>
                <a:latin typeface="Bodoni MT" panose="02070603080606020203" pitchFamily="18" charset="0"/>
              </a:rPr>
              <a:t>How can we renew our spiritual vigor? </a:t>
            </a:r>
          </a:p>
          <a:p>
            <a:pPr marL="0" indent="0">
              <a:buNone/>
            </a:pPr>
            <a:r>
              <a:rPr lang="en-US" sz="3200" dirty="0">
                <a:latin typeface="Bodoni MT" panose="02070603080606020203" pitchFamily="18" charset="0"/>
              </a:rPr>
              <a:t>How can we avoid those spiritual killers, and keep our fire red hot?</a:t>
            </a:r>
            <a:endParaRPr lang="en-US" dirty="0">
              <a:latin typeface="Bodoni MT" panose="020706030806060202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Igniting the gift/</a:t>
            </a:r>
            <a:r>
              <a:rPr lang="en-US" sz="1200" dirty="0" err="1"/>
              <a:t>deborah</a:t>
            </a:r>
            <a:r>
              <a:rPr lang="en-US" sz="1200" dirty="0"/>
              <a:t> white/2018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CB08AC-C3E4-4BED-A01F-F4B3C15D6F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8533" y="136743"/>
            <a:ext cx="1140051" cy="179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4556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latin typeface="Bodoni MT" panose="02070603080606020203" pitchFamily="18" charset="0"/>
              </a:rPr>
              <a:t>REKINDLE THE FIRE</a:t>
            </a:r>
            <a:endParaRPr lang="en-US" dirty="0">
              <a:latin typeface="Bodoni MT" panose="020706030806060202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0321" y="2182483"/>
            <a:ext cx="10843404" cy="248440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200" dirty="0">
                <a:latin typeface="Bodoni MT" panose="02070603080606020203" pitchFamily="18" charset="0"/>
              </a:rPr>
              <a:t>Whether we’re talking about literal, burning fire or fire in its spiritually symbolic sense, there are some fundamental principles that are common to both. </a:t>
            </a:r>
            <a:endParaRPr lang="en-US" sz="1200" dirty="0">
              <a:latin typeface="Bodoni MT" panose="02070603080606020203" pitchFamily="18" charset="0"/>
            </a:endParaRP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Igniting the gift/</a:t>
            </a:r>
            <a:r>
              <a:rPr lang="en-US" sz="1200" dirty="0" err="1"/>
              <a:t>deborah</a:t>
            </a:r>
            <a:r>
              <a:rPr lang="en-US" sz="1200" dirty="0"/>
              <a:t> white/2018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CB08AC-C3E4-4BED-A01F-F4B3C15D6F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8533" y="136743"/>
            <a:ext cx="1140051" cy="179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2570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latin typeface="Bodoni MT" panose="02070603080606020203" pitchFamily="18" charset="0"/>
              </a:rPr>
              <a:t>REKINDLE THE FIRE</a:t>
            </a:r>
            <a:endParaRPr lang="en-US" dirty="0">
              <a:latin typeface="Bodoni MT" panose="020706030806060202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0321" y="2183291"/>
            <a:ext cx="10843404" cy="42609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2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/>
              <a:t>1)	</a:t>
            </a:r>
            <a:r>
              <a:rPr lang="en-US" sz="3200" dirty="0">
                <a:latin typeface="Bodoni MT" panose="02070603080606020203" pitchFamily="18" charset="0"/>
              </a:rPr>
              <a:t>Both need fuel to continue burning.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>
                <a:latin typeface="Bodoni MT" panose="02070603080606020203" pitchFamily="18" charset="0"/>
              </a:rPr>
              <a:t>2)	Remove the fuel and before long you kill the fire. 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3200" dirty="0">
                <a:latin typeface="Bodoni MT" panose="02070603080606020203" pitchFamily="18" charset="0"/>
              </a:rPr>
              <a:t>3)	If left to itself, the natural tendency of any fire is to go out.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>
                <a:latin typeface="Bodoni MT" panose="02070603080606020203" pitchFamily="18" charset="0"/>
              </a:rPr>
              <a:t>4)	Feed the Flame – by the Word of God and Prayer.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Igniting the gift/</a:t>
            </a:r>
            <a:r>
              <a:rPr lang="en-US" sz="1200" dirty="0" err="1"/>
              <a:t>deborah</a:t>
            </a:r>
            <a:r>
              <a:rPr lang="en-US" sz="1200" dirty="0"/>
              <a:t> white/2018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CB08AC-C3E4-4BED-A01F-F4B3C15D6F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8533" y="136743"/>
            <a:ext cx="1140051" cy="179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227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396" y="753227"/>
            <a:ext cx="9869785" cy="1080938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Bodoni MT" panose="02070603080606020203" pitchFamily="18" charset="0"/>
              </a:rPr>
              <a:t>Prayer Is Essential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12D240-287B-4545-9764-FC690ED36C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0061" y="136743"/>
            <a:ext cx="1140051" cy="179847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36908" y="2760452"/>
            <a:ext cx="9764956" cy="2777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500"/>
              </a:spcAft>
            </a:pPr>
            <a:r>
              <a:rPr lang="en-US" sz="5400" i="1" dirty="0">
                <a:latin typeface="Bodoni MT" panose="020706030806060202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too busy to pray, and so we are too busy to have power. </a:t>
            </a:r>
          </a:p>
          <a:p>
            <a:pPr algn="ctr">
              <a:spcAft>
                <a:spcPts val="1500"/>
              </a:spcAft>
            </a:pPr>
            <a:r>
              <a:rPr lang="en-US" sz="5400" i="1" dirty="0">
                <a:latin typeface="Bodoni MT" panose="020706030806060202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R. A. Torrey</a:t>
            </a:r>
            <a:endParaRPr lang="en-US" sz="5400" dirty="0">
              <a:latin typeface="Bodoni MT" panose="020706030806060202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7144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latin typeface="Bodoni MT" panose="02070603080606020203" pitchFamily="18" charset="0"/>
              </a:rPr>
              <a:t>RESILENCE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64567" y="2346385"/>
            <a:ext cx="9730742" cy="390776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4800" dirty="0">
                <a:latin typeface="Bodoni MT" panose="02070603080606020203" pitchFamily="18" charset="0"/>
              </a:rPr>
              <a:t>The power or ability to return to the original form, position, etc., after being bent, compressed, or stretched; elasticity.</a:t>
            </a:r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https://www.dictionary.com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8579F4-179D-4037-9CB7-F23945F8EA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5308" y="179054"/>
            <a:ext cx="1140051" cy="179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536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656303"/>
            <a:ext cx="9613861" cy="132122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>
                <a:latin typeface="Bodoni MT" panose="02070603080606020203" pitchFamily="18" charset="0"/>
              </a:rPr>
              <a:t>RESILENCE TO COME </a:t>
            </a:r>
            <a:r>
              <a:rPr lang="en-US" sz="6000" dirty="0" smtClean="0">
                <a:latin typeface="Bodoni MT" panose="02070603080606020203" pitchFamily="18" charset="0"/>
              </a:rPr>
              <a:t>BACK STRONGER</a:t>
            </a:r>
            <a:endParaRPr lang="en-US" sz="6000" dirty="0">
              <a:latin typeface="Bodoni MT" panose="020706030806060202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18534" y="2123768"/>
            <a:ext cx="10463981" cy="4461387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dirty="0" smtClean="0">
                <a:latin typeface="Bodoni MT" panose="02070603080606020203" pitchFamily="18" charset="0"/>
              </a:rPr>
              <a:t>Simon, Simon</a:t>
            </a:r>
            <a:r>
              <a:rPr lang="en-US" sz="3600" dirty="0">
                <a:latin typeface="Bodoni MT" panose="02070603080606020203" pitchFamily="18" charset="0"/>
              </a:rPr>
              <a:t>, behold, Satan demanded to have you, </a:t>
            </a:r>
            <a:r>
              <a:rPr lang="en-US" sz="3600" dirty="0" smtClean="0">
                <a:latin typeface="Bodoni MT" panose="02070603080606020203" pitchFamily="18" charset="0"/>
              </a:rPr>
              <a:t>and </a:t>
            </a:r>
            <a:r>
              <a:rPr lang="en-US" sz="3600" dirty="0">
                <a:latin typeface="Bodoni MT" panose="02070603080606020203" pitchFamily="18" charset="0"/>
              </a:rPr>
              <a:t>that he might sift you like wheat, </a:t>
            </a:r>
            <a:r>
              <a:rPr lang="en-US" sz="3600" dirty="0" smtClean="0">
                <a:latin typeface="Bodoni MT" panose="02070603080606020203" pitchFamily="18" charset="0"/>
              </a:rPr>
              <a:t>but </a:t>
            </a:r>
            <a:r>
              <a:rPr lang="en-US" sz="3600" dirty="0">
                <a:latin typeface="Bodoni MT" panose="02070603080606020203" pitchFamily="18" charset="0"/>
              </a:rPr>
              <a:t>I have prayed for you that your faith may not fail. And when you have turned again, </a:t>
            </a:r>
            <a:r>
              <a:rPr lang="en-US" sz="3600" dirty="0" smtClean="0">
                <a:latin typeface="Bodoni MT" panose="02070603080606020203" pitchFamily="18" charset="0"/>
              </a:rPr>
              <a:t>strengthen </a:t>
            </a:r>
            <a:r>
              <a:rPr lang="en-US" sz="3600" dirty="0">
                <a:latin typeface="Bodoni MT" panose="02070603080606020203" pitchFamily="18" charset="0"/>
              </a:rPr>
              <a:t>your brothers</a:t>
            </a:r>
            <a:r>
              <a:rPr lang="en-US" sz="3600" dirty="0" smtClean="0">
                <a:latin typeface="Bodoni MT" panose="02070603080606020203" pitchFamily="18" charset="0"/>
              </a:rPr>
              <a:t>.”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dirty="0" smtClean="0">
                <a:latin typeface="Bodoni MT" panose="02070603080606020203" pitchFamily="18" charset="0"/>
              </a:rPr>
              <a:t>Luke 22:31-32</a:t>
            </a:r>
            <a:endParaRPr lang="en-US" sz="3600" dirty="0">
              <a:latin typeface="Bodoni MT" panose="020706030806060202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8579F4-179D-4037-9CB7-F23945F8EA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5308" y="179054"/>
            <a:ext cx="1140051" cy="179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6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187" y="618836"/>
            <a:ext cx="10515600" cy="143163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>
                <a:latin typeface="Bodoni MT" panose="02070603080606020203" pitchFamily="18" charset="0"/>
              </a:rPr>
              <a:t>Some Common Causes of </a:t>
            </a:r>
            <a:br>
              <a:rPr lang="en-US" sz="5400" dirty="0">
                <a:latin typeface="Bodoni MT" panose="02070603080606020203" pitchFamily="18" charset="0"/>
              </a:rPr>
            </a:br>
            <a:r>
              <a:rPr lang="en-US" sz="5400" dirty="0">
                <a:latin typeface="Bodoni MT" panose="02070603080606020203" pitchFamily="18" charset="0"/>
              </a:rPr>
              <a:t>Lay Members Burnout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92285" y="2332495"/>
            <a:ext cx="10843404" cy="4111763"/>
          </a:xfrm>
        </p:spPr>
        <p:txBody>
          <a:bodyPr>
            <a:normAutofit lnSpcReduction="10000"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152400" algn="l"/>
              </a:tabLst>
            </a:pPr>
            <a:r>
              <a:rPr lang="en-US" sz="3200" dirty="0">
                <a:latin typeface="Bodoni MT" panose="020706030806060202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church does not have a clear purposes or vision </a:t>
            </a:r>
            <a:endParaRPr lang="en-US" sz="3200" dirty="0">
              <a:latin typeface="Bodoni MT" panose="020706030806060202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152400" algn="l"/>
              </a:tabLst>
            </a:pPr>
            <a:r>
              <a:rPr lang="en-US" sz="3200" dirty="0">
                <a:latin typeface="Bodoni MT" panose="020706030806060202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church has certain activities because “we’ve always done it that way before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152400" algn="l"/>
              </a:tabLst>
            </a:pPr>
            <a:r>
              <a:rPr lang="en-US" sz="3200" dirty="0">
                <a:latin typeface="Bodoni MT" panose="020706030806060202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Too few members doing most of the ministry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152400" algn="l"/>
              </a:tabLst>
            </a:pPr>
            <a:r>
              <a:rPr lang="en-US" sz="3200" dirty="0">
                <a:latin typeface="Bodoni MT" panose="020706030806060202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church does not celebrate enough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152400" algn="l"/>
              </a:tabLst>
            </a:pPr>
            <a:r>
              <a:rPr lang="en-US" sz="3200" dirty="0">
                <a:latin typeface="Bodoni MT" panose="02070603080606020203" pitchFamily="18" charset="0"/>
                <a:ea typeface="Calibri" panose="020F0502020204030204" pitchFamily="34" charset="0"/>
              </a:rPr>
              <a:t>The church has no clear expectations of membership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152400" algn="l"/>
              </a:tabLst>
            </a:pPr>
            <a:r>
              <a:rPr lang="en-US" sz="3200" dirty="0">
                <a:latin typeface="Bodoni MT" panose="02070603080606020203" pitchFamily="18" charset="0"/>
              </a:rPr>
              <a:t>There is NO mutual support among other members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https://thomrainer.com/2016/02/five-common-reasons-church-members-burnout//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FB8BB9-BAC1-49E7-87DC-8D750CA640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1761" y="157525"/>
            <a:ext cx="1140051" cy="179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99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961" y="2208048"/>
            <a:ext cx="10715786" cy="1979762"/>
          </a:xfrm>
        </p:spPr>
        <p:txBody>
          <a:bodyPr>
            <a:noAutofit/>
          </a:bodyPr>
          <a:lstStyle/>
          <a:p>
            <a:pPr marL="0" indent="0" algn="ctr"/>
            <a:r>
              <a:rPr lang="en-US" sz="5400" dirty="0">
                <a:latin typeface="Bodoni MT" panose="02070603080606020203" pitchFamily="18" charset="0"/>
              </a:rPr>
              <a:t>Top 7 REASONS LEADERS BURN OUT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BAE83E-DE33-4687-BAAC-8A81D05AB7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486" y="136743"/>
            <a:ext cx="1138199" cy="179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208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414" y="638335"/>
            <a:ext cx="10715786" cy="1293028"/>
          </a:xfrm>
        </p:spPr>
        <p:txBody>
          <a:bodyPr>
            <a:noAutofit/>
          </a:bodyPr>
          <a:lstStyle/>
          <a:p>
            <a:pPr marL="0" indent="0" algn="ctr"/>
            <a:r>
              <a:rPr lang="en-US" sz="6000" dirty="0">
                <a:latin typeface="Bodoni MT" panose="02070603080606020203" pitchFamily="18" charset="0"/>
              </a:rPr>
              <a:t>#1 </a:t>
            </a:r>
            <a:br>
              <a:rPr lang="en-US" sz="6000" dirty="0">
                <a:latin typeface="Bodoni MT" panose="02070603080606020203" pitchFamily="18" charset="0"/>
              </a:rPr>
            </a:br>
            <a:r>
              <a:rPr lang="en-US" sz="6000" dirty="0">
                <a:latin typeface="Bodoni MT" panose="02070603080606020203" pitchFamily="18" charset="0"/>
              </a:rPr>
              <a:t> 24/7 Mentality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26604" y="2596551"/>
            <a:ext cx="11117463" cy="28122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800" dirty="0">
                <a:latin typeface="Bodoni MT" panose="02070603080606020203" pitchFamily="18" charset="0"/>
              </a:rPr>
              <a:t>Always on</a:t>
            </a:r>
          </a:p>
          <a:p>
            <a:pPr marL="0" indent="0" algn="ctr">
              <a:buNone/>
            </a:pPr>
            <a:r>
              <a:rPr lang="en-US" sz="5800" dirty="0">
                <a:latin typeface="Bodoni MT" panose="02070603080606020203" pitchFamily="18" charset="0"/>
              </a:rPr>
              <a:t>Always ready for the call</a:t>
            </a:r>
            <a:r>
              <a:rPr lang="en-US" sz="8600" dirty="0">
                <a:latin typeface="Bodoni MT" panose="02070603080606020203" pitchFamily="18" charset="0"/>
              </a:rPr>
              <a:t> </a:t>
            </a:r>
          </a:p>
          <a:p>
            <a:pPr marL="0" indent="0">
              <a:buNone/>
            </a:pPr>
            <a:endParaRPr lang="en-US" sz="8600" dirty="0">
              <a:latin typeface="Bodoni MT" panose="02070603080606020203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smtClean="0"/>
              <a:t>Igniting the gift/deborah white/2018</a:t>
            </a:r>
            <a:endParaRPr lang="en-US" sz="1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BAE83E-DE33-4687-BAAC-8A81D05AB7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486" y="136743"/>
            <a:ext cx="1138199" cy="179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435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414" y="638335"/>
            <a:ext cx="10715786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/>
              <a:t>#2 </a:t>
            </a:r>
            <a:br>
              <a:rPr lang="en-US" sz="6000" dirty="0"/>
            </a:br>
            <a:r>
              <a:rPr lang="en-US" sz="6000" dirty="0">
                <a:latin typeface="Bodoni MT" panose="02070603080606020203" pitchFamily="18" charset="0"/>
              </a:rPr>
              <a:t>CONFLICT</a:t>
            </a:r>
            <a:endParaRPr lang="en-US" sz="6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43795" y="2760453"/>
            <a:ext cx="9918087" cy="30364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>
                <a:latin typeface="Bodoni MT" panose="02070603080606020203" pitchFamily="18" charset="0"/>
              </a:rPr>
              <a:t>Change-Conflict-Criticism.  </a:t>
            </a:r>
            <a:r>
              <a:rPr lang="en-US" sz="5400" dirty="0" smtClean="0">
                <a:latin typeface="Bodoni MT" panose="02070603080606020203" pitchFamily="18" charset="0"/>
              </a:rPr>
              <a:t>Perpetual </a:t>
            </a:r>
            <a:r>
              <a:rPr lang="en-US" sz="5400" dirty="0">
                <a:latin typeface="Bodoni MT" panose="02070603080606020203" pitchFamily="18" charset="0"/>
              </a:rPr>
              <a:t>state that constantly drains you; </a:t>
            </a:r>
            <a:endParaRPr lang="en-US" sz="5400" dirty="0"/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smtClean="0"/>
              <a:t>Igniting the gift/deborah white/2018</a:t>
            </a:r>
            <a:endParaRPr lang="en-US" sz="1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BAE83E-DE33-4687-BAAC-8A81D05AB7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486" y="136743"/>
            <a:ext cx="1138199" cy="179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685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223" y="1007219"/>
            <a:ext cx="10715786" cy="112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/>
              <a:t>#3 </a:t>
            </a:r>
            <a:r>
              <a:rPr lang="en-US" sz="6000" dirty="0">
                <a:latin typeface="Bodoni MT" panose="02070603080606020203" pitchFamily="18" charset="0"/>
              </a:rPr>
              <a:t>EXPECTATIONS</a:t>
            </a:r>
            <a:r>
              <a:rPr lang="en-US" sz="10600" dirty="0">
                <a:latin typeface="Bodoni MT" panose="02070603080606020203" pitchFamily="18" charset="0"/>
              </a:rPr>
              <a:t> </a:t>
            </a:r>
            <a:br>
              <a:rPr lang="en-US" sz="10600" dirty="0">
                <a:latin typeface="Bodoni MT" panose="02070603080606020203" pitchFamily="18" charset="0"/>
              </a:rPr>
            </a:br>
            <a:endParaRPr lang="en-US" sz="6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26605" y="2638729"/>
            <a:ext cx="10843404" cy="2226569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5800" dirty="0">
                <a:latin typeface="Bodoni MT" panose="02070603080606020203" pitchFamily="18" charset="0"/>
              </a:rPr>
              <a:t>There are all kinds of expectations.</a:t>
            </a:r>
          </a:p>
          <a:p>
            <a:pPr marL="0" indent="0">
              <a:buNone/>
            </a:pPr>
            <a:r>
              <a:rPr lang="en-US" sz="8600" dirty="0">
                <a:latin typeface="Bodoni MT" panose="02070603080606020203" pitchFamily="18" charset="0"/>
              </a:rPr>
              <a:t> 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Igniting the gift/</a:t>
            </a:r>
            <a:r>
              <a:rPr lang="en-US" sz="1200" dirty="0" err="1"/>
              <a:t>deborah</a:t>
            </a:r>
            <a:r>
              <a:rPr lang="en-US" sz="1200" dirty="0"/>
              <a:t> white/2018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BAE83E-DE33-4687-BAAC-8A81D05AB7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486" y="136743"/>
            <a:ext cx="1138199" cy="179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584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414" y="621103"/>
            <a:ext cx="10715786" cy="1310260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Bodoni MT" panose="02070603080606020203" pitchFamily="18" charset="0"/>
              </a:rPr>
              <a:t>#4 OMNI </a:t>
            </a:r>
            <a:r>
              <a:rPr lang="en-US" sz="6000" dirty="0" smtClean="0">
                <a:latin typeface="Bodoni MT" panose="02070603080606020203" pitchFamily="18" charset="0"/>
              </a:rPr>
              <a:t>SYNDROME</a:t>
            </a:r>
            <a:endParaRPr lang="en-US" sz="6000" dirty="0">
              <a:latin typeface="Bodoni MT" panose="020706030806060202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18249" y="2415723"/>
            <a:ext cx="9314237" cy="4028535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8600" dirty="0" err="1">
                <a:latin typeface="Bodoni MT" panose="02070603080606020203" pitchFamily="18" charset="0"/>
              </a:rPr>
              <a:t>Omnicompetent</a:t>
            </a:r>
            <a:endParaRPr lang="en-US" sz="8600" dirty="0">
              <a:latin typeface="Bodoni MT" panose="02070603080606020203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8600" dirty="0">
                <a:latin typeface="Bodoni MT" panose="02070603080606020203" pitchFamily="18" charset="0"/>
              </a:rPr>
              <a:t>Omnipresence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8600" dirty="0">
                <a:latin typeface="Bodoni MT" panose="02070603080606020203" pitchFamily="18" charset="0"/>
              </a:rPr>
              <a:t>Omniscient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8600" dirty="0">
                <a:latin typeface="Bodoni MT" panose="02070603080606020203" pitchFamily="18" charset="0"/>
              </a:rPr>
              <a:t>Omnipotent</a:t>
            </a:r>
          </a:p>
          <a:p>
            <a:pPr marL="0" indent="0">
              <a:buNone/>
            </a:pPr>
            <a:endParaRPr lang="en-US" sz="8600" dirty="0">
              <a:latin typeface="Bodoni MT" panose="020706030806060202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Igniting the gift/</a:t>
            </a:r>
            <a:r>
              <a:rPr lang="en-US" sz="1200" dirty="0" err="1"/>
              <a:t>deborah</a:t>
            </a:r>
            <a:r>
              <a:rPr lang="en-US" sz="1200" dirty="0"/>
              <a:t> white/2018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BAE83E-DE33-4687-BAAC-8A81D05AB7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486" y="136743"/>
            <a:ext cx="1138199" cy="179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340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414" y="621103"/>
            <a:ext cx="9337728" cy="1310260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Bodoni MT" panose="02070603080606020203" pitchFamily="18" charset="0"/>
              </a:rPr>
              <a:t>ALL POWERFUL OZ</a:t>
            </a:r>
          </a:p>
        </p:txBody>
      </p:sp>
      <p:sp>
        <p:nvSpPr>
          <p:cNvPr id="3" name="Rectangle 2"/>
          <p:cNvSpPr/>
          <p:nvPr/>
        </p:nvSpPr>
        <p:spPr>
          <a:xfrm>
            <a:off x="3071003" y="6444258"/>
            <a:ext cx="8971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Igniting the gift/</a:t>
            </a:r>
            <a:r>
              <a:rPr lang="en-US" sz="1200" dirty="0" err="1"/>
              <a:t>deborah</a:t>
            </a:r>
            <a:r>
              <a:rPr lang="en-US" sz="1200" dirty="0"/>
              <a:t> white/2018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BAE83E-DE33-4687-BAAC-8A81D05AB7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486" y="136743"/>
            <a:ext cx="1138199" cy="1794620"/>
          </a:xfrm>
          <a:prstGeom prst="rect">
            <a:avLst/>
          </a:prstGeom>
        </p:spPr>
      </p:pic>
      <p:pic>
        <p:nvPicPr>
          <p:cNvPr id="9" name="Content Placeholder 8" descr="A blurry photo of a fire oven&#10;&#10;Description automatically generated">
            <a:extLst>
              <a:ext uri="{FF2B5EF4-FFF2-40B4-BE49-F238E27FC236}">
                <a16:creationId xmlns:a16="http://schemas.microsoft.com/office/drawing/2014/main" id="{76D93299-3B28-40CF-965D-C5F654628B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336800"/>
            <a:ext cx="7045182" cy="4107458"/>
          </a:xfrm>
        </p:spPr>
      </p:pic>
    </p:spTree>
    <p:extLst>
      <p:ext uri="{BB962C8B-B14F-4D97-AF65-F5344CB8AC3E}">
        <p14:creationId xmlns:p14="http://schemas.microsoft.com/office/powerpoint/2010/main" val="198797716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427</TotalTime>
  <Words>740</Words>
  <Application>Microsoft Office PowerPoint</Application>
  <PresentationFormat>Widescreen</PresentationFormat>
  <Paragraphs>119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Aparajita</vt:lpstr>
      <vt:lpstr>Arial</vt:lpstr>
      <vt:lpstr>Bodoni MT</vt:lpstr>
      <vt:lpstr>Calibri</vt:lpstr>
      <vt:lpstr>Times New Roman</vt:lpstr>
      <vt:lpstr>Trebuchet MS</vt:lpstr>
      <vt:lpstr>Wingdings</vt:lpstr>
      <vt:lpstr>Berlin</vt:lpstr>
      <vt:lpstr>ReKINDLE THE FIRE</vt:lpstr>
      <vt:lpstr>Burnout</vt:lpstr>
      <vt:lpstr>Some Common Causes of  Lay Members Burnout</vt:lpstr>
      <vt:lpstr>Top 7 REASONS LEADERS BURN OUT</vt:lpstr>
      <vt:lpstr>#1   24/7 Mentality </vt:lpstr>
      <vt:lpstr>#2  CONFLICT</vt:lpstr>
      <vt:lpstr>#3 EXPECTATIONS  </vt:lpstr>
      <vt:lpstr>#4 OMNI SYNDROME</vt:lpstr>
      <vt:lpstr>ALL POWERFUL OZ</vt:lpstr>
      <vt:lpstr>OMNI SYNDROME</vt:lpstr>
      <vt:lpstr>#5 LET GO</vt:lpstr>
      <vt:lpstr>#6 Lack of Fellowship</vt:lpstr>
      <vt:lpstr>#6 Out of Place </vt:lpstr>
      <vt:lpstr>#7 NO BALANCE! </vt:lpstr>
      <vt:lpstr>PowerPoint Presentation</vt:lpstr>
      <vt:lpstr>PowerPoint Presentation</vt:lpstr>
      <vt:lpstr>Statistics: The Difficult Path</vt:lpstr>
      <vt:lpstr>Statistics: The Difficult Path</vt:lpstr>
      <vt:lpstr>Statistics: The Difficult Path </vt:lpstr>
      <vt:lpstr>PowerPoint Presentation</vt:lpstr>
      <vt:lpstr>REKINDLE</vt:lpstr>
      <vt:lpstr>REKINDLE THE FIRE</vt:lpstr>
      <vt:lpstr>REKINDLE THE FIRE</vt:lpstr>
      <vt:lpstr>REKINDLE THE FIRE</vt:lpstr>
      <vt:lpstr>Prayer Is Essential</vt:lpstr>
      <vt:lpstr>RESILENCE</vt:lpstr>
      <vt:lpstr>RESILENCE TO COME BACK STRONGER</vt:lpstr>
    </vt:vector>
  </TitlesOfParts>
  <Company>SCTCS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Burnout &amp; Breakdown</dc:title>
  <dc:creator>White, DeBorah</dc:creator>
  <cp:lastModifiedBy>White, DeBorah</cp:lastModifiedBy>
  <cp:revision>51</cp:revision>
  <dcterms:created xsi:type="dcterms:W3CDTF">2019-02-20T20:01:02Z</dcterms:created>
  <dcterms:modified xsi:type="dcterms:W3CDTF">2019-02-27T16:00:19Z</dcterms:modified>
</cp:coreProperties>
</file>