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4"/>
  </p:sldMasterIdLst>
  <p:notesMasterIdLst>
    <p:notesMasterId r:id="rId30"/>
  </p:notesMasterIdLst>
  <p:handoutMasterIdLst>
    <p:handoutMasterId r:id="rId31"/>
  </p:handoutMasterIdLst>
  <p:sldIdLst>
    <p:sldId id="265" r:id="rId5"/>
    <p:sldId id="266" r:id="rId6"/>
    <p:sldId id="270" r:id="rId7"/>
    <p:sldId id="271" r:id="rId8"/>
    <p:sldId id="272" r:id="rId9"/>
    <p:sldId id="273" r:id="rId10"/>
    <p:sldId id="274" r:id="rId11"/>
    <p:sldId id="275" r:id="rId12"/>
    <p:sldId id="276" r:id="rId13"/>
    <p:sldId id="277" r:id="rId14"/>
    <p:sldId id="278" r:id="rId15"/>
    <p:sldId id="279" r:id="rId16"/>
    <p:sldId id="281" r:id="rId17"/>
    <p:sldId id="280" r:id="rId18"/>
    <p:sldId id="283" r:id="rId19"/>
    <p:sldId id="282" r:id="rId20"/>
    <p:sldId id="285" r:id="rId21"/>
    <p:sldId id="287" r:id="rId22"/>
    <p:sldId id="286" r:id="rId23"/>
    <p:sldId id="284" r:id="rId24"/>
    <p:sldId id="288" r:id="rId25"/>
    <p:sldId id="289" r:id="rId26"/>
    <p:sldId id="290" r:id="rId27"/>
    <p:sldId id="291" r:id="rId28"/>
    <p:sldId id="292"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showGuides="1">
      <p:cViewPr varScale="1">
        <p:scale>
          <a:sx n="85" d="100"/>
          <a:sy n="85" d="100"/>
        </p:scale>
        <p:origin x="246" y="426"/>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76" d="100"/>
          <a:sy n="76" d="100"/>
        </p:scale>
        <p:origin x="241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1658A34-83F4-4B2E-BC5A-DE51EE8822F9}" type="datetimeFigureOut">
              <a:rPr lang="en-US" smtClean="0"/>
              <a:t>2/21/2019</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78FE58C-C1A6-4C4C-90C2-B7F5B0504B2D}" type="slidenum">
              <a:rPr lang="en-US" smtClean="0"/>
              <a:t>‹#›</a:t>
            </a:fld>
            <a:endParaRPr lang="en-US"/>
          </a:p>
        </p:txBody>
      </p:sp>
    </p:spTree>
    <p:extLst>
      <p:ext uri="{BB962C8B-B14F-4D97-AF65-F5344CB8AC3E}">
        <p14:creationId xmlns:p14="http://schemas.microsoft.com/office/powerpoint/2010/main" val="40346050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2E1917-0BAF-4687-978A-82FFF05559C3}" type="datetimeFigureOut">
              <a:rPr lang="en-US" smtClean="0"/>
              <a:t>2/21/2019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0E1E9A-E921-4174-A0FC-51868D7AC568}" type="slidenum">
              <a:rPr lang="en-US" smtClean="0"/>
              <a:t>‹#›</a:t>
            </a:fld>
            <a:endParaRPr lang="en-US"/>
          </a:p>
        </p:txBody>
      </p:sp>
    </p:spTree>
    <p:extLst>
      <p:ext uri="{BB962C8B-B14F-4D97-AF65-F5344CB8AC3E}">
        <p14:creationId xmlns:p14="http://schemas.microsoft.com/office/powerpoint/2010/main" val="3737860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041400"/>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3">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EAB7D7-3608-4730-B2E2-670834DF882C}" type="datetimeFigureOut">
              <a:rPr lang="en-US" smtClean="0"/>
              <a:t>2/21/2019</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646705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1562100" y="1825625"/>
            <a:ext cx="9791700" cy="43513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EAB7D7-3608-4730-B2E2-670834DF882C}" type="datetimeFigureOut">
              <a:rPr lang="en-US" smtClean="0"/>
              <a:t>2/21/2019</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2821885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562100" y="365125"/>
            <a:ext cx="70104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EAB7D7-3608-4730-B2E2-670834DF882C}" type="datetimeFigureOut">
              <a:rPr lang="en-US" smtClean="0"/>
              <a:t>2/21/2019</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33888301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sp>
        <p:nvSpPr>
          <p:cNvPr id="9" name="Title 1"/>
          <p:cNvSpPr>
            <a:spLocks noGrp="1"/>
          </p:cNvSpPr>
          <p:nvPr>
            <p:ph type="title"/>
          </p:nvPr>
        </p:nvSpPr>
        <p:spPr>
          <a:xfrm>
            <a:off x="1562100" y="457200"/>
            <a:ext cx="3932237" cy="1600200"/>
          </a:xfrm>
        </p:spPr>
        <p:txBody>
          <a:bodyPr anchor="b"/>
          <a:lstStyle>
            <a:lvl1pPr>
              <a:defRPr sz="3200"/>
            </a:lvl1pPr>
          </a:lstStyle>
          <a:p>
            <a:r>
              <a:rPr lang="en-US"/>
              <a:t>Click to edit Master title style</a:t>
            </a:r>
          </a:p>
        </p:txBody>
      </p:sp>
      <p:sp>
        <p:nvSpPr>
          <p:cNvPr id="3" name="Picture Placeholder 2" descr="An empty placeholder to add an image. Click on the placeholder and select the image that you wish to add"/>
          <p:cNvSpPr>
            <a:spLocks noGrp="1"/>
          </p:cNvSpPr>
          <p:nvPr>
            <p:ph type="pic" idx="1"/>
          </p:nvPr>
        </p:nvSpPr>
        <p:spPr>
          <a:xfrm>
            <a:off x="5678904" y="987425"/>
            <a:ext cx="5678424"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8" name="Text Placeholder 3"/>
          <p:cNvSpPr>
            <a:spLocks noGrp="1"/>
          </p:cNvSpPr>
          <p:nvPr>
            <p:ph type="body" sz="half" idx="2"/>
          </p:nvPr>
        </p:nvSpPr>
        <p:spPr>
          <a:xfrm>
            <a:off x="1562100" y="2101850"/>
            <a:ext cx="3932237"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4EAB7D7-3608-4730-B2E2-670834DF882C}" type="datetimeFigureOut">
              <a:rPr lang="en-US" smtClean="0"/>
              <a:t>2/21/2019</a:t>
            </a:fld>
            <a:endParaRPr lang="en-US"/>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34138888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EAB7D7-3608-4730-B2E2-670834DF882C}" type="datetimeFigureOut">
              <a:rPr lang="en-US" smtClean="0"/>
              <a:t>2/21/2019</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21987939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41658" y="1709738"/>
            <a:ext cx="10105791" cy="2862262"/>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1241658" y="4589463"/>
            <a:ext cx="10105791"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
        <p:nvSpPr>
          <p:cNvPr id="4" name="Date Placeholder 3"/>
          <p:cNvSpPr>
            <a:spLocks noGrp="1"/>
          </p:cNvSpPr>
          <p:nvPr>
            <p:ph type="dt" sz="half" idx="10"/>
          </p:nvPr>
        </p:nvSpPr>
        <p:spPr/>
        <p:txBody>
          <a:bodyPr/>
          <a:lstStyle/>
          <a:p>
            <a:fld id="{84EAB7D7-3608-4730-B2E2-670834DF882C}" type="datetimeFigureOut">
              <a:rPr lang="en-US" smtClean="0"/>
              <a:t>2/21/2019</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40676867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569700" y="1825625"/>
            <a:ext cx="4754880" cy="4351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5325" y="1825625"/>
            <a:ext cx="4754880" cy="4351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EAB7D7-3608-4730-B2E2-670834DF882C}" type="datetimeFigureOut">
              <a:rPr lang="en-US" smtClean="0"/>
              <a:t>2/21/2019</a:t>
            </a:fld>
            <a:endParaRPr lang="en-US"/>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10636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324100" y="274638"/>
            <a:ext cx="9023350" cy="1143000"/>
          </a:xfrm>
        </p:spPr>
        <p:txBody>
          <a:bodyPr/>
          <a:lstStyle/>
          <a:p>
            <a:r>
              <a:rPr lang="en-US"/>
              <a:t>Click to edit Master title style</a:t>
            </a:r>
          </a:p>
        </p:txBody>
      </p:sp>
      <p:sp>
        <p:nvSpPr>
          <p:cNvPr id="3" name="Text Placeholder 2"/>
          <p:cNvSpPr>
            <a:spLocks noGrp="1"/>
          </p:cNvSpPr>
          <p:nvPr>
            <p:ph type="body" idx="1"/>
          </p:nvPr>
        </p:nvSpPr>
        <p:spPr>
          <a:xfrm>
            <a:off x="1562100" y="1489075"/>
            <a:ext cx="4754880" cy="641350"/>
          </a:xfrm>
          <a:noFill/>
          <a:ln>
            <a:noFill/>
          </a:ln>
        </p:spPr>
        <p:txBody>
          <a:bodyPr anchor="b"/>
          <a:lstStyle>
            <a:lvl1pPr marL="0" indent="0">
              <a:buNone/>
              <a:defRPr sz="2400" b="0">
                <a:solidFill>
                  <a:schemeClr val="accent3">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62100" y="2193925"/>
            <a:ext cx="4754880" cy="3978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598920" y="1489075"/>
            <a:ext cx="4754880" cy="641350"/>
          </a:xfrm>
          <a:noFill/>
          <a:ln>
            <a:noFill/>
          </a:ln>
        </p:spPr>
        <p:txBody>
          <a:bodyPr anchor="b"/>
          <a:lstStyle>
            <a:lvl1pPr marL="0" indent="0">
              <a:buNone/>
              <a:defRPr sz="2400" b="0">
                <a:solidFill>
                  <a:schemeClr val="accent3">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598920" y="2193925"/>
            <a:ext cx="4754880" cy="3978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EAB7D7-3608-4730-B2E2-670834DF882C}" type="datetimeFigureOut">
              <a:rPr lang="en-US" smtClean="0"/>
              <a:t>2/21/2019</a:t>
            </a:fld>
            <a:endParaRPr lang="en-US"/>
          </a:p>
        </p:txBody>
      </p:sp>
      <p:sp>
        <p:nvSpPr>
          <p:cNvPr id="8" name="Footer Placeholder 7"/>
          <p:cNvSpPr>
            <a:spLocks noGrp="1"/>
          </p:cNvSpPr>
          <p:nvPr>
            <p:ph type="ftr" sz="quarter" idx="11"/>
          </p:nvPr>
        </p:nvSpPr>
        <p:spPr/>
        <p:txBody>
          <a:bodyPr/>
          <a:lstStyle/>
          <a:p>
            <a:r>
              <a:rPr lang="en-US" dirty="0"/>
              <a:t>Add a footer</a:t>
            </a:r>
          </a:p>
        </p:txBody>
      </p:sp>
      <p:sp>
        <p:nvSpPr>
          <p:cNvPr id="9" name="Slide Number Placeholder 8"/>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3231661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EAB7D7-3608-4730-B2E2-670834DF882C}" type="datetimeFigureOut">
              <a:rPr lang="en-US" smtClean="0"/>
              <a:t>2/21/2019</a:t>
            </a:fld>
            <a:endParaRPr lang="en-US"/>
          </a:p>
        </p:txBody>
      </p:sp>
      <p:sp>
        <p:nvSpPr>
          <p:cNvPr id="4" name="Footer Placeholder 3"/>
          <p:cNvSpPr>
            <a:spLocks noGrp="1"/>
          </p:cNvSpPr>
          <p:nvPr>
            <p:ph type="ftr" sz="quarter" idx="11"/>
          </p:nvPr>
        </p:nvSpPr>
        <p:spPr/>
        <p:txBody>
          <a:bodyPr/>
          <a:lstStyle/>
          <a:p>
            <a:r>
              <a:rPr lang="en-US" dirty="0"/>
              <a:t>Add a footer</a:t>
            </a:r>
          </a:p>
        </p:txBody>
      </p:sp>
      <p:sp>
        <p:nvSpPr>
          <p:cNvPr id="5" name="Slide Number Placeholder 4"/>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510586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EAB7D7-3608-4730-B2E2-670834DF882C}" type="datetimeFigureOut">
              <a:rPr lang="en-US" smtClean="0"/>
              <a:t>2/21/2019</a:t>
            </a:fld>
            <a:endParaRPr lang="en-US"/>
          </a:p>
        </p:txBody>
      </p:sp>
      <p:sp>
        <p:nvSpPr>
          <p:cNvPr id="3" name="Footer Placeholder 2"/>
          <p:cNvSpPr>
            <a:spLocks noGrp="1"/>
          </p:cNvSpPr>
          <p:nvPr>
            <p:ph type="ftr" sz="quarter" idx="11"/>
          </p:nvPr>
        </p:nvSpPr>
        <p:spPr/>
        <p:txBody>
          <a:bodyPr/>
          <a:lstStyle/>
          <a:p>
            <a:r>
              <a:rPr lang="en-US" dirty="0"/>
              <a:t>Add a footer</a:t>
            </a:r>
          </a:p>
        </p:txBody>
      </p:sp>
      <p:sp>
        <p:nvSpPr>
          <p:cNvPr id="4" name="Slide Number Placeholder 3"/>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32151414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62100"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678905" y="987425"/>
            <a:ext cx="567648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562100" y="2101850"/>
            <a:ext cx="3932237"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4EAB7D7-3608-4730-B2E2-670834DF882C}" type="datetimeFigureOut">
              <a:rPr lang="en-US" smtClean="0"/>
              <a:t>2/21/2019</a:t>
            </a:fld>
            <a:endParaRPr lang="en-US"/>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21987120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9" name="Title 1"/>
          <p:cNvSpPr>
            <a:spLocks noGrp="1"/>
          </p:cNvSpPr>
          <p:nvPr>
            <p:ph type="title"/>
          </p:nvPr>
        </p:nvSpPr>
        <p:spPr>
          <a:xfrm>
            <a:off x="1562100" y="457200"/>
            <a:ext cx="3932237" cy="1600200"/>
          </a:xfrm>
        </p:spPr>
        <p:txBody>
          <a:bodyPr anchor="b"/>
          <a:lstStyle>
            <a:lvl1pPr>
              <a:defRPr sz="3200"/>
            </a:lvl1pPr>
          </a:lstStyle>
          <a:p>
            <a:r>
              <a:rPr lang="en-US"/>
              <a:t>Click to edit Master title style</a:t>
            </a:r>
          </a:p>
        </p:txBody>
      </p:sp>
      <p:sp>
        <p:nvSpPr>
          <p:cNvPr id="3" name="Picture Placeholder 2" descr="An empty placeholder to add an image. Click on the placeholder and select the image that you wish to add"/>
          <p:cNvSpPr>
            <a:spLocks noGrp="1"/>
          </p:cNvSpPr>
          <p:nvPr>
            <p:ph type="pic" idx="1"/>
          </p:nvPr>
        </p:nvSpPr>
        <p:spPr>
          <a:xfrm>
            <a:off x="5678904" y="987425"/>
            <a:ext cx="5678424"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8" name="Text Placeholder 3"/>
          <p:cNvSpPr>
            <a:spLocks noGrp="1"/>
          </p:cNvSpPr>
          <p:nvPr>
            <p:ph type="body" sz="half" idx="2"/>
          </p:nvPr>
        </p:nvSpPr>
        <p:spPr>
          <a:xfrm>
            <a:off x="1562100" y="2101850"/>
            <a:ext cx="3932237"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4EAB7D7-3608-4730-B2E2-670834DF882C}" type="datetimeFigureOut">
              <a:rPr lang="en-US" smtClean="0"/>
              <a:t>2/21/2019</a:t>
            </a:fld>
            <a:endParaRPr lang="en-US"/>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16193596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324100" y="365125"/>
            <a:ext cx="9029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562100" y="1825625"/>
            <a:ext cx="9791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562100" y="6356350"/>
            <a:ext cx="2552700"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84EAB7D7-3608-4730-B2E2-670834DF882C}" type="datetimeFigureOut">
              <a:rPr lang="en-US" smtClean="0"/>
              <a:pPr/>
              <a:t>2/21/2019</a:t>
            </a:fld>
            <a:endParaRPr lang="en-US"/>
          </a:p>
        </p:txBody>
      </p:sp>
      <p:sp>
        <p:nvSpPr>
          <p:cNvPr id="5" name="Footer Placeholder 4"/>
          <p:cNvSpPr>
            <a:spLocks noGrp="1"/>
          </p:cNvSpPr>
          <p:nvPr>
            <p:ph type="ftr" sz="quarter" idx="3"/>
          </p:nvPr>
        </p:nvSpPr>
        <p:spPr>
          <a:xfrm>
            <a:off x="4648200" y="6356350"/>
            <a:ext cx="2895600"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r>
              <a:rPr lang="en-US"/>
              <a:t>Add a footer</a:t>
            </a:r>
            <a:endParaRPr lang="en-US" dirty="0"/>
          </a:p>
        </p:txBody>
      </p:sp>
      <p:sp>
        <p:nvSpPr>
          <p:cNvPr id="6" name="Slide Number Placeholder 5"/>
          <p:cNvSpPr>
            <a:spLocks noGrp="1"/>
          </p:cNvSpPr>
          <p:nvPr>
            <p:ph type="sldNum" sz="quarter" idx="4"/>
          </p:nvPr>
        </p:nvSpPr>
        <p:spPr>
          <a:xfrm>
            <a:off x="8077200" y="6356350"/>
            <a:ext cx="3276600"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B7BAC7-FE87-40F6-AA24-4F4685D1B022}" type="slidenum">
              <a:rPr lang="en-US" smtClean="0"/>
              <a:pPr/>
              <a:t>‹#›</a:t>
            </a:fld>
            <a:endParaRPr lang="en-US"/>
          </a:p>
        </p:txBody>
      </p:sp>
    </p:spTree>
    <p:extLst>
      <p:ext uri="{BB962C8B-B14F-4D97-AF65-F5344CB8AC3E}">
        <p14:creationId xmlns:p14="http://schemas.microsoft.com/office/powerpoint/2010/main" val="321936725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81"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spcBef>
          <a:spcPct val="0"/>
        </a:spcBef>
        <a:buNone/>
        <a:defRPr sz="4400" kern="1200">
          <a:solidFill>
            <a:schemeClr val="accent1">
              <a:lumMod val="75000"/>
            </a:schemeClr>
          </a:solidFill>
          <a:latin typeface="+mj-lt"/>
          <a:ea typeface="+mj-ea"/>
          <a:cs typeface="+mj-cs"/>
        </a:defRPr>
      </a:lvl1pPr>
    </p:titleStyle>
    <p:bodyStyle>
      <a:lvl1pPr marL="228600" indent="-228600" algn="l" defTabSz="914400" rtl="0" eaLnBrk="1" latinLnBrk="0" hangingPunct="1">
        <a:lnSpc>
          <a:spcPct val="90000"/>
        </a:lnSpc>
        <a:spcBef>
          <a:spcPct val="30000"/>
        </a:spcBef>
        <a:buClr>
          <a:schemeClr val="accent3"/>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ct val="30000"/>
        </a:spcBef>
        <a:buClr>
          <a:schemeClr val="accent3"/>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ct val="30000"/>
        </a:spcBef>
        <a:buClr>
          <a:schemeClr val="accent3"/>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ct val="30000"/>
        </a:spcBef>
        <a:buClr>
          <a:schemeClr val="accent3"/>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ct val="30000"/>
        </a:spcBef>
        <a:buClr>
          <a:schemeClr val="accent3"/>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0" orient="horz" pos="2160" userDrawn="1">
          <p15:clr>
            <a:srgbClr val="F26B43"/>
          </p15:clr>
        </p15:guide>
        <p15:guide id="1" pos="3840" userDrawn="1">
          <p15:clr>
            <a:srgbClr val="F26B43"/>
          </p15:clr>
        </p15:guide>
        <p15:guide id="2" pos="1464" userDrawn="1">
          <p15:clr>
            <a:srgbClr val="F26B43"/>
          </p15:clr>
        </p15:guide>
        <p15:guide id="3" pos="7152" userDrawn="1">
          <p15:clr>
            <a:srgbClr val="F26B43"/>
          </p15:clr>
        </p15:guide>
        <p15:guide id="4" pos="984" userDrawn="1">
          <p15:clr>
            <a:srgbClr val="F26B43"/>
          </p15:clr>
        </p15:guide>
        <p15:guide id="5" orient="horz" pos="388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FISH Philosophy</a:t>
            </a:r>
            <a:br>
              <a:rPr lang="en-US" dirty="0"/>
            </a:br>
            <a:r>
              <a:rPr lang="en-US" sz="4000" dirty="0"/>
              <a:t>and</a:t>
            </a:r>
            <a:r>
              <a:rPr lang="en-US" dirty="0"/>
              <a:t> </a:t>
            </a:r>
            <a:br>
              <a:rPr lang="en-US" dirty="0"/>
            </a:br>
            <a:r>
              <a:rPr lang="en-US" dirty="0"/>
              <a:t>Evangelism</a:t>
            </a:r>
          </a:p>
        </p:txBody>
      </p:sp>
      <p:sp>
        <p:nvSpPr>
          <p:cNvPr id="3" name="Subtitle 2"/>
          <p:cNvSpPr>
            <a:spLocks noGrp="1"/>
          </p:cNvSpPr>
          <p:nvPr>
            <p:ph type="subTitle" idx="1"/>
          </p:nvPr>
        </p:nvSpPr>
        <p:spPr/>
        <p:txBody>
          <a:bodyPr/>
          <a:lstStyle/>
          <a:p>
            <a:endParaRPr lang="en-US" dirty="0"/>
          </a:p>
          <a:p>
            <a:r>
              <a:rPr lang="en-US" dirty="0"/>
              <a:t> Engaging the FISH Principles for Effective Evangelism </a:t>
            </a:r>
          </a:p>
        </p:txBody>
      </p:sp>
    </p:spTree>
    <p:extLst>
      <p:ext uri="{BB962C8B-B14F-4D97-AF65-F5344CB8AC3E}">
        <p14:creationId xmlns:p14="http://schemas.microsoft.com/office/powerpoint/2010/main" val="9230780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CFA4DEB-CAA2-45F2-B445-6F6421DDCA0E}"/>
              </a:ext>
            </a:extLst>
          </p:cNvPr>
          <p:cNvSpPr txBox="1"/>
          <p:nvPr/>
        </p:nvSpPr>
        <p:spPr>
          <a:xfrm>
            <a:off x="990600" y="634752"/>
            <a:ext cx="10668000" cy="6617196"/>
          </a:xfrm>
          <a:prstGeom prst="rect">
            <a:avLst/>
          </a:prstGeom>
          <a:noFill/>
          <a:ln>
            <a:solidFill>
              <a:schemeClr val="bg2"/>
            </a:solidFill>
          </a:ln>
        </p:spPr>
        <p:txBody>
          <a:bodyPr wrap="square" rtlCol="0" anchor="ctr" anchorCtr="1">
            <a:spAutoFit/>
          </a:bodyPr>
          <a:lstStyle/>
          <a:p>
            <a:r>
              <a:rPr lang="en-US" sz="4800" b="1" dirty="0"/>
              <a:t>Choose to change your thinking</a:t>
            </a:r>
            <a:endParaRPr lang="en-US" sz="4800" dirty="0"/>
          </a:p>
          <a:p>
            <a:br>
              <a:rPr lang="en-US" sz="4800" dirty="0"/>
            </a:br>
            <a:r>
              <a:rPr lang="en-US" sz="4800" dirty="0"/>
              <a:t>You can’t do anything anyway.  Even Jesus while he was here on earth couldn’t do it. He was God in the flesh, but He limited what He could do, so He could show us how it is done.</a:t>
            </a:r>
          </a:p>
          <a:p>
            <a:br>
              <a:rPr lang="en-US" sz="4400" dirty="0"/>
            </a:br>
            <a:endParaRPr lang="en-US" sz="4400" dirty="0"/>
          </a:p>
        </p:txBody>
      </p:sp>
    </p:spTree>
    <p:extLst>
      <p:ext uri="{BB962C8B-B14F-4D97-AF65-F5344CB8AC3E}">
        <p14:creationId xmlns:p14="http://schemas.microsoft.com/office/powerpoint/2010/main" val="31165751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5C73DD3-0694-46A1-BA68-8D6B1E1C6224}"/>
              </a:ext>
            </a:extLst>
          </p:cNvPr>
          <p:cNvSpPr txBox="1"/>
          <p:nvPr/>
        </p:nvSpPr>
        <p:spPr>
          <a:xfrm>
            <a:off x="101600" y="-1093118"/>
            <a:ext cx="12090400" cy="9017853"/>
          </a:xfrm>
          <a:prstGeom prst="rect">
            <a:avLst/>
          </a:prstGeom>
          <a:noFill/>
          <a:ln>
            <a:solidFill>
              <a:schemeClr val="bg2"/>
            </a:solidFill>
          </a:ln>
        </p:spPr>
        <p:txBody>
          <a:bodyPr wrap="square" rtlCol="0" anchor="ctr" anchorCtr="1">
            <a:spAutoFit/>
          </a:bodyPr>
          <a:lstStyle/>
          <a:p>
            <a:endParaRPr lang="en-US" sz="5400" dirty="0"/>
          </a:p>
          <a:p>
            <a:endParaRPr lang="en-US" sz="5400" dirty="0"/>
          </a:p>
          <a:p>
            <a:r>
              <a:rPr lang="en-US" sz="3600" dirty="0"/>
              <a:t>You can’t do anything anyway.  Even Jesus while he was here on earth couldn’t do it. He was God in the flesh, but He limited what He could do, so He could show us how it is done.</a:t>
            </a:r>
          </a:p>
          <a:p>
            <a:endParaRPr lang="en-US" sz="3600" dirty="0"/>
          </a:p>
          <a:p>
            <a:r>
              <a:rPr lang="en-US" sz="4400" dirty="0"/>
              <a:t>John 5:30 KJV </a:t>
            </a:r>
            <a:r>
              <a:rPr lang="en-US" sz="4400" i="1" dirty="0"/>
              <a:t>“</a:t>
            </a:r>
            <a:r>
              <a:rPr lang="en-US" sz="4400" i="1" dirty="0">
                <a:solidFill>
                  <a:srgbClr val="FF0000"/>
                </a:solidFill>
              </a:rPr>
              <a:t>I can of mine own self do nothing: </a:t>
            </a:r>
            <a:r>
              <a:rPr lang="en-US" sz="4400" i="1" dirty="0"/>
              <a:t>as I hear, I judge: and my judgment is just; because I seek not mine own will, but the will of the Father which hath sent me.”</a:t>
            </a:r>
            <a:br>
              <a:rPr lang="en-US" sz="4400" i="1" dirty="0"/>
            </a:br>
            <a:endParaRPr lang="en-US" sz="4400" dirty="0"/>
          </a:p>
          <a:p>
            <a:br>
              <a:rPr lang="en-US" sz="5400" dirty="0"/>
            </a:br>
            <a:endParaRPr lang="en-US" sz="5400" dirty="0"/>
          </a:p>
        </p:txBody>
      </p:sp>
    </p:spTree>
    <p:extLst>
      <p:ext uri="{BB962C8B-B14F-4D97-AF65-F5344CB8AC3E}">
        <p14:creationId xmlns:p14="http://schemas.microsoft.com/office/powerpoint/2010/main" val="2022980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wipe(down)">
                                      <p:cBhvr>
                                        <p:cTn id="7" dur="500"/>
                                        <p:tgtEl>
                                          <p:spTgt spid="2">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4" end="4"/>
                                            </p:txEl>
                                          </p:spTgt>
                                        </p:tgtEl>
                                        <p:attrNameLst>
                                          <p:attrName>style.visibility</p:attrName>
                                        </p:attrNameLst>
                                      </p:cBhvr>
                                      <p:to>
                                        <p:strVal val="visible"/>
                                      </p:to>
                                    </p:set>
                                    <p:animEffect transition="in" filter="wipe(down)">
                                      <p:cBhvr>
                                        <p:cTn id="12"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98811D4-0A48-4EFC-ACC9-900C78E27766}"/>
              </a:ext>
            </a:extLst>
          </p:cNvPr>
          <p:cNvSpPr txBox="1"/>
          <p:nvPr/>
        </p:nvSpPr>
        <p:spPr>
          <a:xfrm>
            <a:off x="495300" y="1404194"/>
            <a:ext cx="11201400" cy="5078313"/>
          </a:xfrm>
          <a:prstGeom prst="rect">
            <a:avLst/>
          </a:prstGeom>
          <a:noFill/>
          <a:ln>
            <a:solidFill>
              <a:schemeClr val="bg2"/>
            </a:solidFill>
          </a:ln>
        </p:spPr>
        <p:txBody>
          <a:bodyPr wrap="square" rtlCol="0" anchor="ctr" anchorCtr="1">
            <a:spAutoFit/>
          </a:bodyPr>
          <a:lstStyle/>
          <a:p>
            <a:r>
              <a:rPr lang="en-US" sz="3600" b="1" dirty="0"/>
              <a:t>The Father was the one doing the work.</a:t>
            </a:r>
          </a:p>
          <a:p>
            <a:br>
              <a:rPr lang="en-US" sz="3600" dirty="0"/>
            </a:br>
            <a:r>
              <a:rPr lang="en-US" sz="3600" i="1" dirty="0"/>
              <a:t>And all things are of God, who hath reconciled us to himself by Jesus Christ, and hath given to us the ministry of reconciliation;  To wit, that God was in Christ, reconciling the world unto himself, not imputing their trespasses unto them; and hath committed unto us the word of reconciliation.</a:t>
            </a:r>
            <a:br>
              <a:rPr lang="en-US" sz="3600" i="1" dirty="0"/>
            </a:br>
            <a:r>
              <a:rPr lang="en-US" sz="3600" b="1" dirty="0"/>
              <a:t>2 Corinthians 5:18‭-‬19 KJV</a:t>
            </a:r>
          </a:p>
        </p:txBody>
      </p:sp>
    </p:spTree>
    <p:extLst>
      <p:ext uri="{BB962C8B-B14F-4D97-AF65-F5344CB8AC3E}">
        <p14:creationId xmlns:p14="http://schemas.microsoft.com/office/powerpoint/2010/main" val="32683266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2E31920-76DB-44B2-A7D6-F6F9639C5595}"/>
              </a:ext>
            </a:extLst>
          </p:cNvPr>
          <p:cNvSpPr txBox="1"/>
          <p:nvPr/>
        </p:nvSpPr>
        <p:spPr>
          <a:xfrm>
            <a:off x="457200" y="-2710"/>
            <a:ext cx="11049000" cy="6863417"/>
          </a:xfrm>
          <a:prstGeom prst="rect">
            <a:avLst/>
          </a:prstGeom>
          <a:noFill/>
          <a:ln>
            <a:solidFill>
              <a:schemeClr val="bg2"/>
            </a:solidFill>
          </a:ln>
        </p:spPr>
        <p:txBody>
          <a:bodyPr wrap="square" rtlCol="0" anchor="ctr" anchorCtr="1">
            <a:spAutoFit/>
          </a:bodyPr>
          <a:lstStyle/>
          <a:p>
            <a:r>
              <a:rPr lang="en-US" sz="4000" b="1" dirty="0"/>
              <a:t>Understanding the power of the Holy Ghost. </a:t>
            </a:r>
            <a:endParaRPr lang="en-US" sz="4000" dirty="0"/>
          </a:p>
          <a:p>
            <a:br>
              <a:rPr lang="en-US" sz="4000" dirty="0"/>
            </a:br>
            <a:r>
              <a:rPr lang="en-US" sz="4000" i="1" dirty="0"/>
              <a:t>And he said unto them, It is not for you to know the times or the seasons, which the Father hath put in his own power.   But ye shall receive power, after that the Holy Ghost is come upon you: and ye shall be witnesses unto me both in Jerusalem, and in all Judaea, and in Samaria, and unto the uttermost part of the earth.</a:t>
            </a:r>
            <a:br>
              <a:rPr lang="en-US" sz="4000" dirty="0"/>
            </a:br>
            <a:r>
              <a:rPr lang="en-US" sz="4000" b="1" dirty="0"/>
              <a:t>Acts 1:7‭-‬8 KJV</a:t>
            </a:r>
            <a:br>
              <a:rPr lang="en-US" sz="4000" dirty="0"/>
            </a:br>
            <a:endParaRPr lang="en-US" sz="4000" dirty="0"/>
          </a:p>
        </p:txBody>
      </p:sp>
    </p:spTree>
    <p:extLst>
      <p:ext uri="{BB962C8B-B14F-4D97-AF65-F5344CB8AC3E}">
        <p14:creationId xmlns:p14="http://schemas.microsoft.com/office/powerpoint/2010/main" val="24960753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069F706-A68D-4E87-80A1-D284CDC32411}"/>
              </a:ext>
            </a:extLst>
          </p:cNvPr>
          <p:cNvSpPr txBox="1"/>
          <p:nvPr/>
        </p:nvSpPr>
        <p:spPr>
          <a:xfrm>
            <a:off x="495300" y="384186"/>
            <a:ext cx="11696700" cy="6432530"/>
          </a:xfrm>
          <a:prstGeom prst="rect">
            <a:avLst/>
          </a:prstGeom>
          <a:noFill/>
          <a:ln>
            <a:solidFill>
              <a:schemeClr val="bg2"/>
            </a:solidFill>
          </a:ln>
        </p:spPr>
        <p:txBody>
          <a:bodyPr wrap="square" rtlCol="0" anchor="ctr" anchorCtr="1">
            <a:spAutoFit/>
          </a:bodyPr>
          <a:lstStyle/>
          <a:p>
            <a:pPr marL="685800" indent="-685800">
              <a:buFont typeface="Arial" panose="020B0604020202020204" pitchFamily="34" charset="0"/>
              <a:buChar char="•"/>
            </a:pPr>
            <a:r>
              <a:rPr lang="en-US" sz="5400" dirty="0"/>
              <a:t>Is this your power yours to control, and do ministry?  </a:t>
            </a:r>
          </a:p>
          <a:p>
            <a:pPr marL="685800" indent="-685800">
              <a:buFont typeface="Arial" panose="020B0604020202020204" pitchFamily="34" charset="0"/>
              <a:buChar char="•"/>
            </a:pPr>
            <a:r>
              <a:rPr lang="en-US" sz="5400" dirty="0"/>
              <a:t>Certainly not! So how does having the Holy Ghost give you power to be witnesses?  </a:t>
            </a:r>
          </a:p>
          <a:p>
            <a:pPr marL="685800" indent="-685800">
              <a:buFont typeface="Arial" panose="020B0604020202020204" pitchFamily="34" charset="0"/>
              <a:buChar char="•"/>
            </a:pPr>
            <a:r>
              <a:rPr lang="en-US" sz="5400" dirty="0"/>
              <a:t>You can’t control the Holy Ghost.</a:t>
            </a:r>
          </a:p>
          <a:p>
            <a:br>
              <a:rPr lang="en-US" sz="4400" dirty="0"/>
            </a:br>
            <a:endParaRPr lang="en-US" sz="4400" dirty="0"/>
          </a:p>
        </p:txBody>
      </p:sp>
    </p:spTree>
    <p:extLst>
      <p:ext uri="{BB962C8B-B14F-4D97-AF65-F5344CB8AC3E}">
        <p14:creationId xmlns:p14="http://schemas.microsoft.com/office/powerpoint/2010/main" val="17915489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heel(1)">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heel(1)">
                                      <p:cBhvr>
                                        <p:cTn id="12" dur="2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heel(1)">
                                      <p:cBhvr>
                                        <p:cTn id="17"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89DCDC7-4255-40EF-8A1E-258480A11051}"/>
              </a:ext>
            </a:extLst>
          </p:cNvPr>
          <p:cNvSpPr txBox="1"/>
          <p:nvPr/>
        </p:nvSpPr>
        <p:spPr>
          <a:xfrm>
            <a:off x="-952500" y="434429"/>
            <a:ext cx="10896600" cy="769441"/>
          </a:xfrm>
          <a:prstGeom prst="rect">
            <a:avLst/>
          </a:prstGeom>
          <a:noFill/>
          <a:ln>
            <a:solidFill>
              <a:schemeClr val="bg2"/>
            </a:solidFill>
          </a:ln>
        </p:spPr>
        <p:txBody>
          <a:bodyPr wrap="square" rtlCol="0" anchor="ctr" anchorCtr="1">
            <a:spAutoFit/>
          </a:bodyPr>
          <a:lstStyle/>
          <a:p>
            <a:r>
              <a:rPr lang="en-US" sz="4400" dirty="0"/>
              <a:t>What is your witnessing power?</a:t>
            </a:r>
          </a:p>
        </p:txBody>
      </p:sp>
      <p:sp>
        <p:nvSpPr>
          <p:cNvPr id="3" name="TextBox 2">
            <a:extLst>
              <a:ext uri="{FF2B5EF4-FFF2-40B4-BE49-F238E27FC236}">
                <a16:creationId xmlns:a16="http://schemas.microsoft.com/office/drawing/2014/main" id="{9BFE3EB2-77B3-4C57-AAAC-0B6FB3F1987D}"/>
              </a:ext>
            </a:extLst>
          </p:cNvPr>
          <p:cNvSpPr txBox="1"/>
          <p:nvPr/>
        </p:nvSpPr>
        <p:spPr>
          <a:xfrm>
            <a:off x="1104900" y="1517005"/>
            <a:ext cx="10248900" cy="5386090"/>
          </a:xfrm>
          <a:prstGeom prst="rect">
            <a:avLst/>
          </a:prstGeom>
          <a:noFill/>
          <a:ln>
            <a:solidFill>
              <a:schemeClr val="bg2"/>
            </a:solidFill>
          </a:ln>
        </p:spPr>
        <p:txBody>
          <a:bodyPr wrap="square" rtlCol="0" anchor="ctr" anchorCtr="1">
            <a:spAutoFit/>
          </a:bodyPr>
          <a:lstStyle/>
          <a:p>
            <a:pPr marL="571500" indent="-571500">
              <a:buFont typeface="Arial" panose="020B0604020202020204" pitchFamily="34" charset="0"/>
              <a:buChar char="•"/>
            </a:pPr>
            <a:r>
              <a:rPr lang="en-US" sz="4400" dirty="0"/>
              <a:t>The only power that you have been given is the power to choose.  </a:t>
            </a:r>
          </a:p>
          <a:p>
            <a:pPr marL="1028700" lvl="1" indent="-571500">
              <a:buFont typeface="Arial" panose="020B0604020202020204" pitchFamily="34" charset="0"/>
              <a:buChar char="•"/>
            </a:pPr>
            <a:r>
              <a:rPr lang="en-US" sz="4400" dirty="0"/>
              <a:t>Choose to submit to the Holy Ghost</a:t>
            </a:r>
          </a:p>
          <a:p>
            <a:pPr marL="1028700" lvl="1" indent="-571500">
              <a:buFont typeface="Arial" panose="020B0604020202020204" pitchFamily="34" charset="0"/>
              <a:buChar char="•"/>
            </a:pPr>
            <a:r>
              <a:rPr lang="en-US" sz="4400" dirty="0"/>
              <a:t>Choose to Believe</a:t>
            </a:r>
          </a:p>
          <a:p>
            <a:pPr marL="1028700" lvl="1" indent="-571500">
              <a:buFont typeface="Arial" panose="020B0604020202020204" pitchFamily="34" charset="0"/>
              <a:buChar char="•"/>
            </a:pPr>
            <a:r>
              <a:rPr lang="en-US" sz="4400" dirty="0"/>
              <a:t>Choose to trust</a:t>
            </a:r>
          </a:p>
          <a:p>
            <a:pPr marL="1028700" lvl="1" indent="-571500">
              <a:buFont typeface="Arial" panose="020B0604020202020204" pitchFamily="34" charset="0"/>
              <a:buChar char="•"/>
            </a:pPr>
            <a:r>
              <a:rPr lang="en-US" sz="4400" dirty="0"/>
              <a:t>Choose to depend on God</a:t>
            </a:r>
          </a:p>
          <a:p>
            <a:pPr marL="1028700" lvl="1" indent="-571500">
              <a:buFont typeface="Arial" panose="020B0604020202020204" pitchFamily="34" charset="0"/>
              <a:buChar char="•"/>
            </a:pPr>
            <a:r>
              <a:rPr lang="en-US" sz="4400" dirty="0"/>
              <a:t>Choose to think the way God thinks</a:t>
            </a:r>
          </a:p>
          <a:p>
            <a:br>
              <a:rPr lang="en-US" dirty="0"/>
            </a:br>
            <a:endParaRPr lang="en-US" dirty="0"/>
          </a:p>
        </p:txBody>
      </p:sp>
    </p:spTree>
    <p:extLst>
      <p:ext uri="{BB962C8B-B14F-4D97-AF65-F5344CB8AC3E}">
        <p14:creationId xmlns:p14="http://schemas.microsoft.com/office/powerpoint/2010/main" val="187729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B675C6-B81C-4E4C-97C2-C51DD48C152D}"/>
              </a:ext>
            </a:extLst>
          </p:cNvPr>
          <p:cNvSpPr txBox="1"/>
          <p:nvPr/>
        </p:nvSpPr>
        <p:spPr>
          <a:xfrm>
            <a:off x="1099131" y="135793"/>
            <a:ext cx="10489038" cy="6586418"/>
          </a:xfrm>
          <a:prstGeom prst="rect">
            <a:avLst/>
          </a:prstGeom>
          <a:noFill/>
          <a:ln>
            <a:solidFill>
              <a:schemeClr val="bg2"/>
            </a:solidFill>
          </a:ln>
        </p:spPr>
        <p:txBody>
          <a:bodyPr wrap="square" rtlCol="0" anchor="ctr" anchorCtr="1">
            <a:spAutoFit/>
          </a:bodyPr>
          <a:lstStyle/>
          <a:p>
            <a:r>
              <a:rPr lang="en-US" sz="4400" dirty="0"/>
              <a:t>Since I can’t do the work; then we must choose to let Him do the work through me</a:t>
            </a:r>
            <a:r>
              <a:rPr lang="en-US" dirty="0"/>
              <a:t>.</a:t>
            </a:r>
          </a:p>
          <a:p>
            <a:endParaRPr lang="en-US" dirty="0"/>
          </a:p>
          <a:p>
            <a:endParaRPr lang="en-US" dirty="0"/>
          </a:p>
          <a:p>
            <a:r>
              <a:rPr lang="en-US" sz="4800" i="1" dirty="0"/>
              <a:t>For it is God which worketh in you both to will and to do of his good pleasure.</a:t>
            </a:r>
            <a:br>
              <a:rPr lang="en-US" sz="4800" i="1" dirty="0"/>
            </a:br>
            <a:r>
              <a:rPr lang="en-US" sz="4800" b="1" dirty="0"/>
              <a:t>Philippians 2:13 KJV</a:t>
            </a:r>
            <a:br>
              <a:rPr lang="en-US" sz="4800" i="1" dirty="0"/>
            </a:br>
            <a:endParaRPr lang="en-US" sz="4800" i="1" dirty="0"/>
          </a:p>
          <a:p>
            <a:r>
              <a:rPr lang="en-US" sz="4400" dirty="0"/>
              <a:t>Now make a habit of listening to the Holy Ghost instructions for evangelism.</a:t>
            </a:r>
            <a:br>
              <a:rPr lang="en-US" dirty="0"/>
            </a:br>
            <a:endParaRPr lang="en-US" dirty="0"/>
          </a:p>
        </p:txBody>
      </p:sp>
      <p:sp>
        <p:nvSpPr>
          <p:cNvPr id="3" name="TextBox 2">
            <a:extLst>
              <a:ext uri="{FF2B5EF4-FFF2-40B4-BE49-F238E27FC236}">
                <a16:creationId xmlns:a16="http://schemas.microsoft.com/office/drawing/2014/main" id="{0803600C-0824-49B3-95B5-D2BAD2861D99}"/>
              </a:ext>
            </a:extLst>
          </p:cNvPr>
          <p:cNvSpPr txBox="1"/>
          <p:nvPr/>
        </p:nvSpPr>
        <p:spPr>
          <a:xfrm>
            <a:off x="8763000" y="2406134"/>
            <a:ext cx="184731" cy="369332"/>
          </a:xfrm>
          <a:prstGeom prst="rect">
            <a:avLst/>
          </a:prstGeom>
          <a:noFill/>
          <a:ln>
            <a:solidFill>
              <a:schemeClr val="bg2"/>
            </a:solidFill>
          </a:ln>
        </p:spPr>
        <p:txBody>
          <a:bodyPr wrap="none" rtlCol="0" anchor="ctr" anchorCtr="1">
            <a:spAutoFit/>
          </a:bodyPr>
          <a:lstStyle/>
          <a:p>
            <a:endParaRPr lang="en-US" dirty="0"/>
          </a:p>
        </p:txBody>
      </p:sp>
    </p:spTree>
    <p:extLst>
      <p:ext uri="{BB962C8B-B14F-4D97-AF65-F5344CB8AC3E}">
        <p14:creationId xmlns:p14="http://schemas.microsoft.com/office/powerpoint/2010/main" val="17079915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wipe(down)">
                                      <p:cBhvr>
                                        <p:cTn id="12" dur="500"/>
                                        <p:tgtEl>
                                          <p:spTgt spid="2">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wipe(down)">
                                      <p:cBhvr>
                                        <p:cTn id="1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890C5EC-0223-4ACC-A363-CA854BEBC481}"/>
              </a:ext>
            </a:extLst>
          </p:cNvPr>
          <p:cNvSpPr txBox="1"/>
          <p:nvPr/>
        </p:nvSpPr>
        <p:spPr>
          <a:xfrm>
            <a:off x="990600" y="1256944"/>
            <a:ext cx="10629900" cy="4801314"/>
          </a:xfrm>
          <a:prstGeom prst="rect">
            <a:avLst/>
          </a:prstGeom>
          <a:noFill/>
          <a:ln>
            <a:solidFill>
              <a:schemeClr val="bg2"/>
            </a:solidFill>
          </a:ln>
        </p:spPr>
        <p:txBody>
          <a:bodyPr wrap="square" rtlCol="0" anchor="ctr" anchorCtr="1">
            <a:spAutoFit/>
          </a:bodyPr>
          <a:lstStyle/>
          <a:p>
            <a:r>
              <a:rPr lang="en-US" sz="5400" b="1" dirty="0"/>
              <a:t>Play</a:t>
            </a:r>
            <a:r>
              <a:rPr lang="en-US" sz="5400" dirty="0"/>
              <a:t> - The fish guys have fun while they work, and fun is energizing and stimulates creativity. How could we have more fun and create more energy?</a:t>
            </a:r>
          </a:p>
          <a:p>
            <a:br>
              <a:rPr lang="en-US" dirty="0"/>
            </a:br>
            <a:endParaRPr lang="en-US" dirty="0"/>
          </a:p>
        </p:txBody>
      </p:sp>
    </p:spTree>
    <p:extLst>
      <p:ext uri="{BB962C8B-B14F-4D97-AF65-F5344CB8AC3E}">
        <p14:creationId xmlns:p14="http://schemas.microsoft.com/office/powerpoint/2010/main" val="13655456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961E5C3-7A36-4B4A-AC14-B825A1BF12B6}"/>
              </a:ext>
            </a:extLst>
          </p:cNvPr>
          <p:cNvSpPr txBox="1"/>
          <p:nvPr/>
        </p:nvSpPr>
        <p:spPr>
          <a:xfrm>
            <a:off x="0" y="574743"/>
            <a:ext cx="12192000" cy="5632311"/>
          </a:xfrm>
          <a:prstGeom prst="rect">
            <a:avLst/>
          </a:prstGeom>
          <a:noFill/>
          <a:ln>
            <a:solidFill>
              <a:schemeClr val="bg2"/>
            </a:solidFill>
          </a:ln>
        </p:spPr>
        <p:txBody>
          <a:bodyPr wrap="square" rtlCol="0" anchor="ctr" anchorCtr="1">
            <a:spAutoFit/>
          </a:bodyPr>
          <a:lstStyle/>
          <a:p>
            <a:pPr marL="571500" indent="-571500">
              <a:buFont typeface="Arial" panose="020B0604020202020204" pitchFamily="34" charset="0"/>
              <a:buChar char="•"/>
            </a:pPr>
            <a:r>
              <a:rPr lang="en-US" sz="4000" dirty="0"/>
              <a:t>Use humor to make people feel included.</a:t>
            </a:r>
          </a:p>
          <a:p>
            <a:pPr marL="571500" indent="-571500">
              <a:buFont typeface="Arial" panose="020B0604020202020204" pitchFamily="34" charset="0"/>
              <a:buChar char="•"/>
            </a:pPr>
            <a:endParaRPr lang="en-US" sz="4000" dirty="0"/>
          </a:p>
          <a:p>
            <a:pPr marL="571500" indent="-571500">
              <a:buFont typeface="Arial" panose="020B0604020202020204" pitchFamily="34" charset="0"/>
              <a:buChar char="•"/>
            </a:pPr>
            <a:r>
              <a:rPr lang="en-US" sz="4000" dirty="0"/>
              <a:t>Invite (not demand) staff or members to join in fun activities.</a:t>
            </a:r>
          </a:p>
          <a:p>
            <a:pPr marL="571500" indent="-571500">
              <a:buFont typeface="Arial" panose="020B0604020202020204" pitchFamily="34" charset="0"/>
              <a:buChar char="•"/>
            </a:pPr>
            <a:r>
              <a:rPr lang="en-US" sz="4000" dirty="0"/>
              <a:t>Know your team’s boundaries. (know them that labor among you.</a:t>
            </a:r>
          </a:p>
          <a:p>
            <a:pPr marL="571500" indent="-571500">
              <a:buFont typeface="Arial" panose="020B0604020202020204" pitchFamily="34" charset="0"/>
              <a:buChar char="•"/>
            </a:pPr>
            <a:r>
              <a:rPr lang="en-US" sz="4000" dirty="0"/>
              <a:t>Experiment with new ideas to improve results.</a:t>
            </a:r>
          </a:p>
          <a:p>
            <a:pPr marL="571500" indent="-571500">
              <a:buFont typeface="Arial" panose="020B0604020202020204" pitchFamily="34" charset="0"/>
              <a:buChar char="•"/>
            </a:pPr>
            <a:endParaRPr lang="en-US" sz="4000" dirty="0"/>
          </a:p>
          <a:p>
            <a:pPr marL="571500" indent="-571500">
              <a:buFont typeface="Arial" panose="020B0604020202020204" pitchFamily="34" charset="0"/>
              <a:buChar char="•"/>
            </a:pPr>
            <a:r>
              <a:rPr lang="en-US" sz="4000" dirty="0"/>
              <a:t>See mistakes as an opportunity to learn.</a:t>
            </a:r>
          </a:p>
        </p:txBody>
      </p:sp>
    </p:spTree>
    <p:extLst>
      <p:ext uri="{BB962C8B-B14F-4D97-AF65-F5344CB8AC3E}">
        <p14:creationId xmlns:p14="http://schemas.microsoft.com/office/powerpoint/2010/main" val="31165442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E8C4839-5AEB-4432-9C0F-6FEA415DF5D9}"/>
              </a:ext>
            </a:extLst>
          </p:cNvPr>
          <p:cNvSpPr txBox="1"/>
          <p:nvPr/>
        </p:nvSpPr>
        <p:spPr>
          <a:xfrm>
            <a:off x="5638800" y="2974622"/>
            <a:ext cx="914400" cy="914400"/>
          </a:xfrm>
          <a:prstGeom prst="rect">
            <a:avLst/>
          </a:prstGeom>
          <a:noFill/>
          <a:ln>
            <a:solidFill>
              <a:schemeClr val="bg2"/>
            </a:solidFill>
          </a:ln>
        </p:spPr>
        <p:txBody>
          <a:bodyPr wrap="square" rtlCol="0" anchor="ctr" anchorCtr="1">
            <a:spAutoFit/>
          </a:bodyPr>
          <a:lstStyle/>
          <a:p>
            <a:endParaRPr lang="en-US" dirty="0"/>
          </a:p>
        </p:txBody>
      </p:sp>
      <p:sp>
        <p:nvSpPr>
          <p:cNvPr id="3" name="TextBox 2">
            <a:extLst>
              <a:ext uri="{FF2B5EF4-FFF2-40B4-BE49-F238E27FC236}">
                <a16:creationId xmlns:a16="http://schemas.microsoft.com/office/drawing/2014/main" id="{7AB5A41E-7C26-4AC6-A15B-CF781FD4572D}"/>
              </a:ext>
            </a:extLst>
          </p:cNvPr>
          <p:cNvSpPr txBox="1"/>
          <p:nvPr/>
        </p:nvSpPr>
        <p:spPr>
          <a:xfrm>
            <a:off x="2032000" y="1316414"/>
            <a:ext cx="9365342" cy="3477875"/>
          </a:xfrm>
          <a:prstGeom prst="rect">
            <a:avLst/>
          </a:prstGeom>
          <a:noFill/>
          <a:ln>
            <a:solidFill>
              <a:schemeClr val="bg2"/>
            </a:solidFill>
          </a:ln>
        </p:spPr>
        <p:txBody>
          <a:bodyPr wrap="square" rtlCol="0" anchor="ctr" anchorCtr="1">
            <a:spAutoFit/>
          </a:bodyPr>
          <a:lstStyle/>
          <a:p>
            <a:r>
              <a:rPr lang="en-US" sz="4400" dirty="0"/>
              <a:t>Children are creative in their play. A cardboard box becomes a castle.  A scrap piece of wood becomes a ship or a car. Because a child is full of wonder and imagination of what could be.</a:t>
            </a:r>
          </a:p>
        </p:txBody>
      </p:sp>
    </p:spTree>
    <p:extLst>
      <p:ext uri="{BB962C8B-B14F-4D97-AF65-F5344CB8AC3E}">
        <p14:creationId xmlns:p14="http://schemas.microsoft.com/office/powerpoint/2010/main" val="39504227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163782" y="365125"/>
            <a:ext cx="10190018" cy="1325563"/>
          </a:xfrm>
        </p:spPr>
        <p:txBody>
          <a:bodyPr>
            <a:normAutofit fontScale="90000"/>
          </a:bodyPr>
          <a:lstStyle/>
          <a:p>
            <a:r>
              <a:rPr lang="en-US" dirty="0"/>
              <a:t>The FISH Philosophy Tailored to Evangelism</a:t>
            </a:r>
          </a:p>
        </p:txBody>
      </p:sp>
      <p:sp>
        <p:nvSpPr>
          <p:cNvPr id="14" name="Content Placeholder 13"/>
          <p:cNvSpPr>
            <a:spLocks noGrp="1"/>
          </p:cNvSpPr>
          <p:nvPr>
            <p:ph idx="1"/>
          </p:nvPr>
        </p:nvSpPr>
        <p:spPr/>
        <p:txBody>
          <a:bodyPr/>
          <a:lstStyle/>
          <a:p>
            <a:pPr lvl="0"/>
            <a:r>
              <a:rPr lang="en-US" dirty="0"/>
              <a:t>Choose your Attitude</a:t>
            </a:r>
          </a:p>
          <a:p>
            <a:pPr lvl="0"/>
            <a:r>
              <a:rPr lang="en-US" dirty="0"/>
              <a:t>Play</a:t>
            </a:r>
          </a:p>
          <a:p>
            <a:pPr lvl="0"/>
            <a:r>
              <a:rPr lang="en-US" dirty="0"/>
              <a:t>Make Their Day</a:t>
            </a:r>
          </a:p>
          <a:p>
            <a:pPr lvl="0"/>
            <a:r>
              <a:rPr lang="en-US" dirty="0"/>
              <a:t>Be There</a:t>
            </a:r>
          </a:p>
          <a:p>
            <a:pPr marL="914400" lvl="2" indent="0">
              <a:buNone/>
            </a:pPr>
            <a:endParaRPr lang="en-US" dirty="0"/>
          </a:p>
          <a:p>
            <a:pPr marL="914400" lvl="2" indent="0">
              <a:buNone/>
            </a:pPr>
            <a:endParaRPr lang="en-US" dirty="0"/>
          </a:p>
          <a:p>
            <a:pPr lvl="2"/>
            <a:r>
              <a:rPr lang="en-US" dirty="0"/>
              <a:t>The Kingdom Mandate – The Great Commission </a:t>
            </a:r>
          </a:p>
        </p:txBody>
      </p:sp>
    </p:spTree>
    <p:extLst>
      <p:ext uri="{BB962C8B-B14F-4D97-AF65-F5344CB8AC3E}">
        <p14:creationId xmlns:p14="http://schemas.microsoft.com/office/powerpoint/2010/main" val="23649342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195BD09-6EA9-438A-AE2D-EDC60BCB7423}"/>
              </a:ext>
            </a:extLst>
          </p:cNvPr>
          <p:cNvSpPr txBox="1"/>
          <p:nvPr/>
        </p:nvSpPr>
        <p:spPr>
          <a:xfrm>
            <a:off x="1502229" y="1384165"/>
            <a:ext cx="9078685" cy="4154984"/>
          </a:xfrm>
          <a:prstGeom prst="rect">
            <a:avLst/>
          </a:prstGeom>
          <a:noFill/>
          <a:ln>
            <a:solidFill>
              <a:schemeClr val="bg2"/>
            </a:solidFill>
          </a:ln>
        </p:spPr>
        <p:txBody>
          <a:bodyPr wrap="square" rtlCol="0" anchor="ctr" anchorCtr="1">
            <a:spAutoFit/>
          </a:bodyPr>
          <a:lstStyle/>
          <a:p>
            <a:r>
              <a:rPr lang="en-US" sz="4400" i="1" dirty="0"/>
              <a:t>And said, Verily I say unto you, Except ye be converted, and become as little children, ye shall not enter into the kingdom of heaven.</a:t>
            </a:r>
            <a:br>
              <a:rPr lang="en-US" sz="4400" i="1" dirty="0"/>
            </a:br>
            <a:r>
              <a:rPr lang="en-US" sz="4400" b="1" dirty="0"/>
              <a:t>Matthew 18:3 KJV</a:t>
            </a:r>
            <a:br>
              <a:rPr lang="en-US" sz="4400" dirty="0"/>
            </a:br>
            <a:endParaRPr lang="en-US" sz="4400" dirty="0"/>
          </a:p>
        </p:txBody>
      </p:sp>
    </p:spTree>
    <p:extLst>
      <p:ext uri="{BB962C8B-B14F-4D97-AF65-F5344CB8AC3E}">
        <p14:creationId xmlns:p14="http://schemas.microsoft.com/office/powerpoint/2010/main" val="35638818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9129819-6ECC-419E-8979-AED7FC07357F}"/>
              </a:ext>
            </a:extLst>
          </p:cNvPr>
          <p:cNvSpPr txBox="1"/>
          <p:nvPr/>
        </p:nvSpPr>
        <p:spPr>
          <a:xfrm>
            <a:off x="-10886" y="681335"/>
            <a:ext cx="8915400" cy="923330"/>
          </a:xfrm>
          <a:prstGeom prst="rect">
            <a:avLst/>
          </a:prstGeom>
          <a:noFill/>
          <a:ln>
            <a:solidFill>
              <a:schemeClr val="bg2"/>
            </a:solidFill>
          </a:ln>
        </p:spPr>
        <p:txBody>
          <a:bodyPr wrap="square" rtlCol="0" anchor="ctr" anchorCtr="1">
            <a:spAutoFit/>
          </a:bodyPr>
          <a:lstStyle/>
          <a:p>
            <a:r>
              <a:rPr lang="en-US" sz="5400" b="1" dirty="0"/>
              <a:t>Make their day</a:t>
            </a:r>
            <a:endParaRPr lang="en-US" sz="5400" dirty="0"/>
          </a:p>
        </p:txBody>
      </p:sp>
      <p:sp>
        <p:nvSpPr>
          <p:cNvPr id="3" name="TextBox 2">
            <a:extLst>
              <a:ext uri="{FF2B5EF4-FFF2-40B4-BE49-F238E27FC236}">
                <a16:creationId xmlns:a16="http://schemas.microsoft.com/office/drawing/2014/main" id="{C54F8690-0F9C-4AE9-8F43-23CA8C9CC4BB}"/>
              </a:ext>
            </a:extLst>
          </p:cNvPr>
          <p:cNvSpPr txBox="1"/>
          <p:nvPr/>
        </p:nvSpPr>
        <p:spPr>
          <a:xfrm>
            <a:off x="315686" y="2021681"/>
            <a:ext cx="11560628" cy="4154984"/>
          </a:xfrm>
          <a:prstGeom prst="rect">
            <a:avLst/>
          </a:prstGeom>
          <a:noFill/>
          <a:ln>
            <a:solidFill>
              <a:schemeClr val="bg2"/>
            </a:solidFill>
          </a:ln>
        </p:spPr>
        <p:txBody>
          <a:bodyPr wrap="square" rtlCol="0" anchor="ctr" anchorCtr="1">
            <a:spAutoFit/>
          </a:bodyPr>
          <a:lstStyle/>
          <a:p>
            <a:r>
              <a:rPr lang="en-US" sz="4400" dirty="0"/>
              <a:t>The fish guys include the customers in their good time. They engage their customers in ways that create energy and goodwill. Who are our customers and how can we engage them in a way that will make their day? How could we make each other’s days?</a:t>
            </a:r>
          </a:p>
        </p:txBody>
      </p:sp>
    </p:spTree>
    <p:extLst>
      <p:ext uri="{BB962C8B-B14F-4D97-AF65-F5344CB8AC3E}">
        <p14:creationId xmlns:p14="http://schemas.microsoft.com/office/powerpoint/2010/main" val="1556082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E841474-8DCB-4BAE-B0A2-9D56F7BBF6BD}"/>
              </a:ext>
            </a:extLst>
          </p:cNvPr>
          <p:cNvSpPr txBox="1"/>
          <p:nvPr/>
        </p:nvSpPr>
        <p:spPr>
          <a:xfrm>
            <a:off x="555171" y="231530"/>
            <a:ext cx="11332029" cy="7048083"/>
          </a:xfrm>
          <a:prstGeom prst="rect">
            <a:avLst/>
          </a:prstGeom>
          <a:noFill/>
          <a:ln>
            <a:solidFill>
              <a:schemeClr val="bg2"/>
            </a:solidFill>
          </a:ln>
        </p:spPr>
        <p:txBody>
          <a:bodyPr wrap="square" rtlCol="0" anchor="ctr" anchorCtr="1">
            <a:spAutoFit/>
          </a:bodyPr>
          <a:lstStyle/>
          <a:p>
            <a:pPr marL="457200" indent="-457200">
              <a:buFont typeface="Arial" panose="020B0604020202020204" pitchFamily="34" charset="0"/>
              <a:buChar char="•"/>
            </a:pPr>
            <a:r>
              <a:rPr lang="en-US" sz="3200" dirty="0"/>
              <a:t>“It’s just Nice to be Nice” </a:t>
            </a:r>
          </a:p>
          <a:p>
            <a:pPr marL="457200" indent="-457200">
              <a:buFont typeface="Arial" panose="020B0604020202020204" pitchFamily="34" charset="0"/>
              <a:buChar char="•"/>
            </a:pPr>
            <a:endParaRPr lang="en-US" sz="3200" dirty="0"/>
          </a:p>
          <a:p>
            <a:pPr marL="457200" indent="-457200">
              <a:buFont typeface="Arial" panose="020B0604020202020204" pitchFamily="34" charset="0"/>
              <a:buChar char="•"/>
            </a:pPr>
            <a:r>
              <a:rPr lang="en-US" sz="3200" dirty="0"/>
              <a:t>Give a smile away everyday.  </a:t>
            </a:r>
          </a:p>
          <a:p>
            <a:pPr marL="457200" indent="-457200">
              <a:buFont typeface="Arial" panose="020B0604020202020204" pitchFamily="34" charset="0"/>
              <a:buChar char="•"/>
            </a:pPr>
            <a:endParaRPr lang="en-US" sz="3200" dirty="0"/>
          </a:p>
          <a:p>
            <a:pPr marL="457200" indent="-457200">
              <a:buFont typeface="Arial" panose="020B0604020202020204" pitchFamily="34" charset="0"/>
              <a:buChar char="•"/>
            </a:pPr>
            <a:r>
              <a:rPr lang="en-US" sz="3200" dirty="0"/>
              <a:t>We’re all drawn to happiness. A study at Harvard tells us that emotion is contagious.</a:t>
            </a:r>
          </a:p>
          <a:p>
            <a:pPr marL="457200" indent="-457200">
              <a:buFont typeface="Arial" panose="020B0604020202020204" pitchFamily="34" charset="0"/>
              <a:buChar char="•"/>
            </a:pPr>
            <a:endParaRPr lang="en-US" sz="3200" dirty="0"/>
          </a:p>
          <a:p>
            <a:pPr marL="457200" indent="-457200">
              <a:buFont typeface="Arial" panose="020B0604020202020204" pitchFamily="34" charset="0"/>
              <a:buChar char="•"/>
            </a:pPr>
            <a:r>
              <a:rPr lang="en-US" sz="3200" dirty="0"/>
              <a:t>Studies by psychologists show that we register smiles faster than any other expression. All it takes is 500 milliseconds (1/20th of a second).</a:t>
            </a:r>
          </a:p>
          <a:p>
            <a:pPr marL="457200" indent="-457200">
              <a:buFont typeface="Arial" panose="020B0604020202020204" pitchFamily="34" charset="0"/>
              <a:buChar char="•"/>
            </a:pPr>
            <a:endParaRPr lang="en-US" sz="3200" dirty="0"/>
          </a:p>
          <a:p>
            <a:pPr marL="457200" indent="-457200">
              <a:buFont typeface="Arial" panose="020B0604020202020204" pitchFamily="34" charset="0"/>
              <a:buChar char="•"/>
            </a:pPr>
            <a:r>
              <a:rPr lang="en-US" sz="3200" dirty="0"/>
              <a:t>A smile opens the door to conversation which in turn allows you to witness one on one.</a:t>
            </a:r>
          </a:p>
          <a:p>
            <a:br>
              <a:rPr lang="en-US" dirty="0"/>
            </a:br>
            <a:endParaRPr lang="en-US" dirty="0"/>
          </a:p>
        </p:txBody>
      </p:sp>
    </p:spTree>
    <p:extLst>
      <p:ext uri="{BB962C8B-B14F-4D97-AF65-F5344CB8AC3E}">
        <p14:creationId xmlns:p14="http://schemas.microsoft.com/office/powerpoint/2010/main" val="32202711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heel(1)">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wheel(1)">
                                      <p:cBhvr>
                                        <p:cTn id="12" dur="20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wheel(1)">
                                      <p:cBhvr>
                                        <p:cTn id="17" dur="2000"/>
                                        <p:tgtEl>
                                          <p:spTgt spid="2">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2">
                                            <p:txEl>
                                              <p:pRg st="6" end="6"/>
                                            </p:txEl>
                                          </p:spTgt>
                                        </p:tgtEl>
                                        <p:attrNameLst>
                                          <p:attrName>style.visibility</p:attrName>
                                        </p:attrNameLst>
                                      </p:cBhvr>
                                      <p:to>
                                        <p:strVal val="visible"/>
                                      </p:to>
                                    </p:set>
                                    <p:animEffect transition="in" filter="wheel(1)">
                                      <p:cBhvr>
                                        <p:cTn id="22" dur="2000"/>
                                        <p:tgtEl>
                                          <p:spTgt spid="2">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2">
                                            <p:txEl>
                                              <p:pRg st="8" end="8"/>
                                            </p:txEl>
                                          </p:spTgt>
                                        </p:tgtEl>
                                        <p:attrNameLst>
                                          <p:attrName>style.visibility</p:attrName>
                                        </p:attrNameLst>
                                      </p:cBhvr>
                                      <p:to>
                                        <p:strVal val="visible"/>
                                      </p:to>
                                    </p:set>
                                    <p:animEffect transition="in" filter="wheel(1)">
                                      <p:cBhvr>
                                        <p:cTn id="27" dur="20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0CC6B32-FE15-4A44-9911-88604657DBA0}"/>
              </a:ext>
            </a:extLst>
          </p:cNvPr>
          <p:cNvSpPr txBox="1"/>
          <p:nvPr/>
        </p:nvSpPr>
        <p:spPr>
          <a:xfrm>
            <a:off x="587829" y="1256943"/>
            <a:ext cx="10352314" cy="4801314"/>
          </a:xfrm>
          <a:prstGeom prst="rect">
            <a:avLst/>
          </a:prstGeom>
          <a:noFill/>
          <a:ln>
            <a:solidFill>
              <a:schemeClr val="bg2"/>
            </a:solidFill>
          </a:ln>
        </p:spPr>
        <p:txBody>
          <a:bodyPr wrap="square" rtlCol="0" anchor="ctr" anchorCtr="1">
            <a:spAutoFit/>
          </a:bodyPr>
          <a:lstStyle/>
          <a:p>
            <a:r>
              <a:rPr lang="en-US" sz="5400" b="1" dirty="0"/>
              <a:t>Random Acts of Kindness</a:t>
            </a:r>
            <a:r>
              <a:rPr lang="en-US" sz="5400" dirty="0"/>
              <a:t> </a:t>
            </a:r>
          </a:p>
          <a:p>
            <a:r>
              <a:rPr lang="en-US" sz="5400" dirty="0"/>
              <a:t>Because we are on the job for the kingdom twenty four seven; we are constantly looking for opportunities to show God's love</a:t>
            </a:r>
          </a:p>
          <a:p>
            <a:br>
              <a:rPr lang="en-US" dirty="0"/>
            </a:br>
            <a:endParaRPr lang="en-US" dirty="0"/>
          </a:p>
        </p:txBody>
      </p:sp>
    </p:spTree>
    <p:extLst>
      <p:ext uri="{BB962C8B-B14F-4D97-AF65-F5344CB8AC3E}">
        <p14:creationId xmlns:p14="http://schemas.microsoft.com/office/powerpoint/2010/main" val="37522547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3E8E53D-3865-4722-A285-0BBBA45F737C}"/>
              </a:ext>
            </a:extLst>
          </p:cNvPr>
          <p:cNvSpPr txBox="1"/>
          <p:nvPr/>
        </p:nvSpPr>
        <p:spPr>
          <a:xfrm>
            <a:off x="1632857" y="792459"/>
            <a:ext cx="8850086" cy="5632311"/>
          </a:xfrm>
          <a:prstGeom prst="rect">
            <a:avLst/>
          </a:prstGeom>
          <a:noFill/>
          <a:ln>
            <a:solidFill>
              <a:schemeClr val="bg2"/>
            </a:solidFill>
          </a:ln>
        </p:spPr>
        <p:txBody>
          <a:bodyPr wrap="square" rtlCol="0" anchor="ctr" anchorCtr="1">
            <a:spAutoFit/>
          </a:bodyPr>
          <a:lstStyle/>
          <a:p>
            <a:r>
              <a:rPr lang="en-US" sz="5400" b="1" dirty="0"/>
              <a:t>Be There </a:t>
            </a:r>
            <a:r>
              <a:rPr lang="en-US" sz="5400" dirty="0"/>
              <a:t>- The fish guys are fully present at work, focused on what others need from them. What can they teach us about being there for each other and our customers?</a:t>
            </a:r>
          </a:p>
          <a:p>
            <a:br>
              <a:rPr lang="en-US" dirty="0"/>
            </a:br>
            <a:endParaRPr lang="en-US" dirty="0"/>
          </a:p>
        </p:txBody>
      </p:sp>
    </p:spTree>
    <p:extLst>
      <p:ext uri="{BB962C8B-B14F-4D97-AF65-F5344CB8AC3E}">
        <p14:creationId xmlns:p14="http://schemas.microsoft.com/office/powerpoint/2010/main" val="6283924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4309931-4BD2-4655-849E-067319D791D9}"/>
              </a:ext>
            </a:extLst>
          </p:cNvPr>
          <p:cNvSpPr txBox="1"/>
          <p:nvPr/>
        </p:nvSpPr>
        <p:spPr>
          <a:xfrm>
            <a:off x="0" y="1240613"/>
            <a:ext cx="12191999" cy="4801314"/>
          </a:xfrm>
          <a:prstGeom prst="rect">
            <a:avLst/>
          </a:prstGeom>
          <a:noFill/>
          <a:ln>
            <a:solidFill>
              <a:schemeClr val="bg2"/>
            </a:solidFill>
          </a:ln>
        </p:spPr>
        <p:txBody>
          <a:bodyPr wrap="square" rtlCol="0" anchor="ctr" anchorCtr="1">
            <a:spAutoFit/>
          </a:bodyPr>
          <a:lstStyle/>
          <a:p>
            <a:pPr marL="285750" indent="-285750">
              <a:buFont typeface="Arial" panose="020B0604020202020204" pitchFamily="34" charset="0"/>
              <a:buChar char="•"/>
            </a:pPr>
            <a:r>
              <a:rPr lang="en-US" sz="3600" dirty="0"/>
              <a:t>Be aware of others’ needs.</a:t>
            </a:r>
          </a:p>
          <a:p>
            <a:pPr marL="285750" indent="-285750">
              <a:buFont typeface="Arial" panose="020B0604020202020204" pitchFamily="34" charset="0"/>
              <a:buChar char="•"/>
            </a:pPr>
            <a:r>
              <a:rPr lang="en-US" sz="3600" dirty="0"/>
              <a:t>Turn off electronics and email.</a:t>
            </a:r>
          </a:p>
          <a:p>
            <a:pPr marL="285750" indent="-285750">
              <a:buFont typeface="Arial" panose="020B0604020202020204" pitchFamily="34" charset="0"/>
              <a:buChar char="•"/>
            </a:pPr>
            <a:r>
              <a:rPr lang="en-US" sz="3600" dirty="0"/>
              <a:t>Listen to understand.</a:t>
            </a:r>
          </a:p>
          <a:p>
            <a:pPr marL="285750" indent="-285750">
              <a:buFont typeface="Arial" panose="020B0604020202020204" pitchFamily="34" charset="0"/>
              <a:buChar char="•"/>
            </a:pPr>
            <a:r>
              <a:rPr lang="en-US" sz="3600" dirty="0"/>
              <a:t>Clear your mind of judgments.</a:t>
            </a:r>
          </a:p>
          <a:p>
            <a:pPr marL="285750" indent="-285750">
              <a:buFont typeface="Arial" panose="020B0604020202020204" pitchFamily="34" charset="0"/>
              <a:buChar char="•"/>
            </a:pPr>
            <a:r>
              <a:rPr lang="en-US" sz="3600" dirty="0"/>
              <a:t>Be emotionally present.</a:t>
            </a:r>
            <a:br>
              <a:rPr lang="en-US" sz="3600" dirty="0"/>
            </a:br>
            <a:br>
              <a:rPr lang="en-US" sz="3600" dirty="0"/>
            </a:br>
            <a:r>
              <a:rPr lang="en-US" sz="3600" dirty="0"/>
              <a:t>Every day is a gift from God and an opportunity to be about the Father’s business of winning souls</a:t>
            </a:r>
            <a:r>
              <a:rPr lang="en-US" dirty="0"/>
              <a:t>.</a:t>
            </a:r>
            <a:br>
              <a:rPr lang="en-US" dirty="0"/>
            </a:br>
            <a:endParaRPr lang="en-US" dirty="0"/>
          </a:p>
        </p:txBody>
      </p:sp>
    </p:spTree>
    <p:extLst>
      <p:ext uri="{BB962C8B-B14F-4D97-AF65-F5344CB8AC3E}">
        <p14:creationId xmlns:p14="http://schemas.microsoft.com/office/powerpoint/2010/main" val="7908636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46F1818-EB89-4BB5-B5A5-4CBE2EDF04A9}"/>
              </a:ext>
            </a:extLst>
          </p:cNvPr>
          <p:cNvSpPr txBox="1"/>
          <p:nvPr/>
        </p:nvSpPr>
        <p:spPr>
          <a:xfrm>
            <a:off x="770723" y="612844"/>
            <a:ext cx="10861964" cy="5632311"/>
          </a:xfrm>
          <a:prstGeom prst="rect">
            <a:avLst/>
          </a:prstGeom>
          <a:noFill/>
          <a:ln>
            <a:solidFill>
              <a:schemeClr val="bg2"/>
            </a:solidFill>
          </a:ln>
        </p:spPr>
        <p:txBody>
          <a:bodyPr wrap="square" rtlCol="0" anchor="ctr" anchorCtr="1">
            <a:spAutoFit/>
          </a:bodyPr>
          <a:lstStyle/>
          <a:p>
            <a:r>
              <a:rPr lang="en-US" sz="3600" dirty="0"/>
              <a:t>Matt. 28:18-20 “And Jesus came and </a:t>
            </a:r>
            <a:r>
              <a:rPr lang="en-US" sz="3600" dirty="0" err="1"/>
              <a:t>spake</a:t>
            </a:r>
            <a:r>
              <a:rPr lang="en-US" sz="3600" dirty="0"/>
              <a:t> unto them, saying, All power is given unto me in heaven and in earth. Go ye therefore, and teach all nations, baptizing them in the name of the Father, and of the Son, and of the Holy Ghost: Teaching them to observe all things whatsoever I have commanded you: and, lo, I am with you </a:t>
            </a:r>
            <a:r>
              <a:rPr lang="en-US" sz="3600" dirty="0" err="1"/>
              <a:t>alway</a:t>
            </a:r>
            <a:r>
              <a:rPr lang="en-US" sz="3600" dirty="0"/>
              <a:t>, </a:t>
            </a:r>
            <a:r>
              <a:rPr lang="en-US" sz="3600" i="1" dirty="0"/>
              <a:t>even</a:t>
            </a:r>
            <a:r>
              <a:rPr lang="en-US" sz="3600" dirty="0"/>
              <a:t> unto the end of the world. Amen.”</a:t>
            </a:r>
          </a:p>
          <a:p>
            <a:endParaRPr lang="en-US" sz="3600" dirty="0"/>
          </a:p>
          <a:p>
            <a:r>
              <a:rPr lang="en-US" sz="3600" dirty="0"/>
              <a:t>Matt. 4:19 “And he saith unto them, Follow me, and I will make you fishers of men.”</a:t>
            </a:r>
          </a:p>
        </p:txBody>
      </p:sp>
    </p:spTree>
    <p:extLst>
      <p:ext uri="{BB962C8B-B14F-4D97-AF65-F5344CB8AC3E}">
        <p14:creationId xmlns:p14="http://schemas.microsoft.com/office/powerpoint/2010/main" val="37446229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863357A-3716-4D88-AB29-276ABA1203A2}"/>
              </a:ext>
            </a:extLst>
          </p:cNvPr>
          <p:cNvSpPr txBox="1"/>
          <p:nvPr/>
        </p:nvSpPr>
        <p:spPr>
          <a:xfrm>
            <a:off x="277091" y="226459"/>
            <a:ext cx="10446327" cy="1015663"/>
          </a:xfrm>
          <a:prstGeom prst="rect">
            <a:avLst/>
          </a:prstGeom>
          <a:noFill/>
          <a:ln>
            <a:solidFill>
              <a:schemeClr val="bg2"/>
            </a:solidFill>
          </a:ln>
        </p:spPr>
        <p:txBody>
          <a:bodyPr wrap="square" rtlCol="0" anchor="ctr" anchorCtr="1">
            <a:spAutoFit/>
          </a:bodyPr>
          <a:lstStyle/>
          <a:p>
            <a:r>
              <a:rPr lang="en-US" sz="6000" b="1" dirty="0"/>
              <a:t>Choose Your Attitude</a:t>
            </a:r>
          </a:p>
        </p:txBody>
      </p:sp>
      <p:sp>
        <p:nvSpPr>
          <p:cNvPr id="3" name="TextBox 2">
            <a:extLst>
              <a:ext uri="{FF2B5EF4-FFF2-40B4-BE49-F238E27FC236}">
                <a16:creationId xmlns:a16="http://schemas.microsoft.com/office/drawing/2014/main" id="{27E2394F-0F8A-42A4-B96F-A8366216C417}"/>
              </a:ext>
            </a:extLst>
          </p:cNvPr>
          <p:cNvSpPr txBox="1"/>
          <p:nvPr/>
        </p:nvSpPr>
        <p:spPr>
          <a:xfrm>
            <a:off x="443345" y="1964969"/>
            <a:ext cx="11277600" cy="4216539"/>
          </a:xfrm>
          <a:prstGeom prst="rect">
            <a:avLst/>
          </a:prstGeom>
          <a:noFill/>
          <a:ln>
            <a:solidFill>
              <a:schemeClr val="bg2"/>
            </a:solidFill>
          </a:ln>
        </p:spPr>
        <p:txBody>
          <a:bodyPr wrap="square" rtlCol="0" anchor="ctr" anchorCtr="1">
            <a:spAutoFit/>
          </a:bodyPr>
          <a:lstStyle/>
          <a:p>
            <a:r>
              <a:rPr lang="en-US" sz="4800" dirty="0"/>
              <a:t>Change your mindset, or the way you think</a:t>
            </a:r>
          </a:p>
          <a:p>
            <a:pPr marL="571500" indent="-571500">
              <a:buFont typeface="Arial" panose="020B0604020202020204" pitchFamily="34" charset="0"/>
              <a:buChar char="•"/>
            </a:pPr>
            <a:r>
              <a:rPr lang="en-US" sz="4400" dirty="0"/>
              <a:t>Clichés</a:t>
            </a:r>
          </a:p>
          <a:p>
            <a:pPr marL="1028700" lvl="1" indent="-571500">
              <a:buFont typeface="Arial" panose="020B0604020202020204" pitchFamily="34" charset="0"/>
              <a:buChar char="•"/>
            </a:pPr>
            <a:r>
              <a:rPr lang="en-US" sz="4400" dirty="0"/>
              <a:t>“God is in Control”</a:t>
            </a:r>
          </a:p>
          <a:p>
            <a:pPr marL="1028700" lvl="1" indent="-571500">
              <a:buFont typeface="Arial" panose="020B0604020202020204" pitchFamily="34" charset="0"/>
              <a:buChar char="•"/>
            </a:pPr>
            <a:r>
              <a:rPr lang="en-US" sz="4400" dirty="0"/>
              <a:t>“God is good all the time, and all the time God is good.”</a:t>
            </a:r>
          </a:p>
          <a:p>
            <a:pPr marL="1028700" lvl="1" indent="-571500">
              <a:buFont typeface="Arial" panose="020B0604020202020204" pitchFamily="34" charset="0"/>
              <a:buChar char="•"/>
            </a:pPr>
            <a:r>
              <a:rPr lang="en-US" sz="4400" dirty="0"/>
              <a:t>“By His stripes I am healed”</a:t>
            </a:r>
          </a:p>
        </p:txBody>
      </p:sp>
    </p:spTree>
    <p:extLst>
      <p:ext uri="{BB962C8B-B14F-4D97-AF65-F5344CB8AC3E}">
        <p14:creationId xmlns:p14="http://schemas.microsoft.com/office/powerpoint/2010/main" val="32775722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2403FBF-8B60-4329-9CF3-585F9E198489}"/>
              </a:ext>
            </a:extLst>
          </p:cNvPr>
          <p:cNvSpPr txBox="1"/>
          <p:nvPr/>
        </p:nvSpPr>
        <p:spPr>
          <a:xfrm>
            <a:off x="692727" y="875292"/>
            <a:ext cx="10861964" cy="5509200"/>
          </a:xfrm>
          <a:prstGeom prst="rect">
            <a:avLst/>
          </a:prstGeom>
          <a:noFill/>
          <a:ln>
            <a:solidFill>
              <a:schemeClr val="bg2"/>
            </a:solidFill>
          </a:ln>
        </p:spPr>
        <p:txBody>
          <a:bodyPr wrap="square" rtlCol="0" anchor="ctr" anchorCtr="1">
            <a:spAutoFit/>
          </a:bodyPr>
          <a:lstStyle/>
          <a:p>
            <a:pPr marL="571500" indent="-571500">
              <a:buFont typeface="Arial" panose="020B0604020202020204" pitchFamily="34" charset="0"/>
              <a:buChar char="•"/>
            </a:pPr>
            <a:r>
              <a:rPr lang="en-US" sz="3200" dirty="0"/>
              <a:t>We must change our way of thinking, and let these words began to shape our actions.  </a:t>
            </a:r>
          </a:p>
          <a:p>
            <a:pPr marL="571500" indent="-571500">
              <a:buFont typeface="Arial" panose="020B0604020202020204" pitchFamily="34" charset="0"/>
              <a:buChar char="•"/>
            </a:pPr>
            <a:r>
              <a:rPr lang="en-US" sz="3200" dirty="0"/>
              <a:t>These words must move from the conscious mind to the subconscious mind. </a:t>
            </a:r>
          </a:p>
          <a:p>
            <a:pPr marL="571500" indent="-571500">
              <a:buFont typeface="Arial" panose="020B0604020202020204" pitchFamily="34" charset="0"/>
              <a:buChar char="•"/>
            </a:pPr>
            <a:r>
              <a:rPr lang="en-US" sz="3200" dirty="0"/>
              <a:t>In the subconscious is where there is reaction to a situation without thinking. </a:t>
            </a:r>
          </a:p>
          <a:p>
            <a:pPr marL="571500" indent="-571500">
              <a:buFont typeface="Arial" panose="020B0604020202020204" pitchFamily="34" charset="0"/>
              <a:buChar char="•"/>
            </a:pPr>
            <a:r>
              <a:rPr lang="en-US" sz="3200" dirty="0"/>
              <a:t>It becomes part of who you are.  It is now a part of your lifestyle. </a:t>
            </a:r>
          </a:p>
          <a:p>
            <a:pPr marL="571500" indent="-571500">
              <a:buFont typeface="Arial" panose="020B0604020202020204" pitchFamily="34" charset="0"/>
              <a:buChar char="•"/>
            </a:pPr>
            <a:r>
              <a:rPr lang="en-US" sz="3200" dirty="0"/>
              <a:t>These are not just words, but they began to shape who you are.  They have become “Rhema (living words), or words to live by.  There is also power behind these words.  </a:t>
            </a:r>
          </a:p>
        </p:txBody>
      </p:sp>
    </p:spTree>
    <p:extLst>
      <p:ext uri="{BB962C8B-B14F-4D97-AF65-F5344CB8AC3E}">
        <p14:creationId xmlns:p14="http://schemas.microsoft.com/office/powerpoint/2010/main" val="8658114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9"/>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E85AF7D-1B09-467D-A96F-F48FA9C5F7E5}"/>
              </a:ext>
            </a:extLst>
          </p:cNvPr>
          <p:cNvPicPr>
            <a:picLocks noChangeAspect="1"/>
          </p:cNvPicPr>
          <p:nvPr/>
        </p:nvPicPr>
        <p:blipFill>
          <a:blip r:embed="rId2"/>
          <a:stretch>
            <a:fillRect/>
          </a:stretch>
        </p:blipFill>
        <p:spPr>
          <a:xfrm>
            <a:off x="6096000" y="115290"/>
            <a:ext cx="5910943" cy="6627420"/>
          </a:xfrm>
          <a:prstGeom prst="rect">
            <a:avLst/>
          </a:prstGeom>
        </p:spPr>
      </p:pic>
      <p:sp>
        <p:nvSpPr>
          <p:cNvPr id="4" name="TextBox 3">
            <a:extLst>
              <a:ext uri="{FF2B5EF4-FFF2-40B4-BE49-F238E27FC236}">
                <a16:creationId xmlns:a16="http://schemas.microsoft.com/office/drawing/2014/main" id="{14994A59-F251-4875-B173-9CE146334800}"/>
              </a:ext>
            </a:extLst>
          </p:cNvPr>
          <p:cNvSpPr txBox="1"/>
          <p:nvPr/>
        </p:nvSpPr>
        <p:spPr>
          <a:xfrm>
            <a:off x="391886" y="812346"/>
            <a:ext cx="5257800" cy="6032421"/>
          </a:xfrm>
          <a:prstGeom prst="rect">
            <a:avLst/>
          </a:prstGeom>
          <a:noFill/>
          <a:ln>
            <a:solidFill>
              <a:schemeClr val="bg2"/>
            </a:solidFill>
          </a:ln>
        </p:spPr>
        <p:txBody>
          <a:bodyPr wrap="square" rtlCol="0" anchor="ctr" anchorCtr="1">
            <a:spAutoFit/>
          </a:bodyPr>
          <a:lstStyle/>
          <a:p>
            <a:r>
              <a:rPr lang="en-US" sz="4000" b="1" dirty="0"/>
              <a:t>God is The King and He will guard His Word</a:t>
            </a:r>
          </a:p>
          <a:p>
            <a:endParaRPr lang="en-US" sz="3200" dirty="0"/>
          </a:p>
          <a:p>
            <a:r>
              <a:rPr lang="en-US" sz="3200" dirty="0"/>
              <a:t>The words of the Lord are pure words: as silver tried in a furnace of earth, purified seven times.  Thou shalt keep them, O Lord , thou shalt preserve them from this generation for ever.</a:t>
            </a:r>
            <a:br>
              <a:rPr lang="en-US" sz="3200" dirty="0"/>
            </a:br>
            <a:r>
              <a:rPr lang="en-US" sz="3200" b="1" dirty="0"/>
              <a:t>Psalms 12:6‭-‬7 KJV</a:t>
            </a:r>
            <a:br>
              <a:rPr lang="en-US" dirty="0"/>
            </a:br>
            <a:endParaRPr lang="en-US" dirty="0"/>
          </a:p>
        </p:txBody>
      </p:sp>
    </p:spTree>
    <p:extLst>
      <p:ext uri="{BB962C8B-B14F-4D97-AF65-F5344CB8AC3E}">
        <p14:creationId xmlns:p14="http://schemas.microsoft.com/office/powerpoint/2010/main" val="27630775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A44939E-00F3-4E32-8DC5-B71A78D752F9}"/>
              </a:ext>
            </a:extLst>
          </p:cNvPr>
          <p:cNvSpPr txBox="1"/>
          <p:nvPr/>
        </p:nvSpPr>
        <p:spPr>
          <a:xfrm>
            <a:off x="1213757" y="474345"/>
            <a:ext cx="9764486" cy="5909310"/>
          </a:xfrm>
          <a:prstGeom prst="rect">
            <a:avLst/>
          </a:prstGeom>
          <a:noFill/>
          <a:ln>
            <a:solidFill>
              <a:schemeClr val="bg2"/>
            </a:solidFill>
          </a:ln>
        </p:spPr>
        <p:txBody>
          <a:bodyPr wrap="square" rtlCol="0" anchor="ctr" anchorCtr="1">
            <a:spAutoFit/>
          </a:bodyPr>
          <a:lstStyle/>
          <a:p>
            <a:r>
              <a:rPr lang="en-US" sz="5400" b="1" dirty="0"/>
              <a:t>Choose to change your thinking</a:t>
            </a:r>
          </a:p>
          <a:p>
            <a:r>
              <a:rPr lang="en-US" sz="4800" dirty="0"/>
              <a:t>Dr. Milena </a:t>
            </a:r>
            <a:r>
              <a:rPr lang="en-US" sz="4800" dirty="0" err="1"/>
              <a:t>Sakalauskas</a:t>
            </a:r>
            <a:endParaRPr lang="en-US" sz="4800" dirty="0"/>
          </a:p>
          <a:p>
            <a:endParaRPr lang="en-US" sz="4800" b="1" dirty="0"/>
          </a:p>
          <a:p>
            <a:r>
              <a:rPr lang="en-US" sz="4800" b="1" dirty="0"/>
              <a:t>63 Days to Radical Life Change.</a:t>
            </a:r>
            <a:endParaRPr lang="en-US" sz="4800" dirty="0"/>
          </a:p>
          <a:p>
            <a:br>
              <a:rPr lang="en-US" sz="4800" dirty="0"/>
            </a:br>
            <a:r>
              <a:rPr lang="en-US" sz="4800" b="1" dirty="0"/>
              <a:t>CHANGE WRONG HABITS/THOUGHTS IN 63 DAYS</a:t>
            </a:r>
            <a:br>
              <a:rPr lang="en-US" b="1" dirty="0"/>
            </a:br>
            <a:br>
              <a:rPr lang="en-US" dirty="0"/>
            </a:br>
            <a:endParaRPr lang="en-US" dirty="0"/>
          </a:p>
        </p:txBody>
      </p:sp>
    </p:spTree>
    <p:extLst>
      <p:ext uri="{BB962C8B-B14F-4D97-AF65-F5344CB8AC3E}">
        <p14:creationId xmlns:p14="http://schemas.microsoft.com/office/powerpoint/2010/main" val="19006496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35035F0-AE08-4D10-88A3-6597ED8EF33B}"/>
              </a:ext>
            </a:extLst>
          </p:cNvPr>
          <p:cNvSpPr txBox="1"/>
          <p:nvPr/>
        </p:nvSpPr>
        <p:spPr>
          <a:xfrm>
            <a:off x="816429" y="197346"/>
            <a:ext cx="10744200" cy="6463308"/>
          </a:xfrm>
          <a:prstGeom prst="rect">
            <a:avLst/>
          </a:prstGeom>
          <a:noFill/>
          <a:ln>
            <a:solidFill>
              <a:schemeClr val="bg2"/>
            </a:solidFill>
          </a:ln>
        </p:spPr>
        <p:txBody>
          <a:bodyPr wrap="square" rtlCol="0" anchor="ctr" anchorCtr="1">
            <a:spAutoFit/>
          </a:bodyPr>
          <a:lstStyle/>
          <a:p>
            <a:pPr marL="571500" indent="-571500">
              <a:buFont typeface="Arial" panose="020B0604020202020204" pitchFamily="34" charset="0"/>
              <a:buChar char="•"/>
            </a:pPr>
            <a:r>
              <a:rPr lang="en-US" sz="3600" dirty="0"/>
              <a:t> It takes 21 days to create a new habit.</a:t>
            </a:r>
          </a:p>
          <a:p>
            <a:endParaRPr lang="en-US" sz="3600" dirty="0"/>
          </a:p>
          <a:p>
            <a:pPr marL="571500" indent="-571500">
              <a:buFont typeface="Arial" panose="020B0604020202020204" pitchFamily="34" charset="0"/>
              <a:buChar char="•"/>
            </a:pPr>
            <a:r>
              <a:rPr lang="en-US" sz="3600" dirty="0"/>
              <a:t> It takes another 21 days to strengthen your resolve to embed that habit so your poor habits cannot overpower it. Note: This should be done through prayer and meditation as you are uncovering negative thoughts and habits that compete with the new truths you have learned.</a:t>
            </a:r>
          </a:p>
          <a:p>
            <a:pPr marL="571500" indent="-571500">
              <a:buFont typeface="Arial" panose="020B0604020202020204" pitchFamily="34" charset="0"/>
              <a:buChar char="•"/>
            </a:pPr>
            <a:br>
              <a:rPr lang="en-US" sz="3600" dirty="0"/>
            </a:br>
            <a:r>
              <a:rPr lang="en-US" sz="3600" dirty="0"/>
              <a:t>It takes a final 21 days to make your new habit part of your DNA forever (Unconscious Mind) forever.</a:t>
            </a:r>
            <a:br>
              <a:rPr lang="en-US" dirty="0"/>
            </a:br>
            <a:endParaRPr lang="en-US" dirty="0"/>
          </a:p>
        </p:txBody>
      </p:sp>
      <p:sp>
        <p:nvSpPr>
          <p:cNvPr id="3" name="TextBox 2">
            <a:extLst>
              <a:ext uri="{FF2B5EF4-FFF2-40B4-BE49-F238E27FC236}">
                <a16:creationId xmlns:a16="http://schemas.microsoft.com/office/drawing/2014/main" id="{40387C47-B551-488C-9CC8-DB7BB1AA1609}"/>
              </a:ext>
            </a:extLst>
          </p:cNvPr>
          <p:cNvSpPr txBox="1"/>
          <p:nvPr/>
        </p:nvSpPr>
        <p:spPr>
          <a:xfrm>
            <a:off x="8556171" y="3146363"/>
            <a:ext cx="184731" cy="369332"/>
          </a:xfrm>
          <a:prstGeom prst="rect">
            <a:avLst/>
          </a:prstGeom>
          <a:noFill/>
          <a:ln>
            <a:solidFill>
              <a:schemeClr val="bg2"/>
            </a:solidFill>
          </a:ln>
        </p:spPr>
        <p:txBody>
          <a:bodyPr wrap="none" rtlCol="0" anchor="ctr" anchorCtr="1">
            <a:spAutoFit/>
          </a:bodyPr>
          <a:lstStyle/>
          <a:p>
            <a:endParaRPr lang="en-US" dirty="0"/>
          </a:p>
        </p:txBody>
      </p:sp>
    </p:spTree>
    <p:extLst>
      <p:ext uri="{BB962C8B-B14F-4D97-AF65-F5344CB8AC3E}">
        <p14:creationId xmlns:p14="http://schemas.microsoft.com/office/powerpoint/2010/main" val="24000073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ADEF54-74D6-4B54-8CCF-2D996E6DA52C}"/>
              </a:ext>
            </a:extLst>
          </p:cNvPr>
          <p:cNvSpPr txBox="1"/>
          <p:nvPr/>
        </p:nvSpPr>
        <p:spPr>
          <a:xfrm>
            <a:off x="381000" y="1802874"/>
            <a:ext cx="11163300" cy="3785652"/>
          </a:xfrm>
          <a:prstGeom prst="rect">
            <a:avLst/>
          </a:prstGeom>
          <a:noFill/>
          <a:ln>
            <a:solidFill>
              <a:schemeClr val="bg2"/>
            </a:solidFill>
          </a:ln>
        </p:spPr>
        <p:txBody>
          <a:bodyPr wrap="square" rtlCol="0" anchor="ctr" anchorCtr="1">
            <a:spAutoFit/>
          </a:bodyPr>
          <a:lstStyle/>
          <a:p>
            <a:r>
              <a:rPr lang="en-US" sz="6000" dirty="0"/>
              <a:t>Resolve:  settle or find a solution to (a problem, dispute, or contentious matter). "the firm aims to resolve problems within 30 days"</a:t>
            </a:r>
          </a:p>
        </p:txBody>
      </p:sp>
    </p:spTree>
    <p:extLst>
      <p:ext uri="{BB962C8B-B14F-4D97-AF65-F5344CB8AC3E}">
        <p14:creationId xmlns:p14="http://schemas.microsoft.com/office/powerpoint/2010/main" val="3397925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Cloud skipper design templat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mbria-Calibri">
      <a:maj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9TopShadow">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3975" dist="41275" dir="14700000" algn="t" rotWithShape="0">
              <a:srgbClr val="000000">
                <a:alpha val="60000"/>
              </a:srgbClr>
            </a:outerShdw>
          </a:effectLst>
          <a:scene3d>
            <a:camera prst="orthographicFront">
              <a:rot lat="0" lon="0" rev="0"/>
            </a:camera>
            <a:lightRig rig="contrasting" dir="t">
              <a:rot lat="0" lon="0" rev="3600000"/>
            </a:lightRig>
          </a:scene3d>
          <a:sp3d prstMaterial="plastic">
            <a:bevelT w="127000" h="38200" prst="relaxedInse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dirty="0"/>
        </a:defPPr>
      </a:lstStyle>
      <a:style>
        <a:lnRef idx="1">
          <a:schemeClr val="accent2"/>
        </a:lnRef>
        <a:fillRef idx="2">
          <a:schemeClr val="accent2"/>
        </a:fillRef>
        <a:effectRef idx="1">
          <a:schemeClr val="accent2"/>
        </a:effectRef>
        <a:fontRef idx="minor">
          <a:schemeClr val="dk1"/>
        </a:fontRef>
      </a:style>
    </a:spDef>
    <a:lnDef>
      <a:spPr/>
      <a:bodyPr/>
      <a:lstStyle/>
      <a:style>
        <a:lnRef idx="1">
          <a:schemeClr val="accent2"/>
        </a:lnRef>
        <a:fillRef idx="0">
          <a:schemeClr val="accent2"/>
        </a:fillRef>
        <a:effectRef idx="0">
          <a:schemeClr val="accent2"/>
        </a:effectRef>
        <a:fontRef idx="minor">
          <a:schemeClr val="tx1"/>
        </a:fontRef>
      </a:style>
    </a:lnDef>
    <a:txDef>
      <a:spPr>
        <a:noFill/>
        <a:ln>
          <a:solidFill>
            <a:schemeClr val="bg2"/>
          </a:solidFill>
        </a:ln>
      </a:spPr>
      <a:bodyPr wrap="square" rtlCol="0" anchor="ctr" anchorCtr="1">
        <a:spAutoFit/>
      </a:bodyPr>
      <a:lstStyle>
        <a:defPPr>
          <a:defRPr dirty="0"/>
        </a:defPPr>
      </a:lstStyle>
    </a:txDef>
  </a:objectDefaults>
  <a:extraClrSchemeLst/>
  <a:extLst>
    <a:ext uri="{05A4C25C-085E-4340-85A3-A5531E510DB2}">
      <thm15:themeFamily xmlns:thm15="http://schemas.microsoft.com/office/thememl/2012/main" name="Cloud skipper design slides.potx" id="{E8493412-85DD-4641-9E8A-937B29FD6AA2}" vid="{77E91E09-5010-404D-ADF4-B79FA46D727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mbria-Calibri">
      <a:maj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9TopShadow">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3975" dist="41275" dir="14700000" algn="t" rotWithShape="0">
              <a:srgbClr val="000000">
                <a:alpha val="60000"/>
              </a:srgbClr>
            </a:outerShdw>
          </a:effectLst>
          <a:scene3d>
            <a:camera prst="orthographicFront">
              <a:rot lat="0" lon="0" rev="0"/>
            </a:camera>
            <a:lightRig rig="contrasting" dir="t">
              <a:rot lat="0" lon="0" rev="3600000"/>
            </a:lightRig>
          </a:scene3d>
          <a:sp3d prstMaterial="plastic">
            <a:bevelT w="127000" h="38200" prst="relaxedInse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mbria-Calibri">
      <a:maj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9TopShadow">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3975" dist="41275" dir="14700000" algn="t" rotWithShape="0">
              <a:srgbClr val="000000">
                <a:alpha val="60000"/>
              </a:srgbClr>
            </a:outerShdw>
          </a:effectLst>
          <a:scene3d>
            <a:camera prst="orthographicFront">
              <a:rot lat="0" lon="0" rev="0"/>
            </a:camera>
            <a:lightRig rig="contrasting" dir="t">
              <a:rot lat="0" lon="0" rev="3600000"/>
            </a:lightRig>
          </a:scene3d>
          <a:sp3d prstMaterial="plastic">
            <a:bevelT w="127000" h="38200" prst="relaxedInse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VSO_x0020_item_x0020_id xmlns="40262f94-9f35-4ac3-9a90-690165a166b7" xsi:nil="true"/>
    <Assetid_x0020_ xmlns="40262f94-9f35-4ac3-9a90-690165a166b7" xsi:nil="true"/>
    <Item_x0020_Details xmlns="40262f94-9f35-4ac3-9a90-690165a166b7" xsi:nil="true"/>
    <Template_x0020_details xmlns="40262f94-9f35-4ac3-9a90-690165a166b7"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AA3F7D94069FF64A86F7DFF56D60E3BE" ma:contentTypeVersion="6" ma:contentTypeDescription="Create a new document." ma:contentTypeScope="" ma:versionID="c32302c77d4085ecf495bdddb7f5e889">
  <xsd:schema xmlns:xsd="http://www.w3.org/2001/XMLSchema" xmlns:xs="http://www.w3.org/2001/XMLSchema" xmlns:p="http://schemas.microsoft.com/office/2006/metadata/properties" xmlns:ns2="a4f35948-e619-41b3-aa29-22878b09cfd2" xmlns:ns3="40262f94-9f35-4ac3-9a90-690165a166b7" targetNamespace="http://schemas.microsoft.com/office/2006/metadata/properties" ma:root="true" ma:fieldsID="4ab5ae46be95f9d0be6107e8200be7a2" ns2:_="" ns3:_="">
    <xsd:import namespace="a4f35948-e619-41b3-aa29-22878b09cfd2"/>
    <xsd:import namespace="40262f94-9f35-4ac3-9a90-690165a166b7"/>
    <xsd:element name="properties">
      <xsd:complexType>
        <xsd:sequence>
          <xsd:element name="documentManagement">
            <xsd:complexType>
              <xsd:all>
                <xsd:element ref="ns2:SharedWithUsers" minOccurs="0"/>
                <xsd:element ref="ns2:SharedWithDetails" minOccurs="0"/>
                <xsd:element ref="ns3:VSO_x0020_item_x0020_id" minOccurs="0"/>
                <xsd:element ref="ns3:Item_x0020_Details" minOccurs="0"/>
                <xsd:element ref="ns3:Template_x0020_details" minOccurs="0"/>
                <xsd:element ref="ns3:Assetid_x0020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f35948-e619-41b3-aa29-22878b09cfd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0262f94-9f35-4ac3-9a90-690165a166b7" elementFormDefault="qualified">
    <xsd:import namespace="http://schemas.microsoft.com/office/2006/documentManagement/types"/>
    <xsd:import namespace="http://schemas.microsoft.com/office/infopath/2007/PartnerControls"/>
    <xsd:element name="VSO_x0020_item_x0020_id" ma:index="10" nillable="true" ma:displayName="VSO item id" ma:description="Please add the bug number to refer to VSO items." ma:internalName="VSO_x0020_item_x0020_id">
      <xsd:simpleType>
        <xsd:restriction base="dms:Text">
          <xsd:maxLength value="255"/>
        </xsd:restriction>
      </xsd:simpleType>
    </xsd:element>
    <xsd:element name="Item_x0020_Details" ma:index="11" nillable="true" ma:displayName="Item Details" ma:internalName="Item_x0020_Details">
      <xsd:simpleType>
        <xsd:restriction base="dms:Note">
          <xsd:maxLength value="255"/>
        </xsd:restriction>
      </xsd:simpleType>
    </xsd:element>
    <xsd:element name="Template_x0020_details" ma:index="12" nillable="true" ma:displayName="Template details" ma:internalName="Template_x0020_details">
      <xsd:simpleType>
        <xsd:restriction base="dms:Text"/>
      </xsd:simpleType>
    </xsd:element>
    <xsd:element name="Assetid_x0020_" ma:index="13" nillable="true" ma:displayName="Assetid " ma:internalName="Assetid_x0020_">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EDD01B8-816B-49B7-8C81-03AB51D87C54}">
  <ds:schemaRefs>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40262f94-9f35-4ac3-9a90-690165a166b7"/>
    <ds:schemaRef ds:uri="a4f35948-e619-41b3-aa29-22878b09cfd2"/>
    <ds:schemaRef ds:uri="http://www.w3.org/XML/1998/namespace"/>
  </ds:schemaRefs>
</ds:datastoreItem>
</file>

<file path=customXml/itemProps2.xml><?xml version="1.0" encoding="utf-8"?>
<ds:datastoreItem xmlns:ds="http://schemas.openxmlformats.org/officeDocument/2006/customXml" ds:itemID="{6253D857-4181-4777-8893-6E45A690F9F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f35948-e619-41b3-aa29-22878b09cfd2"/>
    <ds:schemaRef ds:uri="40262f94-9f35-4ac3-9a90-690165a166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024FD56-CE1B-42FC-9E83-BFBF160724C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Cloud skipper design slides</Template>
  <TotalTime>553</TotalTime>
  <Words>541</Words>
  <Application>Microsoft Office PowerPoint</Application>
  <PresentationFormat>Widescreen</PresentationFormat>
  <Paragraphs>101</Paragraphs>
  <Slides>25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Cambria</vt:lpstr>
      <vt:lpstr>Cloud skipper design template</vt:lpstr>
      <vt:lpstr>FISH Philosophy and  Evangelism</vt:lpstr>
      <vt:lpstr>The FISH Philosophy Tailored to Evangelism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FISH Philosophy and  Evangelism</dc:title>
  <dc:creator>Lawrence Williams</dc:creator>
  <cp:lastModifiedBy>Lawrence Williams</cp:lastModifiedBy>
  <cp:revision>16</cp:revision>
  <dcterms:created xsi:type="dcterms:W3CDTF">2019-02-22T02:01:36Z</dcterms:created>
  <dcterms:modified xsi:type="dcterms:W3CDTF">2019-02-22T11:15:04Z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74062900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