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3" r:id="rId14"/>
    <p:sldId id="269" r:id="rId15"/>
    <p:sldId id="27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85E"/>
    <a:srgbClr val="F8CBAD"/>
    <a:srgbClr val="1F8996"/>
    <a:srgbClr val="231F20"/>
    <a:srgbClr val="A53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8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8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6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4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596D6-8872-40C4-9F8C-B5A779CE734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1113-A803-443B-82DE-89B253060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ishers of men">
            <a:extLst>
              <a:ext uri="{FF2B5EF4-FFF2-40B4-BE49-F238E27FC236}">
                <a16:creationId xmlns:a16="http://schemas.microsoft.com/office/drawing/2014/main" id="{C9A9C471-E239-4DF8-A7E6-820E4BDA2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7" r="3105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ln w="76200">
            <a:solidFill>
              <a:srgbClr val="A536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B59C8E-9B9D-47EE-896B-D2A2B2360C44}"/>
              </a:ext>
            </a:extLst>
          </p:cNvPr>
          <p:cNvSpPr txBox="1"/>
          <p:nvPr/>
        </p:nvSpPr>
        <p:spPr>
          <a:xfrm>
            <a:off x="1722784" y="3749457"/>
            <a:ext cx="70899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FISHERS Of Men: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Effective Evangelism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Pastor G.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Lydell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Mungin</a:t>
            </a:r>
          </a:p>
        </p:txBody>
      </p:sp>
    </p:spTree>
    <p:extLst>
      <p:ext uri="{BB962C8B-B14F-4D97-AF65-F5344CB8AC3E}">
        <p14:creationId xmlns:p14="http://schemas.microsoft.com/office/powerpoint/2010/main" val="154522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rategy">
            <a:extLst>
              <a:ext uri="{FF2B5EF4-FFF2-40B4-BE49-F238E27FC236}">
                <a16:creationId xmlns:a16="http://schemas.microsoft.com/office/drawing/2014/main" id="{31E77991-AF5A-4EF3-A017-0401D4A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F10408-AEF0-4C79-AF7B-089D6DF50280}"/>
              </a:ext>
            </a:extLst>
          </p:cNvPr>
          <p:cNvSpPr/>
          <p:nvPr/>
        </p:nvSpPr>
        <p:spPr>
          <a:xfrm>
            <a:off x="119271" y="362634"/>
            <a:ext cx="6586329" cy="2400657"/>
          </a:xfrm>
          <a:prstGeom prst="rect">
            <a:avLst/>
          </a:prstGeom>
          <a:solidFill>
            <a:srgbClr val="231F2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More Than One Hook…..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8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uy in">
            <a:extLst>
              <a:ext uri="{FF2B5EF4-FFF2-40B4-BE49-F238E27FC236}">
                <a16:creationId xmlns:a16="http://schemas.microsoft.com/office/drawing/2014/main" id="{CC1BD656-D9B1-44A9-A21A-CD4B1F4C0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3031" r="14702" b="17355"/>
          <a:stretch/>
        </p:blipFill>
        <p:spPr bwMode="auto">
          <a:xfrm>
            <a:off x="20" y="0"/>
            <a:ext cx="9143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6EF82-F752-47FC-9791-E644811A2763}"/>
              </a:ext>
            </a:extLst>
          </p:cNvPr>
          <p:cNvSpPr txBox="1"/>
          <p:nvPr/>
        </p:nvSpPr>
        <p:spPr>
          <a:xfrm>
            <a:off x="1152939" y="-185530"/>
            <a:ext cx="1364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09868-082D-4742-A888-D69C5972DBA5}"/>
              </a:ext>
            </a:extLst>
          </p:cNvPr>
          <p:cNvSpPr txBox="1"/>
          <p:nvPr/>
        </p:nvSpPr>
        <p:spPr>
          <a:xfrm>
            <a:off x="1417981" y="1921566"/>
            <a:ext cx="6785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254410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buy in">
            <a:extLst>
              <a:ext uri="{FF2B5EF4-FFF2-40B4-BE49-F238E27FC236}">
                <a16:creationId xmlns:a16="http://schemas.microsoft.com/office/drawing/2014/main" id="{643AE8AC-6A1B-47DB-8B45-31BA33A6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520D61-FACF-4DF6-9984-9C7CA0DF22F3}"/>
              </a:ext>
            </a:extLst>
          </p:cNvPr>
          <p:cNvSpPr/>
          <p:nvPr/>
        </p:nvSpPr>
        <p:spPr>
          <a:xfrm>
            <a:off x="125069" y="1736179"/>
            <a:ext cx="8926166" cy="4832092"/>
          </a:xfrm>
          <a:prstGeom prst="rect">
            <a:avLst/>
          </a:prstGeom>
          <a:solidFill>
            <a:srgbClr val="F8CBAD">
              <a:alpha val="47059"/>
            </a:srgb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Membership is committed to the mission and/or goals of the church, and also find the day-to-day work personally resonant. </a:t>
            </a:r>
          </a:p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Buy-in promotes engagement and a willingness to go the extra mile in the work of ministry!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E88299B8-157A-429E-B98E-4B00B8BCD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7" b="27954"/>
          <a:stretch/>
        </p:blipFill>
        <p:spPr bwMode="auto">
          <a:xfrm>
            <a:off x="125068" y="52689"/>
            <a:ext cx="3619500" cy="127235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6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teach it and preach it">
            <a:extLst>
              <a:ext uri="{FF2B5EF4-FFF2-40B4-BE49-F238E27FC236}">
                <a16:creationId xmlns:a16="http://schemas.microsoft.com/office/drawing/2014/main" id="{7B2154C7-6023-402D-B140-FAAE72553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13108" b="2"/>
          <a:stretch/>
        </p:blipFill>
        <p:spPr bwMode="auto">
          <a:xfrm>
            <a:off x="3871539" y="3272588"/>
            <a:ext cx="4579036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Evangelism">
            <a:extLst>
              <a:ext uri="{FF2B5EF4-FFF2-40B4-BE49-F238E27FC236}">
                <a16:creationId xmlns:a16="http://schemas.microsoft.com/office/drawing/2014/main" id="{D3E35C12-1691-436D-9A60-BE393323A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3" t="25174" r="1105" b="19984"/>
          <a:stretch/>
        </p:blipFill>
        <p:spPr bwMode="auto">
          <a:xfrm>
            <a:off x="0" y="185530"/>
            <a:ext cx="5459934" cy="3728287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726" y="0"/>
            <a:ext cx="2856849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3750889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7928" y="0"/>
            <a:ext cx="576072" cy="6858000"/>
          </a:xfrm>
          <a:prstGeom prst="rect">
            <a:avLst/>
          </a:prstGeom>
          <a:solidFill>
            <a:srgbClr val="89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8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result driven">
            <a:extLst>
              <a:ext uri="{FF2B5EF4-FFF2-40B4-BE49-F238E27FC236}">
                <a16:creationId xmlns:a16="http://schemas.microsoft.com/office/drawing/2014/main" id="{E683490E-2A39-4149-9322-75EE71706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0" r="8406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94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age result for Black man coffee with white man">
            <a:extLst>
              <a:ext uri="{FF2B5EF4-FFF2-40B4-BE49-F238E27FC236}">
                <a16:creationId xmlns:a16="http://schemas.microsoft.com/office/drawing/2014/main" id="{CE6605D9-EC5D-407E-831F-CFC925F8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Related image">
            <a:extLst>
              <a:ext uri="{FF2B5EF4-FFF2-40B4-BE49-F238E27FC236}">
                <a16:creationId xmlns:a16="http://schemas.microsoft.com/office/drawing/2014/main" id="{E5091375-FAA9-4EFF-BB78-AF5B3464C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3" b="50000"/>
          <a:stretch/>
        </p:blipFill>
        <p:spPr bwMode="auto">
          <a:xfrm>
            <a:off x="142546" y="4474887"/>
            <a:ext cx="5121965" cy="21478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4118AE-7BB6-4831-BDB6-BC3A86E813D5}"/>
              </a:ext>
            </a:extLst>
          </p:cNvPr>
          <p:cNvSpPr/>
          <p:nvPr/>
        </p:nvSpPr>
        <p:spPr>
          <a:xfrm>
            <a:off x="0" y="5934660"/>
            <a:ext cx="5407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chemeClr val="bg1">
                    <a:lumMod val="75000"/>
                  </a:schemeClr>
                </a:solidFill>
                <a:latin typeface="Gotham SSm A"/>
              </a:rPr>
              <a:t>Model Evangelism</a:t>
            </a:r>
            <a:endParaRPr lang="en-US" sz="5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3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Evangelism">
            <a:extLst>
              <a:ext uri="{FF2B5EF4-FFF2-40B4-BE49-F238E27FC236}">
                <a16:creationId xmlns:a16="http://schemas.microsoft.com/office/drawing/2014/main" id="{67C98E3F-3337-4C91-8513-04CCC29B9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b="17809"/>
          <a:stretch/>
        </p:blipFill>
        <p:spPr bwMode="auto">
          <a:xfrm>
            <a:off x="20" y="-569843"/>
            <a:ext cx="9143980" cy="761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Evangelism">
            <a:extLst>
              <a:ext uri="{FF2B5EF4-FFF2-40B4-BE49-F238E27FC236}">
                <a16:creationId xmlns:a16="http://schemas.microsoft.com/office/drawing/2014/main" id="{5A1C509D-3241-4B28-A45A-C368FDFB2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7" r="91015" b="30896"/>
          <a:stretch/>
        </p:blipFill>
        <p:spPr bwMode="auto">
          <a:xfrm rot="5400000">
            <a:off x="4206921" y="2030106"/>
            <a:ext cx="743805" cy="89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just do it">
            <a:extLst>
              <a:ext uri="{FF2B5EF4-FFF2-40B4-BE49-F238E27FC236}">
                <a16:creationId xmlns:a16="http://schemas.microsoft.com/office/drawing/2014/main" id="{122AA7A4-C771-4F75-BAB5-BFC0B276A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" t="19703" r="8873" b="39830"/>
          <a:stretch/>
        </p:blipFill>
        <p:spPr bwMode="auto">
          <a:xfrm>
            <a:off x="1113183" y="2358887"/>
            <a:ext cx="7169426" cy="253116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29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may contain: one or more people, crowd and indoor">
            <a:extLst>
              <a:ext uri="{FF2B5EF4-FFF2-40B4-BE49-F238E27FC236}">
                <a16:creationId xmlns:a16="http://schemas.microsoft.com/office/drawing/2014/main" id="{EBC9C000-E93E-453B-86F7-EE7A873D3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r="-1" b="10294"/>
          <a:stretch/>
        </p:blipFill>
        <p:spPr bwMode="auto">
          <a:xfrm>
            <a:off x="241298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Image may contain: one or more people, people sitting, table and indoor">
            <a:extLst>
              <a:ext uri="{FF2B5EF4-FFF2-40B4-BE49-F238E27FC236}">
                <a16:creationId xmlns:a16="http://schemas.microsoft.com/office/drawing/2014/main" id="{541B1601-A2E1-4914-8CB6-09C7E312E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1" r="-1" b="11613"/>
          <a:stretch/>
        </p:blipFill>
        <p:spPr bwMode="auto">
          <a:xfrm>
            <a:off x="4606290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537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may contain: one or more people, people sitting and indoor">
            <a:extLst>
              <a:ext uri="{FF2B5EF4-FFF2-40B4-BE49-F238E27FC236}">
                <a16:creationId xmlns:a16="http://schemas.microsoft.com/office/drawing/2014/main" id="{75AA8648-C5FF-4757-B2A3-B494FAA4F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8" r="17282"/>
          <a:stretch/>
        </p:blipFill>
        <p:spPr bwMode="auto">
          <a:xfrm>
            <a:off x="241298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Image may contain: food">
            <a:extLst>
              <a:ext uri="{FF2B5EF4-FFF2-40B4-BE49-F238E27FC236}">
                <a16:creationId xmlns:a16="http://schemas.microsoft.com/office/drawing/2014/main" id="{937B47C6-08E3-4EC2-BEFF-EB3F7AFCA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-1" b="11150"/>
          <a:stretch/>
        </p:blipFill>
        <p:spPr bwMode="auto">
          <a:xfrm>
            <a:off x="4606290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may contain: one or more people, people sitting and indoor">
            <a:extLst>
              <a:ext uri="{FF2B5EF4-FFF2-40B4-BE49-F238E27FC236}">
                <a16:creationId xmlns:a16="http://schemas.microsoft.com/office/drawing/2014/main" id="{7F3F61E2-60FD-4678-ACF5-2C3985B5D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r="1011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3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75F7A15E-A63F-4E38-AEB1-292334503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58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Image may contain: outdoor">
            <a:extLst>
              <a:ext uri="{FF2B5EF4-FFF2-40B4-BE49-F238E27FC236}">
                <a16:creationId xmlns:a16="http://schemas.microsoft.com/office/drawing/2014/main" id="{3A53807D-580D-4744-A9E9-3612BD0A6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20" y="10"/>
            <a:ext cx="457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Image may contain: one or more people and outdoor">
            <a:extLst>
              <a:ext uri="{FF2B5EF4-FFF2-40B4-BE49-F238E27FC236}">
                <a16:creationId xmlns:a16="http://schemas.microsoft.com/office/drawing/2014/main" id="{4F9DC599-ED58-4E79-A1AA-17AA05019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4572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17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 may contain: 1 person">
            <a:extLst>
              <a:ext uri="{FF2B5EF4-FFF2-40B4-BE49-F238E27FC236}">
                <a16:creationId xmlns:a16="http://schemas.microsoft.com/office/drawing/2014/main" id="{429129FE-F931-498A-BB7A-D9092D7F8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7" r="24572" b="-1"/>
          <a:stretch/>
        </p:blipFill>
        <p:spPr bwMode="auto">
          <a:xfrm>
            <a:off x="241298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Image may contain: 3 people">
            <a:extLst>
              <a:ext uri="{FF2B5EF4-FFF2-40B4-BE49-F238E27FC236}">
                <a16:creationId xmlns:a16="http://schemas.microsoft.com/office/drawing/2014/main" id="{3EC58CB0-9542-48E3-93BF-922D688EC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7" r="27331" b="-1"/>
          <a:stretch/>
        </p:blipFill>
        <p:spPr bwMode="auto">
          <a:xfrm>
            <a:off x="4606290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77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may contain: 2 people">
            <a:extLst>
              <a:ext uri="{FF2B5EF4-FFF2-40B4-BE49-F238E27FC236}">
                <a16:creationId xmlns:a16="http://schemas.microsoft.com/office/drawing/2014/main" id="{FACF9B94-26E5-494F-8E48-179236E7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76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may contain: 1 person">
            <a:extLst>
              <a:ext uri="{FF2B5EF4-FFF2-40B4-BE49-F238E27FC236}">
                <a16:creationId xmlns:a16="http://schemas.microsoft.com/office/drawing/2014/main" id="{CD95A644-E5A8-427E-A735-06943C22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1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 may contain: 2 people">
            <a:extLst>
              <a:ext uri="{FF2B5EF4-FFF2-40B4-BE49-F238E27FC236}">
                <a16:creationId xmlns:a16="http://schemas.microsoft.com/office/drawing/2014/main" id="{27A1FBED-C644-47C0-8D9F-142D0E478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04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may contain: 1 person">
            <a:extLst>
              <a:ext uri="{FF2B5EF4-FFF2-40B4-BE49-F238E27FC236}">
                <a16:creationId xmlns:a16="http://schemas.microsoft.com/office/drawing/2014/main" id="{DDE94DEB-4870-403F-84BA-45DF2889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58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may contain: 2 people">
            <a:extLst>
              <a:ext uri="{FF2B5EF4-FFF2-40B4-BE49-F238E27FC236}">
                <a16:creationId xmlns:a16="http://schemas.microsoft.com/office/drawing/2014/main" id="{D4038158-033B-415E-A457-422264615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6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o photo description available.">
            <a:extLst>
              <a:ext uri="{FF2B5EF4-FFF2-40B4-BE49-F238E27FC236}">
                <a16:creationId xmlns:a16="http://schemas.microsoft.com/office/drawing/2014/main" id="{EA6055DB-8E9F-4C9D-B1C5-2BBF857EE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23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o photo description available.">
            <a:extLst>
              <a:ext uri="{FF2B5EF4-FFF2-40B4-BE49-F238E27FC236}">
                <a16:creationId xmlns:a16="http://schemas.microsoft.com/office/drawing/2014/main" id="{CE3E693D-81BB-456B-AF27-71FDBA84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98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o photo description available.">
            <a:extLst>
              <a:ext uri="{FF2B5EF4-FFF2-40B4-BE49-F238E27FC236}">
                <a16:creationId xmlns:a16="http://schemas.microsoft.com/office/drawing/2014/main" id="{07403E42-8E2E-4427-9C18-715EC18ED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2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reaching people">
            <a:extLst>
              <a:ext uri="{FF2B5EF4-FFF2-40B4-BE49-F238E27FC236}">
                <a16:creationId xmlns:a16="http://schemas.microsoft.com/office/drawing/2014/main" id="{7DA7BD9D-F405-4C50-AB1E-65B4FD30B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64B5F6-BDD7-4D8D-A4D3-1E1B387AEEFB}"/>
              </a:ext>
            </a:extLst>
          </p:cNvPr>
          <p:cNvSpPr/>
          <p:nvPr/>
        </p:nvSpPr>
        <p:spPr>
          <a:xfrm>
            <a:off x="0" y="4919008"/>
            <a:ext cx="9143980" cy="1569660"/>
          </a:xfrm>
          <a:prstGeom prst="rect">
            <a:avLst/>
          </a:prstGeom>
          <a:solidFill>
            <a:srgbClr val="1F8996">
              <a:alpha val="69804"/>
            </a:srgbClr>
          </a:solidFill>
        </p:spPr>
        <p:txBody>
          <a:bodyPr wrap="square">
            <a:spAutoFit/>
          </a:bodyPr>
          <a:lstStyle/>
          <a:p>
            <a:pPr algn="ctr">
              <a:spcAft>
                <a:spcPts val="1320"/>
              </a:spcAft>
            </a:pP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"Unfortunately, many churches don't take the time to understand the people they want to reach. Therefore, they don't have a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42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trategy">
            <a:extLst>
              <a:ext uri="{FF2B5EF4-FFF2-40B4-BE49-F238E27FC236}">
                <a16:creationId xmlns:a16="http://schemas.microsoft.com/office/drawing/2014/main" id="{CA8F1599-AC96-43B4-A258-73EE1619E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3"/>
          <a:stretch/>
        </p:blipFill>
        <p:spPr bwMode="auto">
          <a:xfrm>
            <a:off x="231913" y="268356"/>
            <a:ext cx="8680174" cy="63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65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light bulb">
            <a:extLst>
              <a:ext uri="{FF2B5EF4-FFF2-40B4-BE49-F238E27FC236}">
                <a16:creationId xmlns:a16="http://schemas.microsoft.com/office/drawing/2014/main" id="{F31EA3DE-BF7D-45C1-8147-0AC703189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4F0782-53F1-4412-83F2-896F68F2A459}"/>
              </a:ext>
            </a:extLst>
          </p:cNvPr>
          <p:cNvSpPr/>
          <p:nvPr/>
        </p:nvSpPr>
        <p:spPr>
          <a:xfrm>
            <a:off x="488238" y="474630"/>
            <a:ext cx="83843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320"/>
              </a:spcAft>
            </a:pPr>
            <a:r>
              <a:rPr lang="en-US" sz="4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Strategies For Effective Evangelism</a:t>
            </a:r>
            <a:endParaRPr lang="en-US" sz="3600" dirty="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5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rategy">
            <a:extLst>
              <a:ext uri="{FF2B5EF4-FFF2-40B4-BE49-F238E27FC236}">
                <a16:creationId xmlns:a16="http://schemas.microsoft.com/office/drawing/2014/main" id="{31E77991-AF5A-4EF3-A017-0401D4A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F10408-AEF0-4C79-AF7B-089D6DF50280}"/>
              </a:ext>
            </a:extLst>
          </p:cNvPr>
          <p:cNvSpPr/>
          <p:nvPr/>
        </p:nvSpPr>
        <p:spPr>
          <a:xfrm>
            <a:off x="119271" y="362634"/>
            <a:ext cx="6586329" cy="2308324"/>
          </a:xfrm>
          <a:prstGeom prst="rect">
            <a:avLst/>
          </a:prstGeom>
          <a:solidFill>
            <a:srgbClr val="231F2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Understand The Fish And Catch Them On Their Terms…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rategy">
            <a:extLst>
              <a:ext uri="{FF2B5EF4-FFF2-40B4-BE49-F238E27FC236}">
                <a16:creationId xmlns:a16="http://schemas.microsoft.com/office/drawing/2014/main" id="{31E77991-AF5A-4EF3-A017-0401D4A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F10408-AEF0-4C79-AF7B-089D6DF50280}"/>
              </a:ext>
            </a:extLst>
          </p:cNvPr>
          <p:cNvSpPr/>
          <p:nvPr/>
        </p:nvSpPr>
        <p:spPr>
          <a:xfrm>
            <a:off x="119271" y="362634"/>
            <a:ext cx="6586329" cy="2492990"/>
          </a:xfrm>
          <a:prstGeom prst="rect">
            <a:avLst/>
          </a:prstGeom>
          <a:solidFill>
            <a:srgbClr val="231F2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What You Are Fishing For…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9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rategy">
            <a:extLst>
              <a:ext uri="{FF2B5EF4-FFF2-40B4-BE49-F238E27FC236}">
                <a16:creationId xmlns:a16="http://schemas.microsoft.com/office/drawing/2014/main" id="{31E77991-AF5A-4EF3-A017-0401D4A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F10408-AEF0-4C79-AF7B-089D6DF50280}"/>
              </a:ext>
            </a:extLst>
          </p:cNvPr>
          <p:cNvSpPr/>
          <p:nvPr/>
        </p:nvSpPr>
        <p:spPr>
          <a:xfrm>
            <a:off x="119271" y="362634"/>
            <a:ext cx="6586329" cy="2492990"/>
          </a:xfrm>
          <a:prstGeom prst="rect">
            <a:avLst/>
          </a:prstGeom>
          <a:solidFill>
            <a:srgbClr val="231F2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Where The Fish Are Biting…</a:t>
            </a:r>
            <a:r>
              <a:rPr lang="en-US" dirty="0"/>
              <a:t>.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1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trategy">
            <a:extLst>
              <a:ext uri="{FF2B5EF4-FFF2-40B4-BE49-F238E27FC236}">
                <a16:creationId xmlns:a16="http://schemas.microsoft.com/office/drawing/2014/main" id="{31E77991-AF5A-4EF3-A017-0401D4AA8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F10408-AEF0-4C79-AF7B-089D6DF50280}"/>
              </a:ext>
            </a:extLst>
          </p:cNvPr>
          <p:cNvSpPr/>
          <p:nvPr/>
        </p:nvSpPr>
        <p:spPr>
          <a:xfrm>
            <a:off x="119271" y="362634"/>
            <a:ext cx="6586329" cy="2677656"/>
          </a:xfrm>
          <a:prstGeom prst="rect">
            <a:avLst/>
          </a:prstGeom>
          <a:solidFill>
            <a:srgbClr val="231F2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 To Think Like A Fish…</a:t>
            </a:r>
          </a:p>
          <a:p>
            <a:pPr algn="ctr"/>
            <a:r>
              <a:rPr lang="en-US" dirty="0"/>
              <a:t>.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3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52575</TotalTime>
  <Words>96</Words>
  <Application>Microsoft Office PowerPoint</Application>
  <PresentationFormat>On-screen Show (4:3)</PresentationFormat>
  <Paragraphs>17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Gotham SSm 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             2019 “The Year Of God’s Divine Order”</dc:title>
  <dc:creator>george mungin</dc:creator>
  <cp:lastModifiedBy>george mungin</cp:lastModifiedBy>
  <cp:revision>28</cp:revision>
  <dcterms:created xsi:type="dcterms:W3CDTF">2019-01-16T20:16:58Z</dcterms:created>
  <dcterms:modified xsi:type="dcterms:W3CDTF">2019-02-22T08:32:41Z</dcterms:modified>
</cp:coreProperties>
</file>