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594" r:id="rId4"/>
    <p:sldId id="593" r:id="rId5"/>
    <p:sldId id="618" r:id="rId6"/>
    <p:sldId id="619" r:id="rId7"/>
    <p:sldId id="620" r:id="rId8"/>
    <p:sldId id="261" r:id="rId9"/>
    <p:sldId id="576" r:id="rId10"/>
    <p:sldId id="600" r:id="rId11"/>
    <p:sldId id="262" r:id="rId12"/>
    <p:sldId id="603" r:id="rId13"/>
    <p:sldId id="601" r:id="rId14"/>
    <p:sldId id="602" r:id="rId15"/>
    <p:sldId id="604" r:id="rId16"/>
    <p:sldId id="596" r:id="rId17"/>
    <p:sldId id="265" r:id="rId18"/>
    <p:sldId id="607" r:id="rId19"/>
    <p:sldId id="578" r:id="rId20"/>
    <p:sldId id="608" r:id="rId21"/>
    <p:sldId id="609" r:id="rId22"/>
    <p:sldId id="611" r:id="rId23"/>
    <p:sldId id="612" r:id="rId24"/>
    <p:sldId id="613" r:id="rId25"/>
    <p:sldId id="614" r:id="rId26"/>
    <p:sldId id="615" r:id="rId27"/>
    <p:sldId id="616" r:id="rId28"/>
    <p:sldId id="610" r:id="rId29"/>
    <p:sldId id="263" r:id="rId30"/>
    <p:sldId id="583" r:id="rId31"/>
    <p:sldId id="584" r:id="rId32"/>
    <p:sldId id="62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73"/>
    <p:restoredTop sz="94764"/>
  </p:normalViewPr>
  <p:slideViewPr>
    <p:cSldViewPr snapToGrid="0">
      <p:cViewPr varScale="1">
        <p:scale>
          <a:sx n="92" d="100"/>
          <a:sy n="92" d="100"/>
        </p:scale>
        <p:origin x="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A2ACD-CF85-A34D-B10C-C99A7D24C9C9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3B673-1D73-E04D-B555-F0228AAA4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95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3B673-1D73-E04D-B555-F0228AAA4F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09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3B673-1D73-E04D-B555-F0228AAA4F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96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3B673-1D73-E04D-B555-F0228AAA4F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43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6605D-56B4-41FB-BD20-8DB9AFE92D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56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6605D-56B4-41FB-BD20-8DB9AFE92DD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7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46E42-8A13-4DCE-AFB8-1E88DC033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24CD72-452F-8DFD-7BAE-6F175F298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EBA64-840B-A3B4-CF02-D1E4FDC26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59325-18ED-0B58-32BB-AE9945B42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74AD3-F8A3-7833-2A96-D32CD152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49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76715-DD69-E915-DDF1-9C8E5AC19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5DBC0-B6DF-37FC-628D-933ACF81D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DFA37-6591-0E3F-1EA5-843FF12D7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1C09F-9A5C-4579-49FD-FD731CDB1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F800F-CD16-8C1F-E8BF-168F28F3F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83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B130-8540-A5E7-9B30-D9F27375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DC98C-78A5-E12D-53C7-32E627496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0002B-19BF-CF59-DE3A-C81DC083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5E7BD-F782-5958-0E24-E0E80E36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94111-20A5-6D8E-3FC9-91148E29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81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6565C-2F6C-60D6-AE0D-234CDFA0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C3205-3B02-FB0C-E6F6-00CBAD5126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AC5E8-187F-2CE7-7094-A7BBDDE12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D505E-B7E5-2BF4-6A64-35F13EB2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5D1BC-E62F-0696-B229-5AB5474AD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0AFF1-850D-E990-8E1F-11B3B38C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9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DB498-874E-5215-6717-390985BCD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0E523-11B9-EE13-2495-347D49E79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351FD-D69A-1955-38E3-82F729774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8BCDC0-C35C-686A-43F0-4F1584F53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51668A-0D13-31BB-52DD-8B0FA1AA5C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C046FF-D85F-6B76-20B5-8EEC1A7B0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7EE890-9A16-4BAC-02C7-40D9FE1B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274CE3-CA6B-28CF-F9B0-DA0D77DA1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7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5F29F-9C9F-4350-13F5-C02C1EC9B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BB3726-7038-2C94-69A0-07C12B790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F239B-9A6B-BDC7-C9AE-146E84261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373C5-3D95-91B3-2B30-95788B85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1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5748F3-F6F7-8BF2-ED2C-B0BAEA001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C60D0E-B885-0EB6-9C92-0FB17EB8D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1B21D-E366-2712-F95E-054C01F30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9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81C6E-39BB-29B9-28B3-67D35AD0A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29BAD-B5A0-4762-7B63-352BEA8EB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759E1-3FBC-40E3-85EA-1CB7EBE551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D47C2-A2AB-6465-C43D-C9D9BFC82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E5E6D-A86D-755F-DC1F-F7460C2F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317E1-6CFE-F2CB-9EB9-59BE533E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0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9540F-3584-14AC-26D3-1A5B23600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9543B7-3C58-3425-E5F8-3893544C5C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C66CE-4C2B-CC11-F706-8E71F6907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AC337B-F9C9-EC4A-6EA4-7EB777199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FBB29-8460-D5DA-1643-EBCCEEA7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95040-9784-F164-BFF9-8449D0029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1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B2957-CE61-3781-F853-DE7E8D22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B1590-7D60-B31C-B146-2F80A13789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BF649-523E-8C61-F299-62EBCD36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C792-AB62-5666-1143-D4FC68C6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7320F-ADD6-BB27-2844-30FF967B2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7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B70747-C0B9-E8D8-1136-4B4543A4B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7C8AE-B852-384E-3270-223B39E19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B31C9-1328-AF8D-8B9F-F328493A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D60E3-73D1-94A3-4802-B3EB7120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A67BA-14C0-25CF-3C0F-46D0A9BD0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8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DB41B2-B564-1D94-8ADE-D0D885269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672C4-9FA7-862D-85A8-5AE464F50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57CA4-14F7-9856-FDC1-7CEFFD966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6C4546-BC0D-5C47-A374-0E81A626E4A0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44DD2-6F61-F508-B317-28D54B8C5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B487A-3EA5-974F-0D67-90887DE13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0A388-E809-F94F-A760-1BAD35B25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28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mountain with a sunset behind it&#10;&#10;AI-generated content may be incorrect.">
            <a:extLst>
              <a:ext uri="{FF2B5EF4-FFF2-40B4-BE49-F238E27FC236}">
                <a16:creationId xmlns:a16="http://schemas.microsoft.com/office/drawing/2014/main" id="{59F4B856-99A0-F4A9-3EF6-67B4B2AD44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02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holding a child&#10;&#10;AI-generated content may be incorrect.">
            <a:extLst>
              <a:ext uri="{FF2B5EF4-FFF2-40B4-BE49-F238E27FC236}">
                <a16:creationId xmlns:a16="http://schemas.microsoft.com/office/drawing/2014/main" id="{A20A70D2-FD32-1AF7-DCF8-5D1C7694F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18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9F7D2-1271-D5A7-B98D-61D834EB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C5A1796-4E3B-5C41-1018-03F1AB5A67A4}"/>
              </a:ext>
            </a:extLst>
          </p:cNvPr>
          <p:cNvSpPr txBox="1"/>
          <p:nvPr/>
        </p:nvSpPr>
        <p:spPr>
          <a:xfrm>
            <a:off x="263115" y="228600"/>
            <a:ext cx="11665770" cy="601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800" b="1" spc="232" dirty="0">
                <a:solidFill>
                  <a:srgbClr val="C00000"/>
                </a:solidFill>
                <a:latin typeface="Arial Rounded MT Bold" panose="020F0704030504030204" pitchFamily="34" charset="77"/>
                <a:cs typeface="Al Bayan" pitchFamily="2" charset="-78"/>
              </a:rPr>
              <a:t>Scripture</a:t>
            </a:r>
          </a:p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362513"/>
                </a:solidFill>
                <a:latin typeface="Arial Rounded MT Bold" panose="020F0704030504030204" pitchFamily="34" charset="77"/>
                <a:cs typeface="Al Bayan" pitchFamily="2" charset="-78"/>
              </a:rPr>
              <a:t>Acts 22:14-15; 26:16; 20:24; 2 Cor 4:1,16, 5:5-10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  <a:cs typeface="Al Bayan" pitchFamily="2" charset="-78"/>
              </a:rPr>
              <a:t>Remember </a:t>
            </a: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  <a:cs typeface="Al Bayan" pitchFamily="2" charset="-78"/>
              </a:rPr>
              <a:t>your leaders, who spoke the word of God to you.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  <a:cs typeface="Al Bayan" pitchFamily="2" charset="-78"/>
              </a:rPr>
              <a:t>Consider </a:t>
            </a: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  <a:cs typeface="Al Bayan" pitchFamily="2" charset="-78"/>
              </a:rPr>
              <a:t>the outcome of their way of life and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  <a:cs typeface="Al Bayan" pitchFamily="2" charset="-78"/>
              </a:rPr>
              <a:t>imitate</a:t>
            </a: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  <a:cs typeface="Al Bayan" pitchFamily="2" charset="-78"/>
              </a:rPr>
              <a:t> their faith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  <a:cs typeface="Al Bayan" pitchFamily="2" charset="-78"/>
              </a:rPr>
              <a:t>(Heb 13:7, NIV)</a:t>
            </a:r>
          </a:p>
        </p:txBody>
      </p:sp>
    </p:spTree>
    <p:extLst>
      <p:ext uri="{BB962C8B-B14F-4D97-AF65-F5344CB8AC3E}">
        <p14:creationId xmlns:p14="http://schemas.microsoft.com/office/powerpoint/2010/main" val="63015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31413-EE5F-D70E-6DE2-984B945A2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6495BE3-DAF0-E025-4EFF-3655B008F4B5}"/>
              </a:ext>
            </a:extLst>
          </p:cNvPr>
          <p:cNvSpPr txBox="1"/>
          <p:nvPr/>
        </p:nvSpPr>
        <p:spPr>
          <a:xfrm>
            <a:off x="283957" y="341489"/>
            <a:ext cx="11624085" cy="6011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800" b="1" spc="232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The Apostle Paul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10 years of service - Travelled 9950 miles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Wrote 13 Books of the New Testament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Planted 14 Churches, 4 Mission Trips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Revival in Ephesus, Mentored 32 people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Unsure of future, circumstances, trials </a:t>
            </a:r>
          </a:p>
        </p:txBody>
      </p:sp>
    </p:spTree>
    <p:extLst>
      <p:ext uri="{BB962C8B-B14F-4D97-AF65-F5344CB8AC3E}">
        <p14:creationId xmlns:p14="http://schemas.microsoft.com/office/powerpoint/2010/main" val="42790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37B04-D2D6-F512-161D-BD6CAB862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CE9EA7C-D62C-EB43-4206-DD3B1FE6DF9E}"/>
              </a:ext>
            </a:extLst>
          </p:cNvPr>
          <p:cNvSpPr txBox="1"/>
          <p:nvPr/>
        </p:nvSpPr>
        <p:spPr>
          <a:xfrm>
            <a:off x="0" y="316089"/>
            <a:ext cx="12192000" cy="6000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800" b="1" spc="232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Trouble, Trials, Temptation, Tribulation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2 Cor 1:8, 2:4, 5:5, 6:4, 7:5, 11:23-33, 12:7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Whatever - Phil 1:12, 19, 27, 2:23, 3:1, 4:11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1 year after Church plant – Acts 18, no unity,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False teachers, dysfunctional and immorality  </a:t>
            </a:r>
          </a:p>
        </p:txBody>
      </p:sp>
    </p:spTree>
    <p:extLst>
      <p:ext uri="{BB962C8B-B14F-4D97-AF65-F5344CB8AC3E}">
        <p14:creationId xmlns:p14="http://schemas.microsoft.com/office/powerpoint/2010/main" val="428573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63203-ED92-CB18-A747-B92A11785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BEEAD14-9F14-5E49-B970-F978CB9F98D6}"/>
              </a:ext>
            </a:extLst>
          </p:cNvPr>
          <p:cNvSpPr txBox="1"/>
          <p:nvPr/>
        </p:nvSpPr>
        <p:spPr>
          <a:xfrm>
            <a:off x="283957" y="1605844"/>
            <a:ext cx="11624085" cy="2933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Therefore, we not lose heart (4:1,16)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Therefore, we are always confident (5:6,9)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Confidence(</a:t>
            </a:r>
            <a:r>
              <a:rPr lang="en-US" sz="4000" b="1" dirty="0" err="1">
                <a:solidFill>
                  <a:srgbClr val="362513"/>
                </a:solidFill>
                <a:latin typeface="Arial Rounded MT Bold" panose="020F0704030504030204" pitchFamily="34" charset="77"/>
              </a:rPr>
              <a:t>Ekkakeo</a:t>
            </a: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) – lose heart, give up</a:t>
            </a:r>
          </a:p>
        </p:txBody>
      </p:sp>
    </p:spTree>
    <p:extLst>
      <p:ext uri="{BB962C8B-B14F-4D97-AF65-F5344CB8AC3E}">
        <p14:creationId xmlns:p14="http://schemas.microsoft.com/office/powerpoint/2010/main" val="3183064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87076-0B31-D14A-5D8A-1C771924B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EAF823D-E568-8A48-83F6-AB343E9C6A8F}"/>
              </a:ext>
            </a:extLst>
          </p:cNvPr>
          <p:cNvSpPr txBox="1"/>
          <p:nvPr/>
        </p:nvSpPr>
        <p:spPr>
          <a:xfrm>
            <a:off x="105509" y="1109134"/>
            <a:ext cx="11992706" cy="39594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When we do not pray (Luke 18:1)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When experience persecution (Eph 3:13)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When we try to do good (2 Thes 3:13, Gal 6:9) 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When we serve (2 Cor 4:1)</a:t>
            </a:r>
          </a:p>
        </p:txBody>
      </p:sp>
    </p:spTree>
    <p:extLst>
      <p:ext uri="{BB962C8B-B14F-4D97-AF65-F5344CB8AC3E}">
        <p14:creationId xmlns:p14="http://schemas.microsoft.com/office/powerpoint/2010/main" val="3947418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sitting on a rock looking at a mountain&#10;&#10;AI-generated content may be incorrect.">
            <a:extLst>
              <a:ext uri="{FF2B5EF4-FFF2-40B4-BE49-F238E27FC236}">
                <a16:creationId xmlns:a16="http://schemas.microsoft.com/office/drawing/2014/main" id="{8FA531DC-7AF1-F80F-05E0-7542ABFD9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89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4AD48-B68B-8579-637C-4C3FE4E12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0282C51-F992-8088-5B74-99785CBF0841}"/>
              </a:ext>
            </a:extLst>
          </p:cNvPr>
          <p:cNvSpPr txBox="1"/>
          <p:nvPr/>
        </p:nvSpPr>
        <p:spPr>
          <a:xfrm>
            <a:off x="138544" y="612422"/>
            <a:ext cx="12053455" cy="4985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2 Cor 3:17-18, Exodus 34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God’s Glory 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Takes time to change and transform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It is the look that saves but the gazing that changes – Robert Murray Mc Cheynne </a:t>
            </a:r>
          </a:p>
        </p:txBody>
      </p:sp>
    </p:spTree>
    <p:extLst>
      <p:ext uri="{BB962C8B-B14F-4D97-AF65-F5344CB8AC3E}">
        <p14:creationId xmlns:p14="http://schemas.microsoft.com/office/powerpoint/2010/main" val="3034087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012E9-8B57-625B-CD1A-66963708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7613087-6943-4CA0-91D3-AD93E5C14E6A}"/>
              </a:ext>
            </a:extLst>
          </p:cNvPr>
          <p:cNvSpPr txBox="1"/>
          <p:nvPr/>
        </p:nvSpPr>
        <p:spPr>
          <a:xfrm>
            <a:off x="82062" y="341489"/>
            <a:ext cx="12027875" cy="6011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Paul say – Therefore 2 Cor 4:1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We are entrusted with a special ministry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Ministry – 32 times, 7 in Corinthians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God has saved me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God has blessed me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God has given me the opportunity to join Him </a:t>
            </a:r>
          </a:p>
        </p:txBody>
      </p:sp>
    </p:spTree>
    <p:extLst>
      <p:ext uri="{BB962C8B-B14F-4D97-AF65-F5344CB8AC3E}">
        <p14:creationId xmlns:p14="http://schemas.microsoft.com/office/powerpoint/2010/main" val="1000272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eople climbing a snowy mountain&#10;&#10;AI-generated content may be incorrect.">
            <a:extLst>
              <a:ext uri="{FF2B5EF4-FFF2-40B4-BE49-F238E27FC236}">
                <a16:creationId xmlns:a16="http://schemas.microsoft.com/office/drawing/2014/main" id="{9B833E73-F131-9C8E-42F7-823E240A1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05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18C6A-2DDE-4070-FEC8-8D6CC59C7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BD55056-5C1C-CB8A-6AB8-900F6A03519F}"/>
              </a:ext>
            </a:extLst>
          </p:cNvPr>
          <p:cNvSpPr txBox="1"/>
          <p:nvPr/>
        </p:nvSpPr>
        <p:spPr>
          <a:xfrm>
            <a:off x="111370" y="774809"/>
            <a:ext cx="11969260" cy="4985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Why?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God’s presence and power v7-9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The spirit of our faith  v13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The hope of resurrection v14</a:t>
            </a:r>
          </a:p>
          <a:p>
            <a:pPr marL="571500" indent="-571500" algn="ctr">
              <a:lnSpc>
                <a:spcPts val="8000"/>
              </a:lnSpc>
              <a:buFont typeface="Wingdings" pitchFamily="2" charset="2"/>
              <a:buChar char="Ø"/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The needs of the people and glory of God v15</a:t>
            </a:r>
          </a:p>
        </p:txBody>
      </p:sp>
    </p:spTree>
    <p:extLst>
      <p:ext uri="{BB962C8B-B14F-4D97-AF65-F5344CB8AC3E}">
        <p14:creationId xmlns:p14="http://schemas.microsoft.com/office/powerpoint/2010/main" val="1025633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12E91-0A83-A568-D8B4-01EAA73DD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3ACB68A-6E7B-4BEA-94F3-96B9BEDC4C23}"/>
              </a:ext>
            </a:extLst>
          </p:cNvPr>
          <p:cNvSpPr txBox="1"/>
          <p:nvPr/>
        </p:nvSpPr>
        <p:spPr>
          <a:xfrm>
            <a:off x="207757" y="1210733"/>
            <a:ext cx="11776485" cy="4985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Paul say – Therefore 2 Cor 4:16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We are endowed with strength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latin typeface="Arial Rounded MT Bold" panose="020F0704030504030204" pitchFamily="34" charset="77"/>
              </a:rPr>
              <a:t>We are naturally given, provided with,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latin typeface="Arial Rounded MT Bold" panose="020F0704030504030204" pitchFamily="34" charset="77"/>
              </a:rPr>
              <a:t>or equipped with a specific quality,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latin typeface="Arial Rounded MT Bold" panose="020F0704030504030204" pitchFamily="34" charset="77"/>
              </a:rPr>
              <a:t>ability, or right</a:t>
            </a:r>
          </a:p>
        </p:txBody>
      </p:sp>
    </p:spTree>
    <p:extLst>
      <p:ext uri="{BB962C8B-B14F-4D97-AF65-F5344CB8AC3E}">
        <p14:creationId xmlns:p14="http://schemas.microsoft.com/office/powerpoint/2010/main" val="3004510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1D7FD-C743-E59D-D72A-1F969064F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FA4D2D3-313F-954B-39CE-79A683076984}"/>
              </a:ext>
            </a:extLst>
          </p:cNvPr>
          <p:cNvSpPr txBox="1"/>
          <p:nvPr/>
        </p:nvSpPr>
        <p:spPr>
          <a:xfrm>
            <a:off x="263115" y="714022"/>
            <a:ext cx="11665770" cy="499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2 Our outer bodies perish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Jar of Clay v 7; Human body v 10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Mortal body v 11; Earthly tent 5:1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Wasting away – age, wear out, decay, die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Body in process of perishing/dying</a:t>
            </a:r>
          </a:p>
        </p:txBody>
      </p:sp>
    </p:spTree>
    <p:extLst>
      <p:ext uri="{BB962C8B-B14F-4D97-AF65-F5344CB8AC3E}">
        <p14:creationId xmlns:p14="http://schemas.microsoft.com/office/powerpoint/2010/main" val="3449755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B2D14-69E1-D1AA-1C29-E0041E7FC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70EF9F7-0E14-ECBC-050C-B9C11D7A93FB}"/>
              </a:ext>
            </a:extLst>
          </p:cNvPr>
          <p:cNvSpPr txBox="1"/>
          <p:nvPr/>
        </p:nvSpPr>
        <p:spPr>
          <a:xfrm>
            <a:off x="263115" y="228600"/>
            <a:ext cx="11665770" cy="601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3 Inner self – renewed day by day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Human Spirit – born again (Jn 3:3, 3-5)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Made alive by Jesus (Eph 2:2, 4-5)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“New Creation” (2 Cor 5:17)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“New Self” (Eph 4:24, Col 3:12)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“Hidden person in us” (1 Pet 3:4) – Spirit </a:t>
            </a:r>
          </a:p>
        </p:txBody>
      </p:sp>
    </p:spTree>
    <p:extLst>
      <p:ext uri="{BB962C8B-B14F-4D97-AF65-F5344CB8AC3E}">
        <p14:creationId xmlns:p14="http://schemas.microsoft.com/office/powerpoint/2010/main" val="210290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AF60E-B206-4A65-3678-8D998ACC0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EB60367-F325-90BB-2CDB-E4880437325C}"/>
              </a:ext>
            </a:extLst>
          </p:cNvPr>
          <p:cNvSpPr txBox="1"/>
          <p:nvPr/>
        </p:nvSpPr>
        <p:spPr>
          <a:xfrm>
            <a:off x="526230" y="411346"/>
            <a:ext cx="11665770" cy="6035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What about you?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I am getting older but actually getting younger and more like Jesus.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Am I not supposed to be closer to God now than last year this time? </a:t>
            </a:r>
          </a:p>
          <a:p>
            <a:pPr algn="ctr">
              <a:lnSpc>
                <a:spcPts val="8000"/>
              </a:lnSpc>
            </a:pPr>
            <a:endParaRPr lang="en-US" sz="4000" b="1" spc="232" dirty="0">
              <a:solidFill>
                <a:srgbClr val="362513"/>
              </a:solidFill>
              <a:latin typeface="Baskerville Display PT Bold"/>
            </a:endParaRPr>
          </a:p>
        </p:txBody>
      </p:sp>
    </p:spTree>
    <p:extLst>
      <p:ext uri="{BB962C8B-B14F-4D97-AF65-F5344CB8AC3E}">
        <p14:creationId xmlns:p14="http://schemas.microsoft.com/office/powerpoint/2010/main" val="387269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climbing a mountain&#10;&#10;AI-generated content may be incorrect.">
            <a:extLst>
              <a:ext uri="{FF2B5EF4-FFF2-40B4-BE49-F238E27FC236}">
                <a16:creationId xmlns:a16="http://schemas.microsoft.com/office/drawing/2014/main" id="{DA849CE9-EF0F-1E00-4FEB-EF7E9CBD6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74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FF05B-EEBA-B923-56A7-F20A4A23E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7EA89B0-297E-3800-3E7C-110253092369}"/>
              </a:ext>
            </a:extLst>
          </p:cNvPr>
          <p:cNvSpPr txBox="1"/>
          <p:nvPr/>
        </p:nvSpPr>
        <p:spPr>
          <a:xfrm>
            <a:off x="263115" y="228600"/>
            <a:ext cx="11665770" cy="498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We are endued with the Spirit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5:1-4 - Personal Conviction – we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know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5:5 - He guarantees the hope of the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Spirit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5:5-8 - He enhances the hope of the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Spirit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5:9-10 - He stirs the hope of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Resurrection </a:t>
            </a:r>
          </a:p>
        </p:txBody>
      </p:sp>
    </p:spTree>
    <p:extLst>
      <p:ext uri="{BB962C8B-B14F-4D97-AF65-F5344CB8AC3E}">
        <p14:creationId xmlns:p14="http://schemas.microsoft.com/office/powerpoint/2010/main" val="3403533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AA2EA-F906-3CF7-5F9F-3E402492D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EEFE78A-70B7-C9C4-15E9-788D59FBC2CB}"/>
              </a:ext>
            </a:extLst>
          </p:cNvPr>
          <p:cNvSpPr txBox="1"/>
          <p:nvPr/>
        </p:nvSpPr>
        <p:spPr>
          <a:xfrm>
            <a:off x="263115" y="1176867"/>
            <a:ext cx="11665770" cy="498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Paul say – Therefore 2 Cor 5:5-6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2 Cor 5:5 - We are endued with the Spirit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Endued - To be clothed, invested, equipped with divine power, wisdom or abilities by God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To put on like a cloth</a:t>
            </a:r>
          </a:p>
        </p:txBody>
      </p:sp>
    </p:spTree>
    <p:extLst>
      <p:ext uri="{BB962C8B-B14F-4D97-AF65-F5344CB8AC3E}">
        <p14:creationId xmlns:p14="http://schemas.microsoft.com/office/powerpoint/2010/main" val="3310311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3D400-6268-F1F6-7301-EE2585056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35FAC10-9FE2-7B36-5BF2-A1A204AEA8DA}"/>
              </a:ext>
            </a:extLst>
          </p:cNvPr>
          <p:cNvSpPr txBox="1"/>
          <p:nvPr/>
        </p:nvSpPr>
        <p:spPr>
          <a:xfrm>
            <a:off x="263115" y="228600"/>
            <a:ext cx="11665770" cy="601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Holy Spirit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Active in Jesus life – Birth (Lu 1:35), Baptism (Lu 3:25), Ministry (Lu 4:14), Death (He 9:14) and Resurrection  (Rom 8:11)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Led by Spirit (Lu 4:1-2), Empowered by the Spirit (Matt 12:28)</a:t>
            </a:r>
          </a:p>
        </p:txBody>
      </p:sp>
    </p:spTree>
    <p:extLst>
      <p:ext uri="{BB962C8B-B14F-4D97-AF65-F5344CB8AC3E}">
        <p14:creationId xmlns:p14="http://schemas.microsoft.com/office/powerpoint/2010/main" val="1927963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82E68-BA0D-0DA3-06B3-D75EE80C2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4997E2B-F76C-23A8-454B-19E53DF14619}"/>
              </a:ext>
            </a:extLst>
          </p:cNvPr>
          <p:cNvSpPr txBox="1"/>
          <p:nvPr/>
        </p:nvSpPr>
        <p:spPr>
          <a:xfrm>
            <a:off x="263115" y="612423"/>
            <a:ext cx="11665770" cy="498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Holy Spirit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35 Miracles (23 Healings, 9 power over nature, 3 people raising from the dead)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The Holy Spirit – the source of His life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He insisted that we wait on Promise  – Lu 24:49,</a:t>
            </a:r>
          </a:p>
        </p:txBody>
      </p:sp>
    </p:spTree>
    <p:extLst>
      <p:ext uri="{BB962C8B-B14F-4D97-AF65-F5344CB8AC3E}">
        <p14:creationId xmlns:p14="http://schemas.microsoft.com/office/powerpoint/2010/main" val="2137771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01200-2BD5-0D88-48BE-736FCF6ED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2907A33-A488-8CD5-B70A-53543D20DF7B}"/>
              </a:ext>
            </a:extLst>
          </p:cNvPr>
          <p:cNvSpPr txBox="1"/>
          <p:nvPr/>
        </p:nvSpPr>
        <p:spPr>
          <a:xfrm>
            <a:off x="263115" y="601133"/>
            <a:ext cx="11665770" cy="498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Holy Spirit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God – Attributes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Personality (Will, Emotion, Intellect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Fruit (1/9); Gift (1/21); Deeds (25)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Working (2); Office (2), Baptism </a:t>
            </a:r>
          </a:p>
        </p:txBody>
      </p:sp>
    </p:spTree>
    <p:extLst>
      <p:ext uri="{BB962C8B-B14F-4D97-AF65-F5344CB8AC3E}">
        <p14:creationId xmlns:p14="http://schemas.microsoft.com/office/powerpoint/2010/main" val="1726752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77"/>
              </a:rPr>
              <a:t>Holy spirit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88" y="1652037"/>
            <a:ext cx="4600950" cy="4596517"/>
          </a:xfrm>
        </p:spPr>
      </p:pic>
      <p:sp>
        <p:nvSpPr>
          <p:cNvPr id="7" name="TextBox 6"/>
          <p:cNvSpPr txBox="1"/>
          <p:nvPr/>
        </p:nvSpPr>
        <p:spPr>
          <a:xfrm>
            <a:off x="4474556" y="2182372"/>
            <a:ext cx="220932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Attributes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Person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7789562" y="917586"/>
            <a:ext cx="829162" cy="9866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6985181" y="2178755"/>
            <a:ext cx="4364400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latin typeface="Arial Rounded MT Bold" panose="020F0704030504030204" pitchFamily="34" charset="77"/>
              </a:rPr>
              <a:t>Eternal  (Heb 9:14)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latin typeface="Arial Rounded MT Bold" panose="020F0704030504030204" pitchFamily="34" charset="77"/>
              </a:rPr>
              <a:t>Will (1 Cor 12:11), </a:t>
            </a:r>
          </a:p>
          <a:p>
            <a:r>
              <a:rPr lang="en-US" sz="2800" dirty="0">
                <a:latin typeface="Arial Rounded MT Bold" panose="020F0704030504030204" pitchFamily="34" charset="77"/>
              </a:rPr>
              <a:t>Emotions (Eph 4:30), </a:t>
            </a:r>
          </a:p>
          <a:p>
            <a:r>
              <a:rPr lang="en-US" sz="2800" dirty="0">
                <a:latin typeface="Arial Rounded MT Bold" panose="020F0704030504030204" pitchFamily="34" charset="77"/>
              </a:rPr>
              <a:t>Knowledge ( 1 Cor 2:11)</a:t>
            </a:r>
          </a:p>
          <a:p>
            <a:endParaRPr lang="en-US" sz="2800" dirty="0">
              <a:latin typeface="Arial Rounded MT Bold" panose="020F0704030504030204" pitchFamily="34" charset="77"/>
            </a:endParaRPr>
          </a:p>
          <a:p>
            <a:endParaRPr lang="en-US" sz="2800" dirty="0">
              <a:latin typeface="Arial Rounded MT Bold" panose="020F0704030504030204" pitchFamily="34" charset="77"/>
            </a:endParaRPr>
          </a:p>
          <a:p>
            <a:endParaRPr lang="en-US" sz="2800" dirty="0">
              <a:latin typeface="Arial Rounded MT Bold" panose="020F0704030504030204" pitchFamily="34" charset="77"/>
            </a:endParaRPr>
          </a:p>
          <a:p>
            <a:endParaRPr lang="en-US" sz="2400" dirty="0">
              <a:latin typeface="Arial Rounded MT Bold" panose="020F0704030504030204" pitchFamily="34" charset="77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1768470" y="3166375"/>
            <a:ext cx="829162" cy="9866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50650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77"/>
              </a:rPr>
              <a:t>Holy spirit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456" y="1652037"/>
            <a:ext cx="4596517" cy="4596517"/>
          </a:xfrm>
        </p:spPr>
      </p:pic>
      <p:sp>
        <p:nvSpPr>
          <p:cNvPr id="7" name="TextBox 6"/>
          <p:cNvSpPr txBox="1"/>
          <p:nvPr/>
        </p:nvSpPr>
        <p:spPr>
          <a:xfrm>
            <a:off x="4474557" y="2182371"/>
            <a:ext cx="247696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Attributes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Person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Fruit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Gifts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Acts/Deeds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Working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Office</a:t>
            </a:r>
          </a:p>
          <a:p>
            <a:pPr marL="285764" indent="-285764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77"/>
              </a:rPr>
              <a:t>Baptism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7789562" y="917586"/>
            <a:ext cx="829162" cy="9866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1768470" y="3166375"/>
            <a:ext cx="829162" cy="9866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Rectangle 2"/>
          <p:cNvSpPr/>
          <p:nvPr/>
        </p:nvSpPr>
        <p:spPr>
          <a:xfrm>
            <a:off x="6985180" y="2167818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Eternal  (He 9:14)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Will, Emotions, Knowledge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Gal 5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1 Co 12, 1 </a:t>
            </a:r>
            <a:r>
              <a:rPr lang="en-US" sz="2800" dirty="0" err="1">
                <a:solidFill>
                  <a:prstClr val="white"/>
                </a:solidFill>
              </a:rPr>
              <a:t>Pe</a:t>
            </a:r>
            <a:r>
              <a:rPr lang="en-US" sz="2800" dirty="0">
                <a:solidFill>
                  <a:prstClr val="white"/>
                </a:solidFill>
              </a:rPr>
              <a:t> 4, Rom 12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He leads ( Acts 8:24)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John 16 and 2 Co 3:18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Advocate, Comforter</a:t>
            </a:r>
          </a:p>
          <a:p>
            <a:pPr marL="342917" indent="-342917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white"/>
                </a:solidFill>
              </a:rPr>
              <a:t>Acts 1</a:t>
            </a:r>
          </a:p>
        </p:txBody>
      </p:sp>
    </p:spTree>
    <p:extLst>
      <p:ext uri="{BB962C8B-B14F-4D97-AF65-F5344CB8AC3E}">
        <p14:creationId xmlns:p14="http://schemas.microsoft.com/office/powerpoint/2010/main" val="312343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77"/>
              </a:rPr>
              <a:t>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64566" y="2860202"/>
            <a:ext cx="2598180" cy="2637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62748" y="2864597"/>
            <a:ext cx="2480255" cy="2380904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-60000" flipH="1">
            <a:off x="6443002" y="2851701"/>
            <a:ext cx="2602524" cy="2402147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9064416" y="2829172"/>
            <a:ext cx="1533379" cy="3518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3660773" y="2057402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6141029" y="5364947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8614590" y="2110548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4" name="TextBox 33"/>
          <p:cNvSpPr txBox="1"/>
          <p:nvPr/>
        </p:nvSpPr>
        <p:spPr>
          <a:xfrm>
            <a:off x="371404" y="3836803"/>
            <a:ext cx="58473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Speak (Acts) – </a:t>
            </a:r>
            <a:r>
              <a:rPr lang="en-US" sz="2800" dirty="0" err="1">
                <a:latin typeface="Arial Rounded MT Bold" panose="020F0704030504030204" pitchFamily="34" charset="77"/>
              </a:rPr>
              <a:t>Hitpallel</a:t>
            </a:r>
            <a:endParaRPr lang="en-US" sz="2800" dirty="0">
              <a:latin typeface="Arial Rounded MT Bold" panose="020F0704030504030204" pitchFamily="34" charset="77"/>
            </a:endParaRP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Peace (Fruit)</a:t>
            </a: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Convict (Working)</a:t>
            </a: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Speak (Acts) – </a:t>
            </a:r>
            <a:r>
              <a:rPr lang="en-US" sz="2800" dirty="0" err="1">
                <a:latin typeface="Arial Rounded MT Bold" panose="020F0704030504030204" pitchFamily="34" charset="77"/>
              </a:rPr>
              <a:t>Hitpallel</a:t>
            </a:r>
            <a:endParaRPr lang="en-US" sz="2800" dirty="0">
              <a:latin typeface="Arial Rounded MT Bold" panose="020F0704030504030204" pitchFamily="34" charset="77"/>
            </a:endParaRP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Peace (Fruit)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56023" y="2281752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1, 2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44976" y="5539593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3, 4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75279" y="2258621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4594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Arial Rounded MT Bold" panose="020F0704030504030204" pitchFamily="34" charset="77"/>
              <a:cs typeface="Al Bayan Plain" pitchFamily="2" charset="-7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492" y="2057402"/>
            <a:ext cx="2311633" cy="2311633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745350" y="2619192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cxnSp>
        <p:nvCxnSpPr>
          <p:cNvPr id="4" name="Straight Connector 3"/>
          <p:cNvCxnSpPr/>
          <p:nvPr/>
        </p:nvCxnSpPr>
        <p:spPr>
          <a:xfrm>
            <a:off x="2203140" y="3076978"/>
            <a:ext cx="2103120" cy="0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303887" y="3076816"/>
            <a:ext cx="1" cy="1115356"/>
          </a:xfrm>
          <a:prstGeom prst="line">
            <a:avLst/>
          </a:prstGeom>
          <a:ln w="57150">
            <a:prstDash val="das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285898" y="4209604"/>
            <a:ext cx="1885898" cy="0"/>
          </a:xfrm>
          <a:prstGeom prst="line">
            <a:avLst/>
          </a:prstGeom>
          <a:ln w="57150">
            <a:prstDash val="das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71796" y="4192173"/>
            <a:ext cx="0" cy="896969"/>
          </a:xfrm>
          <a:prstGeom prst="line">
            <a:avLst/>
          </a:prstGeom>
          <a:ln w="57150">
            <a:prstDash val="das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171796" y="5089141"/>
            <a:ext cx="2103120" cy="0"/>
          </a:xfrm>
          <a:prstGeom prst="line">
            <a:avLst/>
          </a:prstGeom>
          <a:ln w="57150">
            <a:prstDash val="das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359667" y="3076816"/>
            <a:ext cx="2103120" cy="0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750046" y="3277130"/>
            <a:ext cx="12955" cy="1638206"/>
          </a:xfrm>
          <a:prstGeom prst="line">
            <a:avLst/>
          </a:prstGeom>
          <a:ln w="57150">
            <a:prstDash val="sysDot"/>
            <a:headEnd type="triangle"/>
            <a:tailEnd type="triangle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93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07722"/>
            <a:ext cx="8610600" cy="1293028"/>
          </a:xfrm>
        </p:spPr>
        <p:txBody>
          <a:bodyPr/>
          <a:lstStyle/>
          <a:p>
            <a:endParaRPr lang="en-US" dirty="0">
              <a:latin typeface="Arial Rounded MT Bold" panose="020F0704030504030204" pitchFamily="34" charset="77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546252" y="2331720"/>
            <a:ext cx="2630659" cy="0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72220" y="2307102"/>
            <a:ext cx="4690" cy="2089054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990449" y="2307101"/>
            <a:ext cx="0" cy="2103124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172221" y="4396155"/>
            <a:ext cx="2818229" cy="0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990450" y="2307099"/>
            <a:ext cx="2518117" cy="0"/>
          </a:xfrm>
          <a:prstGeom prst="line">
            <a:avLst/>
          </a:prstGeom>
          <a:ln w="5715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1090" y="3835693"/>
            <a:ext cx="69205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Speak (Acts) – </a:t>
            </a:r>
            <a:r>
              <a:rPr lang="en-US" sz="2800" dirty="0" err="1">
                <a:latin typeface="Arial Rounded MT Bold" panose="020F0704030504030204" pitchFamily="34" charset="77"/>
              </a:rPr>
              <a:t>Hitpallel</a:t>
            </a:r>
            <a:endParaRPr lang="en-US" sz="2800" dirty="0">
              <a:latin typeface="Arial Rounded MT Bold" panose="020F0704030504030204" pitchFamily="34" charset="77"/>
            </a:endParaRP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Peace (Fruit)</a:t>
            </a: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Convict (Working)</a:t>
            </a: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Speak (Acts) – </a:t>
            </a:r>
            <a:r>
              <a:rPr lang="en-US" sz="2800" dirty="0" err="1">
                <a:latin typeface="Arial Rounded MT Bold" panose="020F0704030504030204" pitchFamily="34" charset="77"/>
              </a:rPr>
              <a:t>Hitpallel</a:t>
            </a:r>
            <a:endParaRPr lang="en-US" sz="2800" dirty="0">
              <a:latin typeface="Arial Rounded MT Bold" panose="020F0704030504030204" pitchFamily="34" charset="77"/>
            </a:endParaRP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1</a:t>
            </a:r>
            <a:r>
              <a:rPr lang="en-US" sz="2800" baseline="30000" dirty="0">
                <a:latin typeface="Arial Rounded MT Bold" panose="020F0704030504030204" pitchFamily="34" charset="77"/>
              </a:rPr>
              <a:t>st</a:t>
            </a:r>
            <a:r>
              <a:rPr lang="en-US" sz="2800" dirty="0">
                <a:latin typeface="Arial Rounded MT Bold" panose="020F0704030504030204" pitchFamily="34" charset="77"/>
              </a:rPr>
              <a:t> &amp; 2</a:t>
            </a:r>
            <a:r>
              <a:rPr lang="en-US" sz="2800" baseline="30000" dirty="0">
                <a:latin typeface="Arial Rounded MT Bold" panose="020F0704030504030204" pitchFamily="34" charset="77"/>
              </a:rPr>
              <a:t>nd</a:t>
            </a:r>
            <a:r>
              <a:rPr lang="en-US" sz="2800" dirty="0">
                <a:latin typeface="Arial Rounded MT Bold" panose="020F0704030504030204" pitchFamily="34" charset="77"/>
              </a:rPr>
              <a:t> Witness</a:t>
            </a:r>
          </a:p>
          <a:p>
            <a:pPr marL="342917" indent="-342917">
              <a:buFont typeface="+mj-lt"/>
              <a:buAutoNum type="arabicPeriod"/>
            </a:pPr>
            <a:r>
              <a:rPr lang="en-US" sz="2800" dirty="0">
                <a:latin typeface="Arial Rounded MT Bold" panose="020F0704030504030204" pitchFamily="34" charset="77"/>
              </a:rPr>
              <a:t>Peace (Fruit)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7990449" y="4410225"/>
            <a:ext cx="0" cy="2103124"/>
          </a:xfrm>
          <a:prstGeom prst="line">
            <a:avLst/>
          </a:prstGeom>
          <a:ln w="57150">
            <a:prstDash val="das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990450" y="6513349"/>
            <a:ext cx="2518117" cy="0"/>
          </a:xfrm>
          <a:prstGeom prst="line">
            <a:avLst/>
          </a:prstGeom>
          <a:ln w="57150">
            <a:prstDash val="dash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5271832" y="1475937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5326259" y="3540371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8139798" y="3566750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8139797" y="1454983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7" name="TextBox 36"/>
          <p:cNvSpPr txBox="1"/>
          <p:nvPr/>
        </p:nvSpPr>
        <p:spPr>
          <a:xfrm>
            <a:off x="4663618" y="167441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1, 2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7486" y="384919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3, 4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43743" y="388966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32284" y="4311755"/>
            <a:ext cx="5437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743743" y="170126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/>
          <a:stretch/>
        </p:blipFill>
        <p:spPr>
          <a:xfrm>
            <a:off x="8139797" y="5563639"/>
            <a:ext cx="603947" cy="71862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3" name="TextBox 42"/>
          <p:cNvSpPr txBox="1"/>
          <p:nvPr/>
        </p:nvSpPr>
        <p:spPr>
          <a:xfrm>
            <a:off x="8786354" y="5836945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3, 4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524" y="2903812"/>
            <a:ext cx="1621956" cy="162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3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A179E-7902-697A-FF1B-1B4A58D3D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C92D876-DF9C-574F-18A4-6DF413A15925}"/>
              </a:ext>
            </a:extLst>
          </p:cNvPr>
          <p:cNvSpPr txBox="1"/>
          <p:nvPr/>
        </p:nvSpPr>
        <p:spPr>
          <a:xfrm>
            <a:off x="263115" y="567266"/>
            <a:ext cx="11665770" cy="498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To be Sensitive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He lives within us, who fills us, empower, enlighten, energize, encourages us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The Dove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Are you sensitive for and to the Holy Spirit? </a:t>
            </a:r>
          </a:p>
        </p:txBody>
      </p:sp>
    </p:spTree>
    <p:extLst>
      <p:ext uri="{BB962C8B-B14F-4D97-AF65-F5344CB8AC3E}">
        <p14:creationId xmlns:p14="http://schemas.microsoft.com/office/powerpoint/2010/main" val="4061619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on a snowboard&#10;&#10;AI-generated content may be incorrect.">
            <a:extLst>
              <a:ext uri="{FF2B5EF4-FFF2-40B4-BE49-F238E27FC236}">
                <a16:creationId xmlns:a16="http://schemas.microsoft.com/office/drawing/2014/main" id="{5DEBC515-2E0B-899E-239C-CC05F3CA9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68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25D50-9C97-A59D-46EC-17DAF114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36090E6-1C50-6709-1B08-53ECFB1179C9}"/>
              </a:ext>
            </a:extLst>
          </p:cNvPr>
          <p:cNvSpPr txBox="1"/>
          <p:nvPr/>
        </p:nvSpPr>
        <p:spPr>
          <a:xfrm>
            <a:off x="263115" y="228600"/>
            <a:ext cx="11665770" cy="498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We are engrossed with Jesus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V6 - Gives courage to face the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Present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V7 - Stirs to walk by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faith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v8 – Therefore, we have confidence and a longing </a:t>
            </a: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to be with Him </a:t>
            </a:r>
          </a:p>
        </p:txBody>
      </p:sp>
    </p:spTree>
    <p:extLst>
      <p:ext uri="{BB962C8B-B14F-4D97-AF65-F5344CB8AC3E}">
        <p14:creationId xmlns:p14="http://schemas.microsoft.com/office/powerpoint/2010/main" val="2500727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E5200-11B0-0989-DF42-CA29DA380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0EAEB24-98D3-FECC-9DB9-D23574035C6A}"/>
              </a:ext>
            </a:extLst>
          </p:cNvPr>
          <p:cNvSpPr txBox="1"/>
          <p:nvPr/>
        </p:nvSpPr>
        <p:spPr>
          <a:xfrm>
            <a:off x="263115" y="228600"/>
            <a:ext cx="11665770" cy="6011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Paul say – Therefore 2 Cor 5:9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v9 – to be pleasing to Him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v10 – Judgement Seat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Jesus engrossed (completely absorbed, preoccupied, wrapped up) </a:t>
            </a:r>
          </a:p>
          <a:p>
            <a:pPr algn="ctr">
              <a:lnSpc>
                <a:spcPts val="8000"/>
              </a:lnSpc>
            </a:pPr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– John 8:29, 4:34, 6:38)</a:t>
            </a:r>
          </a:p>
        </p:txBody>
      </p:sp>
    </p:spTree>
    <p:extLst>
      <p:ext uri="{BB962C8B-B14F-4D97-AF65-F5344CB8AC3E}">
        <p14:creationId xmlns:p14="http://schemas.microsoft.com/office/powerpoint/2010/main" val="1062137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CC589C5F-A4E2-439E-3E2F-5F7AA5B8B5B0}"/>
              </a:ext>
            </a:extLst>
          </p:cNvPr>
          <p:cNvSpPr txBox="1"/>
          <p:nvPr/>
        </p:nvSpPr>
        <p:spPr>
          <a:xfrm>
            <a:off x="131557" y="494888"/>
            <a:ext cx="11928885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What about you?</a:t>
            </a:r>
          </a:p>
          <a:p>
            <a:pPr algn="ctr"/>
            <a:endParaRPr lang="en-US" sz="4000" b="1" dirty="0">
              <a:solidFill>
                <a:srgbClr val="C00000"/>
              </a:solidFill>
              <a:latin typeface="Arial Rounded MT Bold" panose="020F0704030504030204" pitchFamily="34" charset="77"/>
            </a:endParaRPr>
          </a:p>
          <a:p>
            <a:pPr algn="ctr"/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No hope or fruit</a:t>
            </a:r>
          </a:p>
          <a:p>
            <a:pPr algn="ctr"/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Do not give up hope</a:t>
            </a:r>
          </a:p>
          <a:p>
            <a:pPr algn="ctr"/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Be faithful</a:t>
            </a:r>
          </a:p>
          <a:p>
            <a:pPr algn="ctr"/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Ask God to empower you (2 Cor 4:1,16)</a:t>
            </a:r>
          </a:p>
          <a:p>
            <a:pPr algn="ctr"/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God works everything out in His time (Gal 6:9)</a:t>
            </a:r>
          </a:p>
          <a:p>
            <a:pPr algn="ctr"/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Stay in/live from His presence (2 Cor 3:18)</a:t>
            </a:r>
          </a:p>
          <a:p>
            <a:pPr algn="ctr"/>
            <a:r>
              <a:rPr lang="en-US" sz="4000" b="1" dirty="0">
                <a:solidFill>
                  <a:srgbClr val="362513"/>
                </a:solidFill>
                <a:latin typeface="Arial Rounded MT Bold" panose="020F0704030504030204" pitchFamily="34" charset="77"/>
              </a:rPr>
              <a:t>Be prepared to serve</a:t>
            </a:r>
          </a:p>
        </p:txBody>
      </p:sp>
    </p:spTree>
    <p:extLst>
      <p:ext uri="{BB962C8B-B14F-4D97-AF65-F5344CB8AC3E}">
        <p14:creationId xmlns:p14="http://schemas.microsoft.com/office/powerpoint/2010/main" val="2245557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977</Words>
  <Application>Microsoft Macintosh PowerPoint</Application>
  <PresentationFormat>Widescreen</PresentationFormat>
  <Paragraphs>151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Aptos</vt:lpstr>
      <vt:lpstr>Aptos Display</vt:lpstr>
      <vt:lpstr>Arial</vt:lpstr>
      <vt:lpstr>Arial Rounded MT Bold</vt:lpstr>
      <vt:lpstr>Baskerville Display PT 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Holy spirit</vt:lpstr>
      <vt:lpstr>Holy spirit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Werner Mostert</dc:creator>
  <cp:lastModifiedBy>Francois Carr</cp:lastModifiedBy>
  <cp:revision>14</cp:revision>
  <dcterms:created xsi:type="dcterms:W3CDTF">2026-02-21T05:29:58Z</dcterms:created>
  <dcterms:modified xsi:type="dcterms:W3CDTF">2026-10-25T11:24:37Z</dcterms:modified>
</cp:coreProperties>
</file>