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6" r:id="rId4"/>
  </p:sldIdLst>
  <p:sldSz cx="9144000" cy="6858000" type="screen4x3"/>
  <p:notesSz cx="9296400" cy="14782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A10"/>
    <a:srgbClr val="FFFF00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0ED98A-3838-442E-B2D4-7132F7F206BB}" v="1" dt="2025-12-08T10:31:33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2" d="100"/>
          <a:sy n="72" d="100"/>
        </p:scale>
        <p:origin x="1104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en Sorrell" userId="225f3560a924d65e" providerId="LiveId" clId="{81420F1A-718D-498A-9199-A946CEC926FA}"/>
    <pc:docChg chg="custSel modSld">
      <pc:chgData name="Stephen Sorrell" userId="225f3560a924d65e" providerId="LiveId" clId="{81420F1A-718D-498A-9199-A946CEC926FA}" dt="2025-12-08T10:38:00.879" v="223" actId="1035"/>
      <pc:docMkLst>
        <pc:docMk/>
      </pc:docMkLst>
      <pc:sldChg chg="addSp delSp modSp mod">
        <pc:chgData name="Stephen Sorrell" userId="225f3560a924d65e" providerId="LiveId" clId="{81420F1A-718D-498A-9199-A946CEC926FA}" dt="2025-12-08T10:38:00.879" v="223" actId="1035"/>
        <pc:sldMkLst>
          <pc:docMk/>
          <pc:sldMk cId="1046806488" sldId="257"/>
        </pc:sldMkLst>
        <pc:spChg chg="mod">
          <ac:chgData name="Stephen Sorrell" userId="225f3560a924d65e" providerId="LiveId" clId="{81420F1A-718D-498A-9199-A946CEC926FA}" dt="2025-12-08T10:30:13.161" v="0" actId="14100"/>
          <ac:spMkLst>
            <pc:docMk/>
            <pc:sldMk cId="1046806488" sldId="257"/>
            <ac:spMk id="3" creationId="{00000000-0000-0000-0000-000000000000}"/>
          </ac:spMkLst>
        </pc:spChg>
        <pc:spChg chg="add mod ord">
          <ac:chgData name="Stephen Sorrell" userId="225f3560a924d65e" providerId="LiveId" clId="{81420F1A-718D-498A-9199-A946CEC926FA}" dt="2025-12-08T10:38:00.879" v="223" actId="1035"/>
          <ac:spMkLst>
            <pc:docMk/>
            <pc:sldMk cId="1046806488" sldId="257"/>
            <ac:spMk id="13" creationId="{0218605B-8274-8FF3-99AF-4CDF71E36F80}"/>
          </ac:spMkLst>
        </pc:spChg>
        <pc:spChg chg="mod">
          <ac:chgData name="Stephen Sorrell" userId="225f3560a924d65e" providerId="LiveId" clId="{81420F1A-718D-498A-9199-A946CEC926FA}" dt="2025-12-08T10:35:33.055" v="58" actId="20577"/>
          <ac:spMkLst>
            <pc:docMk/>
            <pc:sldMk cId="1046806488" sldId="257"/>
            <ac:spMk id="14" creationId="{00000000-0000-0000-0000-000000000000}"/>
          </ac:spMkLst>
        </pc:spChg>
        <pc:spChg chg="mod">
          <ac:chgData name="Stephen Sorrell" userId="225f3560a924d65e" providerId="LiveId" clId="{81420F1A-718D-498A-9199-A946CEC926FA}" dt="2025-12-08T10:30:29.108" v="17" actId="20577"/>
          <ac:spMkLst>
            <pc:docMk/>
            <pc:sldMk cId="1046806488" sldId="257"/>
            <ac:spMk id="16" creationId="{00000000-0000-0000-0000-000000000000}"/>
          </ac:spMkLst>
        </pc:spChg>
        <pc:picChg chg="add mod">
          <ac:chgData name="Stephen Sorrell" userId="225f3560a924d65e" providerId="LiveId" clId="{81420F1A-718D-498A-9199-A946CEC926FA}" dt="2025-12-08T10:38:00.879" v="223" actId="1035"/>
          <ac:picMkLst>
            <pc:docMk/>
            <pc:sldMk cId="1046806488" sldId="257"/>
            <ac:picMk id="11" creationId="{096770BF-F485-7D7B-EE89-334F4A5A54CE}"/>
          </ac:picMkLst>
        </pc:picChg>
        <pc:picChg chg="del">
          <ac:chgData name="Stephen Sorrell" userId="225f3560a924d65e" providerId="LiveId" clId="{81420F1A-718D-498A-9199-A946CEC926FA}" dt="2025-12-08T10:31:55.022" v="25" actId="478"/>
          <ac:picMkLst>
            <pc:docMk/>
            <pc:sldMk cId="1046806488" sldId="257"/>
            <ac:picMk id="15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31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859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24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539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2536681047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4238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07908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888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744418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76060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82344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343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583401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981699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3669130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32999186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7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30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16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9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7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28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BE6C3-7EFB-4765-8159-36E04DF57FCC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54405-7295-4FF9-9C7B-D324C1EA23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10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7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xplosion: 14 Points 11"/>
          <p:cNvSpPr/>
          <p:nvPr/>
        </p:nvSpPr>
        <p:spPr bwMode="auto">
          <a:xfrm rot="3046042">
            <a:off x="5043832" y="2598328"/>
            <a:ext cx="3457184" cy="2404997"/>
          </a:xfrm>
          <a:prstGeom prst="irregularSeal2">
            <a:avLst/>
          </a:prstGeom>
          <a:solidFill>
            <a:srgbClr val="FFC000"/>
          </a:solid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50156">
            <a:off x="-52202" y="2062103"/>
            <a:ext cx="8382000" cy="1218795"/>
          </a:xfrm>
        </p:spPr>
        <p:txBody>
          <a:bodyPr/>
          <a:lstStyle/>
          <a:p>
            <a:pPr algn="ctr"/>
            <a:r>
              <a:rPr lang="en-US" sz="8800" dirty="0"/>
              <a:t>Bible </a:t>
            </a:r>
            <a:r>
              <a:rPr lang="en-US" sz="8800"/>
              <a:t>Bowl 2018!!!</a:t>
            </a:r>
            <a:endParaRPr lang="en-US" sz="8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 rot="1437991">
            <a:off x="5471972" y="3502322"/>
            <a:ext cx="2763466" cy="980919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>
                <a:latin typeface="AR DARLING" panose="02000000000000000000" pitchFamily="2" charset="0"/>
              </a:rPr>
              <a:t>Compete!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9955" y="378442"/>
            <a:ext cx="3578228" cy="2743940"/>
            <a:chOff x="1011480" y="1324026"/>
            <a:chExt cx="3578228" cy="2743940"/>
          </a:xfrm>
        </p:grpSpPr>
        <p:sp>
          <p:nvSpPr>
            <p:cNvPr id="8" name="Explosion: 14 Points 7"/>
            <p:cNvSpPr/>
            <p:nvPr/>
          </p:nvSpPr>
          <p:spPr bwMode="auto">
            <a:xfrm>
              <a:off x="1011480" y="1324026"/>
              <a:ext cx="3578228" cy="2743940"/>
            </a:xfrm>
            <a:prstGeom prst="irregularSeal2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5" name="Text Placeholder 2"/>
            <p:cNvSpPr txBox="1">
              <a:spLocks/>
            </p:cNvSpPr>
            <p:nvPr/>
          </p:nvSpPr>
          <p:spPr>
            <a:xfrm rot="20623591">
              <a:off x="1366030" y="2188165"/>
              <a:ext cx="2440092" cy="101566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Tx/>
                <a:buNone/>
              </a:pPr>
              <a:r>
                <a:rPr lang="en-US" sz="4400" dirty="0">
                  <a:latin typeface="AR DARLING" panose="02000000000000000000" pitchFamily="2" charset="0"/>
                </a:rPr>
                <a:t>Study!</a:t>
              </a:r>
            </a:p>
            <a:p>
              <a:pPr marL="0" indent="0" algn="ctr">
                <a:buFontTx/>
                <a:buNone/>
              </a:pPr>
              <a:r>
                <a:rPr lang="en-US" sz="2400" dirty="0">
                  <a:latin typeface="AR DARLING" panose="02000000000000000000" pitchFamily="2" charset="0"/>
                </a:rPr>
                <a:t>2 Timothy 2:15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25499" y="3707793"/>
            <a:ext cx="3457184" cy="2404997"/>
            <a:chOff x="4278608" y="4196529"/>
            <a:chExt cx="3457184" cy="2404997"/>
          </a:xfrm>
        </p:grpSpPr>
        <p:sp>
          <p:nvSpPr>
            <p:cNvPr id="4" name="Explosion: 14 Points 3"/>
            <p:cNvSpPr/>
            <p:nvPr/>
          </p:nvSpPr>
          <p:spPr bwMode="auto">
            <a:xfrm>
              <a:off x="4278608" y="4196529"/>
              <a:ext cx="3457184" cy="2404997"/>
            </a:xfrm>
            <a:prstGeom prst="irregularSeal2">
              <a:avLst/>
            </a:prstGeom>
            <a:solidFill>
              <a:srgbClr val="FFC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3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sp>
          <p:nvSpPr>
            <p:cNvPr id="6" name="Text Placeholder 2"/>
            <p:cNvSpPr txBox="1">
              <a:spLocks/>
            </p:cNvSpPr>
            <p:nvPr/>
          </p:nvSpPr>
          <p:spPr>
            <a:xfrm rot="19209885">
              <a:off x="4982676" y="4988142"/>
              <a:ext cx="2049049" cy="609398"/>
            </a:xfrm>
            <a:prstGeom prst="rect">
              <a:avLst/>
            </a:prstGeom>
          </p:spPr>
          <p:txBody>
            <a:bodyPr vert="horz" lIns="0" tIns="0" rIns="0" bIns="0" rtlCol="0">
              <a:spAutoFit/>
            </a:bodyPr>
            <a:lstStyle>
              <a:lvl1pPr marL="396875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2"/>
                </a:buBlip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14400" indent="-3968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58888" indent="-344488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4963" indent="-346075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941513" indent="-336550" algn="l" defTabSz="914363" rtl="0" eaLnBrk="1" latinLnBrk="0" hangingPunct="1">
                <a:lnSpc>
                  <a:spcPct val="90000"/>
                </a:lnSpc>
                <a:spcBef>
                  <a:spcPct val="20000"/>
                </a:spcBef>
                <a:buFontTx/>
                <a:buBlip>
                  <a:blip r:embed="rId3"/>
                </a:buBlip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499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681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8863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045" indent="-228591" algn="l" defTabSz="914363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4400" dirty="0">
                  <a:latin typeface="AR DARLING" panose="02000000000000000000" pitchFamily="2" charset="0"/>
                </a:rPr>
                <a:t>WIN!!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138798" y="5877058"/>
            <a:ext cx="5689548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6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50" dirty="0" smtClean="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  <a:tileRect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 charset="0"/>
              </a:defRPr>
            </a:lvl1pPr>
          </a:lstStyle>
          <a:p>
            <a:pPr algn="ctr"/>
            <a:r>
              <a:rPr lang="en-US" sz="2800" dirty="0"/>
              <a:t>Welcome to</a:t>
            </a:r>
          </a:p>
          <a:p>
            <a:pPr algn="ctr"/>
            <a:r>
              <a:rPr lang="en-US" sz="2800" dirty="0"/>
              <a:t>Emmanuel Baptist Church!!!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82133" y="6225357"/>
            <a:ext cx="1385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Damascus" charset="-78"/>
                <a:ea typeface="Damascus" charset="-78"/>
                <a:cs typeface="Damascus" charset="-78"/>
              </a:rPr>
              <a:t>My Harvest Helper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18605B-8274-8FF3-99AF-4CDF71E36F80}"/>
              </a:ext>
            </a:extLst>
          </p:cNvPr>
          <p:cNvSpPr/>
          <p:nvPr/>
        </p:nvSpPr>
        <p:spPr bwMode="auto">
          <a:xfrm>
            <a:off x="268459" y="5145546"/>
            <a:ext cx="1176287" cy="1093349"/>
          </a:xfrm>
          <a:prstGeom prst="ellipse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1" name="Picture 10" descr="A logo of the earth&#10;&#10;AI-generated content may be incorrect.">
            <a:extLst>
              <a:ext uri="{FF2B5EF4-FFF2-40B4-BE49-F238E27FC236}">
                <a16:creationId xmlns:a16="http://schemas.microsoft.com/office/drawing/2014/main" id="{096770BF-F485-7D7B-EE89-334F4A5A54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3" y="5144734"/>
            <a:ext cx="1093349" cy="109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064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4057450" y="3525975"/>
            <a:ext cx="1468174" cy="1149346"/>
          </a:xfrm>
          <a:prstGeom prst="round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0" name="Rounded Rectangle 109"/>
          <p:cNvSpPr/>
          <p:nvPr/>
        </p:nvSpPr>
        <p:spPr>
          <a:xfrm>
            <a:off x="1618603" y="2746509"/>
            <a:ext cx="1468174" cy="1149346"/>
          </a:xfrm>
          <a:prstGeom prst="roundRect">
            <a:avLst/>
          </a:prstGeom>
          <a:solidFill>
            <a:srgbClr val="FFFF0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9" name="Rounded Rectangle 108"/>
          <p:cNvSpPr/>
          <p:nvPr/>
        </p:nvSpPr>
        <p:spPr>
          <a:xfrm>
            <a:off x="4241177" y="4737561"/>
            <a:ext cx="4711382" cy="2058145"/>
          </a:xfrm>
          <a:prstGeom prst="roundRect">
            <a:avLst/>
          </a:prstGeom>
          <a:solidFill>
            <a:srgbClr val="F89A1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8" name="Rounded Rectangle 107"/>
          <p:cNvSpPr/>
          <p:nvPr/>
        </p:nvSpPr>
        <p:spPr>
          <a:xfrm>
            <a:off x="-226167" y="4577282"/>
            <a:ext cx="4217695" cy="2170073"/>
          </a:xfrm>
          <a:prstGeom prst="roundRect">
            <a:avLst/>
          </a:prstGeom>
          <a:solidFill>
            <a:srgbClr val="F89A10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7" name="Oval 106"/>
          <p:cNvSpPr/>
          <p:nvPr/>
        </p:nvSpPr>
        <p:spPr>
          <a:xfrm flipH="1" flipV="1">
            <a:off x="7461597" y="2190915"/>
            <a:ext cx="1853731" cy="2522793"/>
          </a:xfrm>
          <a:prstGeom prst="ellipse">
            <a:avLst/>
          </a:prstGeom>
          <a:solidFill>
            <a:srgbClr val="CC66FF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6" name="Rounded Rectangle 105"/>
          <p:cNvSpPr/>
          <p:nvPr/>
        </p:nvSpPr>
        <p:spPr>
          <a:xfrm>
            <a:off x="167201" y="1112670"/>
            <a:ext cx="3303466" cy="17784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5" name="Rounded Rectangle 104"/>
          <p:cNvSpPr/>
          <p:nvPr/>
        </p:nvSpPr>
        <p:spPr>
          <a:xfrm>
            <a:off x="4552805" y="1962092"/>
            <a:ext cx="3033134" cy="171939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4" name="Rounded Rectangle 103"/>
          <p:cNvSpPr/>
          <p:nvPr/>
        </p:nvSpPr>
        <p:spPr>
          <a:xfrm>
            <a:off x="5820430" y="1112670"/>
            <a:ext cx="3139802" cy="134671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Box 3"/>
          <p:cNvSpPr txBox="1"/>
          <p:nvPr/>
        </p:nvSpPr>
        <p:spPr>
          <a:xfrm>
            <a:off x="0" y="55153"/>
            <a:ext cx="8719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694"/>
            <a:r>
              <a:rPr lang="en-US" sz="3600" dirty="0">
                <a:solidFill>
                  <a:prstClr val="black"/>
                </a:solidFill>
                <a:latin typeface="Gabriola" panose="04040605051002020D02" pitchFamily="82" charset="0"/>
              </a:rPr>
              <a:t>Question is presented to Individual Team Member and Team Member decides</a:t>
            </a:r>
          </a:p>
          <a:p>
            <a:pPr algn="ctr" defTabSz="685694"/>
            <a:r>
              <a:rPr lang="en-US" sz="3600" dirty="0">
                <a:solidFill>
                  <a:prstClr val="black"/>
                </a:solidFill>
                <a:latin typeface="Gabriola" panose="04040605051002020D02" pitchFamily="82" charset="0"/>
              </a:rPr>
              <a:t>to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7911" y="1746474"/>
            <a:ext cx="833567" cy="759045"/>
            <a:chOff x="5219669" y="1832133"/>
            <a:chExt cx="3200400" cy="3200400"/>
          </a:xfrm>
        </p:grpSpPr>
        <p:sp>
          <p:nvSpPr>
            <p:cNvPr id="11" name="Octagon 10"/>
            <p:cNvSpPr/>
            <p:nvPr/>
          </p:nvSpPr>
          <p:spPr>
            <a:xfrm>
              <a:off x="5219669" y="1832133"/>
              <a:ext cx="3200400" cy="3200400"/>
            </a:xfrm>
            <a:prstGeom prst="octagon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19669" y="2521553"/>
              <a:ext cx="3200400" cy="243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 Answer</a:t>
              </a:r>
            </a:p>
            <a:p>
              <a:pPr algn="ctr" defTabSz="685694">
                <a:defRPr/>
              </a:pPr>
              <a:endParaRPr lang="en-US" sz="1050" kern="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9" name="Oval 8"/>
          <p:cNvSpPr/>
          <p:nvPr/>
        </p:nvSpPr>
        <p:spPr>
          <a:xfrm>
            <a:off x="1873041" y="1704307"/>
            <a:ext cx="816505" cy="8008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1577042" y="1769621"/>
            <a:ext cx="1407695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Correct </a:t>
            </a:r>
          </a:p>
          <a:p>
            <a:pPr algn="ctr"/>
            <a:r>
              <a:rPr lang="en-US" sz="1050" dirty="0">
                <a:latin typeface="Comic Sans MS" panose="030F0702030302020204" pitchFamily="66" charset="0"/>
              </a:rPr>
              <a:t>Answer</a:t>
            </a:r>
          </a:p>
          <a:p>
            <a:pPr algn="ctr"/>
            <a:r>
              <a:rPr lang="en-US" sz="1050" dirty="0">
                <a:latin typeface="Comic Sans MS" panose="030F0702030302020204" pitchFamily="66" charset="0"/>
              </a:rPr>
              <a:t>20 Points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1703141" y="2795944"/>
            <a:ext cx="1262303" cy="1113164"/>
            <a:chOff x="2314685" y="5905453"/>
            <a:chExt cx="4749316" cy="4572000"/>
          </a:xfrm>
        </p:grpSpPr>
        <p:sp>
          <p:nvSpPr>
            <p:cNvPr id="17" name="10-Point Star 16"/>
            <p:cNvSpPr/>
            <p:nvPr/>
          </p:nvSpPr>
          <p:spPr>
            <a:xfrm>
              <a:off x="2314685" y="5905453"/>
              <a:ext cx="4571999" cy="4572000"/>
            </a:xfrm>
            <a:prstGeom prst="star10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395550" y="6324598"/>
              <a:ext cx="2853951" cy="8532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694">
                <a:defRPr/>
              </a:pPr>
              <a:r>
                <a:rPr lang="en-US" sz="750" kern="0" dirty="0">
                  <a:solidFill>
                    <a:prstClr val="black"/>
                  </a:solidFill>
                  <a:latin typeface="Forte" panose="03060902040502070203" pitchFamily="66" charset="0"/>
                </a:rPr>
                <a:t>Bonus Chance</a:t>
              </a:r>
            </a:p>
          </p:txBody>
        </p:sp>
        <p:sp>
          <p:nvSpPr>
            <p:cNvPr id="19" name="Oval 18"/>
            <p:cNvSpPr/>
            <p:nvPr/>
          </p:nvSpPr>
          <p:spPr>
            <a:xfrm>
              <a:off x="3720167" y="6978782"/>
              <a:ext cx="1724995" cy="1135734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4728262" y="8114517"/>
              <a:ext cx="1752083" cy="12210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682024" y="8125183"/>
              <a:ext cx="1837816" cy="123216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632150" y="7013878"/>
              <a:ext cx="1901027" cy="1232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Pass</a:t>
              </a:r>
            </a:p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0 points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546984" y="8191453"/>
              <a:ext cx="1991721" cy="1232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Correct</a:t>
              </a:r>
            </a:p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3 Points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10438" y="8234000"/>
              <a:ext cx="2253563" cy="1137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94">
                <a:defRPr/>
              </a:pPr>
              <a:r>
                <a:rPr lang="en-US" sz="60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</a:t>
              </a:r>
            </a:p>
            <a:p>
              <a:pPr defTabSz="685694">
                <a:defRPr/>
              </a:pPr>
              <a:r>
                <a:rPr lang="en-US" sz="60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-1 Point</a:t>
              </a:r>
            </a:p>
          </p:txBody>
        </p:sp>
      </p:grpSp>
      <p:sp>
        <p:nvSpPr>
          <p:cNvPr id="25" name="Left Arrow 24"/>
          <p:cNvSpPr/>
          <p:nvPr/>
        </p:nvSpPr>
        <p:spPr>
          <a:xfrm rot="16200000">
            <a:off x="2234507" y="2567958"/>
            <a:ext cx="144635" cy="177626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Rectangle 25"/>
          <p:cNvSpPr/>
          <p:nvPr/>
        </p:nvSpPr>
        <p:spPr>
          <a:xfrm>
            <a:off x="-54670" y="1194497"/>
            <a:ext cx="34355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Gabriola" panose="04040605051002020D02" pitchFamily="82" charset="0"/>
              </a:rPr>
              <a:t> accept question and answer without help</a:t>
            </a:r>
            <a:endParaRPr lang="en-US" sz="2000" dirty="0"/>
          </a:p>
        </p:txBody>
      </p:sp>
      <p:sp>
        <p:nvSpPr>
          <p:cNvPr id="28" name="Left Arrow 27"/>
          <p:cNvSpPr/>
          <p:nvPr/>
        </p:nvSpPr>
        <p:spPr>
          <a:xfrm>
            <a:off x="3354471" y="1361857"/>
            <a:ext cx="392275" cy="18968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29"/>
          <p:cNvSpPr txBox="1"/>
          <p:nvPr/>
        </p:nvSpPr>
        <p:spPr>
          <a:xfrm>
            <a:off x="5425787" y="1191231"/>
            <a:ext cx="36745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Gabriola" panose="04040605051002020D02" pitchFamily="82" charset="0"/>
              </a:rPr>
              <a:t>pass the question to the team for an answer</a:t>
            </a:r>
          </a:p>
        </p:txBody>
      </p:sp>
      <p:sp>
        <p:nvSpPr>
          <p:cNvPr id="31" name="Left Arrow 30"/>
          <p:cNvSpPr/>
          <p:nvPr/>
        </p:nvSpPr>
        <p:spPr>
          <a:xfrm rot="16200000">
            <a:off x="7085314" y="1533902"/>
            <a:ext cx="247226" cy="22421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TextBox 34"/>
          <p:cNvSpPr txBox="1"/>
          <p:nvPr/>
        </p:nvSpPr>
        <p:spPr>
          <a:xfrm>
            <a:off x="6741185" y="1746475"/>
            <a:ext cx="89800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350" dirty="0">
                <a:latin typeface="Gabriola" panose="04040605051002020D02" pitchFamily="82" charset="0"/>
              </a:rPr>
              <a:t>Team decides</a:t>
            </a:r>
          </a:p>
          <a:p>
            <a:pPr algn="ctr"/>
            <a:r>
              <a:rPr lang="en-US" sz="1350" dirty="0">
                <a:latin typeface="Gabriola" panose="04040605051002020D02" pitchFamily="82" charset="0"/>
              </a:rPr>
              <a:t> to</a:t>
            </a:r>
          </a:p>
        </p:txBody>
      </p:sp>
      <p:sp>
        <p:nvSpPr>
          <p:cNvPr id="36" name="Left Arrow 35"/>
          <p:cNvSpPr/>
          <p:nvPr/>
        </p:nvSpPr>
        <p:spPr>
          <a:xfrm rot="12511116">
            <a:off x="7502080" y="2094389"/>
            <a:ext cx="223188" cy="13081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Left Arrow 36"/>
          <p:cNvSpPr/>
          <p:nvPr/>
        </p:nvSpPr>
        <p:spPr>
          <a:xfrm rot="19989131">
            <a:off x="6561712" y="2040336"/>
            <a:ext cx="246887" cy="1428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TextBox 37"/>
          <p:cNvSpPr txBox="1"/>
          <p:nvPr/>
        </p:nvSpPr>
        <p:spPr>
          <a:xfrm>
            <a:off x="5150573" y="2098883"/>
            <a:ext cx="153001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>
                <a:latin typeface="Gabriola" panose="04040605051002020D02" pitchFamily="82" charset="0"/>
              </a:rPr>
              <a:t>answer the question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935486" y="2268420"/>
            <a:ext cx="10468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abriola" panose="04040605051002020D02" pitchFamily="82" charset="0"/>
              </a:rPr>
              <a:t>call a friend</a:t>
            </a:r>
          </a:p>
        </p:txBody>
      </p:sp>
      <p:grpSp>
        <p:nvGrpSpPr>
          <p:cNvPr id="81" name="Group 80"/>
          <p:cNvGrpSpPr/>
          <p:nvPr/>
        </p:nvGrpSpPr>
        <p:grpSpPr>
          <a:xfrm>
            <a:off x="4809194" y="2558656"/>
            <a:ext cx="1185776" cy="846109"/>
            <a:chOff x="6412258" y="2268541"/>
            <a:chExt cx="1581035" cy="1128145"/>
          </a:xfrm>
        </p:grpSpPr>
        <p:sp>
          <p:nvSpPr>
            <p:cNvPr id="41" name="Oval 40"/>
            <p:cNvSpPr/>
            <p:nvPr/>
          </p:nvSpPr>
          <p:spPr>
            <a:xfrm>
              <a:off x="6640762" y="2268541"/>
              <a:ext cx="1159060" cy="1128145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12258" y="2458080"/>
              <a:ext cx="158103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mic Sans MS" panose="030F0702030302020204" pitchFamily="66" charset="0"/>
                </a:rPr>
                <a:t>Correct </a:t>
              </a:r>
            </a:p>
            <a:p>
              <a:pPr algn="ctr"/>
              <a:r>
                <a:rPr lang="en-US" sz="1050" dirty="0">
                  <a:latin typeface="Comic Sans MS" panose="030F0702030302020204" pitchFamily="66" charset="0"/>
                </a:rPr>
                <a:t>Answer</a:t>
              </a:r>
            </a:p>
            <a:p>
              <a:pPr algn="ctr"/>
              <a:r>
                <a:rPr lang="en-US" sz="1050" dirty="0">
                  <a:latin typeface="Comic Sans MS" panose="030F0702030302020204" pitchFamily="66" charset="0"/>
                </a:rPr>
                <a:t>12 Points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24973" y="3595999"/>
            <a:ext cx="1144292" cy="1104286"/>
            <a:chOff x="2281237" y="5893712"/>
            <a:chExt cx="4634995" cy="4572000"/>
          </a:xfrm>
        </p:grpSpPr>
        <p:sp>
          <p:nvSpPr>
            <p:cNvPr id="45" name="10-Point Star 44"/>
            <p:cNvSpPr/>
            <p:nvPr/>
          </p:nvSpPr>
          <p:spPr>
            <a:xfrm>
              <a:off x="2281237" y="5893712"/>
              <a:ext cx="4572000" cy="4572000"/>
            </a:xfrm>
            <a:prstGeom prst="star10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218227" y="6324602"/>
              <a:ext cx="3072497" cy="860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694">
                <a:defRPr/>
              </a:pPr>
              <a:r>
                <a:rPr lang="en-US" sz="750" kern="0" dirty="0">
                  <a:solidFill>
                    <a:prstClr val="black"/>
                  </a:solidFill>
                  <a:latin typeface="Forte" panose="03060902040502070203" pitchFamily="66" charset="0"/>
                </a:rPr>
                <a:t>Bonus Chance</a:t>
              </a:r>
            </a:p>
          </p:txBody>
        </p:sp>
        <p:sp>
          <p:nvSpPr>
            <p:cNvPr id="47" name="Oval 46"/>
            <p:cNvSpPr/>
            <p:nvPr/>
          </p:nvSpPr>
          <p:spPr>
            <a:xfrm>
              <a:off x="3542844" y="6978782"/>
              <a:ext cx="1724994" cy="113573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4728262" y="8114517"/>
              <a:ext cx="1752083" cy="1221093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2682024" y="8125183"/>
              <a:ext cx="1837816" cy="1232165"/>
            </a:xfrm>
            <a:prstGeom prst="ellipse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82039" y="6920448"/>
              <a:ext cx="2046602" cy="124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Pass</a:t>
              </a:r>
            </a:p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0 points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46985" y="8191454"/>
              <a:ext cx="1991717" cy="2102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Correct</a:t>
              </a:r>
            </a:p>
            <a:p>
              <a:pPr algn="ctr" defTabSz="685694">
                <a:defRPr/>
              </a:pPr>
              <a:r>
                <a:rPr lang="en-US" sz="675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2 Points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662668" y="8202860"/>
              <a:ext cx="2253564" cy="114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694">
                <a:defRPr/>
              </a:pPr>
              <a:r>
                <a:rPr lang="en-US" sz="60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</a:t>
              </a:r>
            </a:p>
            <a:p>
              <a:pPr defTabSz="685694">
                <a:defRPr/>
              </a:pPr>
              <a:r>
                <a:rPr lang="en-US" sz="60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-2 Point</a:t>
              </a:r>
            </a:p>
          </p:txBody>
        </p:sp>
      </p:grpSp>
      <p:sp>
        <p:nvSpPr>
          <p:cNvPr id="44" name="Left Arrow 43"/>
          <p:cNvSpPr/>
          <p:nvPr/>
        </p:nvSpPr>
        <p:spPr>
          <a:xfrm rot="16200000">
            <a:off x="9748662" y="5153142"/>
            <a:ext cx="193914" cy="118141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53" name="Group 52"/>
          <p:cNvGrpSpPr/>
          <p:nvPr/>
        </p:nvGrpSpPr>
        <p:grpSpPr>
          <a:xfrm>
            <a:off x="6081945" y="2558656"/>
            <a:ext cx="831562" cy="759044"/>
            <a:chOff x="5177511" y="1832133"/>
            <a:chExt cx="3242558" cy="3200400"/>
          </a:xfrm>
        </p:grpSpPr>
        <p:sp>
          <p:nvSpPr>
            <p:cNvPr id="54" name="Octagon 53"/>
            <p:cNvSpPr/>
            <p:nvPr/>
          </p:nvSpPr>
          <p:spPr>
            <a:xfrm>
              <a:off x="5219669" y="1832133"/>
              <a:ext cx="3200400" cy="3200400"/>
            </a:xfrm>
            <a:prstGeom prst="octagon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5177511" y="2610194"/>
              <a:ext cx="3200402" cy="17518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 Answer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8046791" y="2719225"/>
            <a:ext cx="831494" cy="800744"/>
            <a:chOff x="388193" y="2925347"/>
            <a:chExt cx="3200400" cy="3200400"/>
          </a:xfrm>
          <a:noFill/>
        </p:grpSpPr>
        <p:sp>
          <p:nvSpPr>
            <p:cNvPr id="57" name="Oval 56"/>
            <p:cNvSpPr/>
            <p:nvPr/>
          </p:nvSpPr>
          <p:spPr>
            <a:xfrm>
              <a:off x="388193" y="2925347"/>
              <a:ext cx="3200400" cy="3200400"/>
            </a:xfrm>
            <a:prstGeom prst="ellipse">
              <a:avLst/>
            </a:prstGeom>
            <a:grp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88193" y="3189950"/>
              <a:ext cx="3200400" cy="230646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Correct Answer!</a:t>
              </a:r>
            </a:p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7</a:t>
              </a:r>
              <a:r>
                <a:rPr lang="en-US" sz="1050" kern="0">
                  <a:solidFill>
                    <a:prstClr val="black"/>
                  </a:solidFill>
                  <a:latin typeface="Comic Sans MS" panose="030F0702030302020204" pitchFamily="66" charset="0"/>
                </a:rPr>
                <a:t> </a:t>
              </a: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Points</a:t>
              </a:r>
              <a:endParaRPr lang="en-US" sz="1050" b="1" kern="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8061919" y="3961348"/>
            <a:ext cx="802880" cy="779720"/>
            <a:chOff x="5383346" y="2306785"/>
            <a:chExt cx="3200400" cy="3200400"/>
          </a:xfrm>
        </p:grpSpPr>
        <p:sp>
          <p:nvSpPr>
            <p:cNvPr id="60" name="Octagon 59"/>
            <p:cNvSpPr/>
            <p:nvPr/>
          </p:nvSpPr>
          <p:spPr>
            <a:xfrm>
              <a:off x="5383346" y="2306785"/>
              <a:ext cx="3200400" cy="3200400"/>
            </a:xfrm>
            <a:prstGeom prst="octagon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83346" y="2933250"/>
              <a:ext cx="3200400" cy="2368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</a:t>
              </a:r>
            </a:p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Answer</a:t>
              </a:r>
            </a:p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-3 Points</a:t>
              </a:r>
              <a:endParaRPr lang="en-US" sz="1050" b="1" kern="0" dirty="0">
                <a:solidFill>
                  <a:prstClr val="black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4975168" y="1361857"/>
            <a:ext cx="406943" cy="19555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529037" y="4631388"/>
            <a:ext cx="17758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abriola" panose="04040605051002020D02" pitchFamily="82" charset="0"/>
              </a:rPr>
              <a:t>Opposing Team decides to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8133" y="5081894"/>
            <a:ext cx="65942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abriola" panose="04040605051002020D02" pitchFamily="82" charset="0"/>
              </a:rPr>
              <a:t>pass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014167" y="5092044"/>
            <a:ext cx="13084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Gabriola" panose="04040605051002020D02" pitchFamily="82" charset="0"/>
              </a:rPr>
              <a:t>answer the question</a:t>
            </a:r>
          </a:p>
        </p:txBody>
      </p:sp>
      <p:grpSp>
        <p:nvGrpSpPr>
          <p:cNvPr id="67" name="Group 66"/>
          <p:cNvGrpSpPr/>
          <p:nvPr/>
        </p:nvGrpSpPr>
        <p:grpSpPr>
          <a:xfrm>
            <a:off x="167201" y="5407560"/>
            <a:ext cx="833567" cy="759045"/>
            <a:chOff x="5219669" y="1832133"/>
            <a:chExt cx="3200400" cy="3200400"/>
          </a:xfrm>
        </p:grpSpPr>
        <p:sp>
          <p:nvSpPr>
            <p:cNvPr id="68" name="Octagon 67"/>
            <p:cNvSpPr/>
            <p:nvPr/>
          </p:nvSpPr>
          <p:spPr>
            <a:xfrm>
              <a:off x="5219669" y="1832133"/>
              <a:ext cx="3200400" cy="3200400"/>
            </a:xfrm>
            <a:prstGeom prst="octagon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219669" y="2521553"/>
              <a:ext cx="3200400" cy="1751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0 </a:t>
              </a:r>
            </a:p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Points</a:t>
              </a: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1446262" y="5646303"/>
            <a:ext cx="842979" cy="759045"/>
            <a:chOff x="5183534" y="1832133"/>
            <a:chExt cx="3236535" cy="3200400"/>
          </a:xfrm>
        </p:grpSpPr>
        <p:sp>
          <p:nvSpPr>
            <p:cNvPr id="73" name="Octagon 72"/>
            <p:cNvSpPr/>
            <p:nvPr/>
          </p:nvSpPr>
          <p:spPr>
            <a:xfrm>
              <a:off x="5219669" y="1832133"/>
              <a:ext cx="3200400" cy="3200400"/>
            </a:xfrm>
            <a:prstGeom prst="octagon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694">
                <a:defRPr/>
              </a:pPr>
              <a:endParaRPr lang="en-US" sz="109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5183534" y="2264406"/>
              <a:ext cx="3200399" cy="2433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Incorrect Answer</a:t>
              </a:r>
            </a:p>
            <a:p>
              <a:pPr algn="ctr" defTabSz="685694">
                <a:defRPr/>
              </a:pPr>
              <a:r>
                <a:rPr lang="en-US" sz="1050" kern="0" dirty="0">
                  <a:solidFill>
                    <a:prstClr val="black"/>
                  </a:solidFill>
                  <a:latin typeface="Comic Sans MS" panose="030F0702030302020204" pitchFamily="66" charset="0"/>
                </a:rPr>
                <a:t>- 5 points</a:t>
              </a: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2493801" y="5654363"/>
            <a:ext cx="943286" cy="773798"/>
            <a:chOff x="3586061" y="4344413"/>
            <a:chExt cx="1257715" cy="1031730"/>
          </a:xfrm>
        </p:grpSpPr>
        <p:sp>
          <p:nvSpPr>
            <p:cNvPr id="70" name="Oval 69"/>
            <p:cNvSpPr/>
            <p:nvPr/>
          </p:nvSpPr>
          <p:spPr>
            <a:xfrm>
              <a:off x="3689249" y="4344413"/>
              <a:ext cx="1088673" cy="1031730"/>
            </a:xfrm>
            <a:prstGeom prst="ellipse">
              <a:avLst/>
            </a:prstGeom>
            <a:noFill/>
            <a:ln w="381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5" name="TextBox 74"/>
            <p:cNvSpPr txBox="1"/>
            <p:nvPr/>
          </p:nvSpPr>
          <p:spPr>
            <a:xfrm flipH="1">
              <a:off x="3586061" y="4474376"/>
              <a:ext cx="125771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dirty="0">
                  <a:latin typeface="Comic Sans MS" panose="030F0702030302020204" pitchFamily="66" charset="0"/>
                </a:rPr>
                <a:t>Correct Answer</a:t>
              </a:r>
            </a:p>
            <a:p>
              <a:pPr algn="ctr"/>
              <a:r>
                <a:rPr lang="en-US" sz="1050" dirty="0">
                  <a:latin typeface="Comic Sans MS" panose="030F0702030302020204" pitchFamily="66" charset="0"/>
                </a:rPr>
                <a:t> 4 points</a:t>
              </a:r>
            </a:p>
          </p:txBody>
        </p:sp>
      </p:grpSp>
      <p:sp>
        <p:nvSpPr>
          <p:cNvPr id="77" name="Down Arrow 76"/>
          <p:cNvSpPr/>
          <p:nvPr/>
        </p:nvSpPr>
        <p:spPr>
          <a:xfrm>
            <a:off x="732821" y="2884407"/>
            <a:ext cx="250692" cy="127979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TextBox 77"/>
          <p:cNvSpPr txBox="1"/>
          <p:nvPr/>
        </p:nvSpPr>
        <p:spPr>
          <a:xfrm>
            <a:off x="195" y="2972276"/>
            <a:ext cx="72170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50" dirty="0">
                <a:latin typeface="Gabriola" panose="04040605051002020D02" pitchFamily="82" charset="0"/>
              </a:rPr>
              <a:t>Question passes </a:t>
            </a:r>
          </a:p>
          <a:p>
            <a:pPr algn="r"/>
            <a:r>
              <a:rPr lang="en-US" sz="1350" dirty="0">
                <a:latin typeface="Gabriola" panose="04040605051002020D02" pitchFamily="82" charset="0"/>
              </a:rPr>
              <a:t>to opposing team</a:t>
            </a:r>
          </a:p>
        </p:txBody>
      </p:sp>
      <p:sp>
        <p:nvSpPr>
          <p:cNvPr id="80" name="Left Arrow 79"/>
          <p:cNvSpPr/>
          <p:nvPr/>
        </p:nvSpPr>
        <p:spPr>
          <a:xfrm rot="18450451">
            <a:off x="4948034" y="3469700"/>
            <a:ext cx="232652" cy="177993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4" name="Down Arrow 83"/>
          <p:cNvSpPr/>
          <p:nvPr/>
        </p:nvSpPr>
        <p:spPr>
          <a:xfrm>
            <a:off x="6401781" y="3629058"/>
            <a:ext cx="248021" cy="6582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5" name="TextBox 84"/>
          <p:cNvSpPr txBox="1"/>
          <p:nvPr/>
        </p:nvSpPr>
        <p:spPr>
          <a:xfrm>
            <a:off x="6758006" y="3481214"/>
            <a:ext cx="7997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>
                <a:latin typeface="Gabriola" panose="04040605051002020D02" pitchFamily="82" charset="0"/>
              </a:rPr>
              <a:t>Question passes </a:t>
            </a:r>
          </a:p>
          <a:p>
            <a:r>
              <a:rPr lang="en-US" sz="1350" dirty="0">
                <a:latin typeface="Gabriola" panose="04040605051002020D02" pitchFamily="82" charset="0"/>
              </a:rPr>
              <a:t>to opposing team</a:t>
            </a:r>
          </a:p>
        </p:txBody>
      </p:sp>
      <p:grpSp>
        <p:nvGrpSpPr>
          <p:cNvPr id="87" name="Group 86"/>
          <p:cNvGrpSpPr/>
          <p:nvPr/>
        </p:nvGrpSpPr>
        <p:grpSpPr>
          <a:xfrm>
            <a:off x="5063594" y="4648305"/>
            <a:ext cx="3415084" cy="1736204"/>
            <a:chOff x="222934" y="4342309"/>
            <a:chExt cx="4553445" cy="2314938"/>
          </a:xfrm>
        </p:grpSpPr>
        <p:sp>
          <p:nvSpPr>
            <p:cNvPr id="88" name="TextBox 87"/>
            <p:cNvSpPr txBox="1"/>
            <p:nvPr/>
          </p:nvSpPr>
          <p:spPr>
            <a:xfrm>
              <a:off x="918814" y="4342309"/>
              <a:ext cx="236781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Gabriola" panose="04040605051002020D02" pitchFamily="82" charset="0"/>
                </a:rPr>
                <a:t>Opposing Team decides to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6285" y="4881333"/>
              <a:ext cx="8792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Gabriola" panose="04040605051002020D02" pitchFamily="82" charset="0"/>
                </a:rPr>
                <a:t>pass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2816918" y="4897886"/>
              <a:ext cx="174466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>
                  <a:latin typeface="Gabriola" panose="04040605051002020D02" pitchFamily="82" charset="0"/>
                </a:rPr>
                <a:t>answer the question</a:t>
              </a:r>
            </a:p>
          </p:txBody>
        </p:sp>
        <p:grpSp>
          <p:nvGrpSpPr>
            <p:cNvPr id="91" name="Group 90"/>
            <p:cNvGrpSpPr/>
            <p:nvPr/>
          </p:nvGrpSpPr>
          <p:grpSpPr>
            <a:xfrm>
              <a:off x="222934" y="5361155"/>
              <a:ext cx="1111423" cy="1012060"/>
              <a:chOff x="5219669" y="1832133"/>
              <a:chExt cx="3200400" cy="3200400"/>
            </a:xfrm>
          </p:grpSpPr>
          <p:sp>
            <p:nvSpPr>
              <p:cNvPr id="98" name="Octagon 97"/>
              <p:cNvSpPr/>
              <p:nvPr/>
            </p:nvSpPr>
            <p:spPr>
              <a:xfrm>
                <a:off x="5219669" y="1832133"/>
                <a:ext cx="3200400" cy="3200400"/>
              </a:xfrm>
              <a:prstGeom prst="octagon">
                <a:avLst/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4">
                  <a:defRPr/>
                </a:pPr>
                <a:endParaRPr lang="en-US" sz="1090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5219669" y="2521553"/>
                <a:ext cx="3200400" cy="1751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94"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0 </a:t>
                </a:r>
              </a:p>
              <a:p>
                <a:pPr algn="ctr" defTabSz="685694"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Points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2051902" y="5586582"/>
              <a:ext cx="1111423" cy="1012060"/>
              <a:chOff x="4358792" y="2681740"/>
              <a:chExt cx="3200399" cy="3200400"/>
            </a:xfrm>
          </p:grpSpPr>
          <p:sp>
            <p:nvSpPr>
              <p:cNvPr id="96" name="Octagon 95"/>
              <p:cNvSpPr/>
              <p:nvPr/>
            </p:nvSpPr>
            <p:spPr>
              <a:xfrm>
                <a:off x="4358792" y="2681740"/>
                <a:ext cx="3200399" cy="3200400"/>
              </a:xfrm>
              <a:prstGeom prst="octagon">
                <a:avLst>
                  <a:gd name="adj" fmla="val 29289"/>
                </a:avLst>
              </a:prstGeom>
              <a:noFill/>
              <a:ln w="381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685694">
                  <a:defRPr/>
                </a:pPr>
                <a:endParaRPr lang="en-US" sz="1090" kern="0" dirty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358792" y="2978719"/>
                <a:ext cx="3200399" cy="243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694"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Incorrect Answer</a:t>
                </a:r>
              </a:p>
              <a:p>
                <a:pPr algn="ctr" defTabSz="685694">
                  <a:defRPr/>
                </a:pPr>
                <a:r>
                  <a:rPr lang="en-US" sz="1050" kern="0" dirty="0">
                    <a:solidFill>
                      <a:prstClr val="black"/>
                    </a:solidFill>
                    <a:latin typeface="Comic Sans MS" panose="030F0702030302020204" pitchFamily="66" charset="0"/>
                  </a:rPr>
                  <a:t>- 3 points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3518664" y="5625517"/>
              <a:ext cx="1257715" cy="1031730"/>
              <a:chOff x="3518664" y="4679705"/>
              <a:chExt cx="1257715" cy="1031730"/>
            </a:xfrm>
          </p:grpSpPr>
          <p:sp>
            <p:nvSpPr>
              <p:cNvPr id="94" name="Oval 93"/>
              <p:cNvSpPr/>
              <p:nvPr/>
            </p:nvSpPr>
            <p:spPr>
              <a:xfrm>
                <a:off x="3586060" y="4679705"/>
                <a:ext cx="1088674" cy="1031730"/>
              </a:xfrm>
              <a:prstGeom prst="ellipse">
                <a:avLst/>
              </a:prstGeom>
              <a:noFill/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/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 flipH="1">
                <a:off x="3518664" y="4762078"/>
                <a:ext cx="12577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Correct Answer</a:t>
                </a:r>
              </a:p>
              <a:p>
                <a:pPr algn="ctr"/>
                <a:r>
                  <a:rPr lang="en-US" sz="1050" dirty="0">
                    <a:latin typeface="Comic Sans MS" panose="030F0702030302020204" pitchFamily="66" charset="0"/>
                  </a:rPr>
                  <a:t> 7 points</a:t>
                </a:r>
              </a:p>
            </p:txBody>
          </p:sp>
        </p:grpSp>
      </p:grpSp>
      <p:sp>
        <p:nvSpPr>
          <p:cNvPr id="100" name="Left Arrow 99"/>
          <p:cNvSpPr/>
          <p:nvPr/>
        </p:nvSpPr>
        <p:spPr>
          <a:xfrm rot="19158059">
            <a:off x="5581703" y="5006323"/>
            <a:ext cx="246887" cy="1428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1" name="Left Arrow 100"/>
          <p:cNvSpPr/>
          <p:nvPr/>
        </p:nvSpPr>
        <p:spPr>
          <a:xfrm rot="13561981">
            <a:off x="6917509" y="5000629"/>
            <a:ext cx="246887" cy="1428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2" name="Left Arrow 101"/>
          <p:cNvSpPr/>
          <p:nvPr/>
        </p:nvSpPr>
        <p:spPr>
          <a:xfrm rot="19158059">
            <a:off x="587289" y="4978285"/>
            <a:ext cx="246887" cy="1428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" name="Left Arrow 102"/>
          <p:cNvSpPr/>
          <p:nvPr/>
        </p:nvSpPr>
        <p:spPr>
          <a:xfrm rot="13561981">
            <a:off x="1801583" y="4974497"/>
            <a:ext cx="246887" cy="142835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2664383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urple Segoe 4-3 template-template_April-17-2007">
  <a:themeElements>
    <a:clrScheme name="Purple Template-Template">
      <a:dk1>
        <a:srgbClr val="000000"/>
      </a:dk1>
      <a:lt1>
        <a:srgbClr val="FFFFFF"/>
      </a:lt1>
      <a:dk2>
        <a:srgbClr val="663474"/>
      </a:dk2>
      <a:lt2>
        <a:srgbClr val="DBB7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2681E6"/>
      </a:accent6>
      <a:hlink>
        <a:srgbClr val="F0ED7B"/>
      </a:hlink>
      <a:folHlink>
        <a:srgbClr val="F3EB4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</TotalTime>
  <Words>156</Words>
  <Application>Microsoft Office PowerPoint</Application>
  <PresentationFormat>On-screen Show (4:3)</PresentationFormat>
  <Paragraphs>65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 DARLING</vt:lpstr>
      <vt:lpstr>Arial</vt:lpstr>
      <vt:lpstr>Calibri</vt:lpstr>
      <vt:lpstr>Calibri Light</vt:lpstr>
      <vt:lpstr>Comic Sans MS</vt:lpstr>
      <vt:lpstr>Damascus</vt:lpstr>
      <vt:lpstr>Forte</vt:lpstr>
      <vt:lpstr>Gabriola</vt:lpstr>
      <vt:lpstr>Segoe</vt:lpstr>
      <vt:lpstr>Wingdings</vt:lpstr>
      <vt:lpstr>Office Theme</vt:lpstr>
      <vt:lpstr>Purple Segoe 4-3 template-template_April-17-2007</vt:lpstr>
      <vt:lpstr>Bible Bowl 2018!!!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Jill Sorrell</dc:creator>
  <cp:lastModifiedBy>Stephen Sorrell</cp:lastModifiedBy>
  <cp:revision>20</cp:revision>
  <cp:lastPrinted>2015-08-14T23:48:49Z</cp:lastPrinted>
  <dcterms:created xsi:type="dcterms:W3CDTF">2015-08-14T22:07:48Z</dcterms:created>
  <dcterms:modified xsi:type="dcterms:W3CDTF">2025-12-08T10:38:05Z</dcterms:modified>
</cp:coreProperties>
</file>