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6" r:id="rId3"/>
    <p:sldId id="259" r:id="rId4"/>
    <p:sldId id="258" r:id="rId5"/>
    <p:sldId id="267" r:id="rId6"/>
    <p:sldId id="268" r:id="rId7"/>
    <p:sldId id="262" r:id="rId8"/>
    <p:sldId id="286" r:id="rId9"/>
    <p:sldId id="287" r:id="rId10"/>
    <p:sldId id="288" r:id="rId11"/>
    <p:sldId id="285" r:id="rId12"/>
    <p:sldId id="264" r:id="rId13"/>
    <p:sldId id="269" r:id="rId14"/>
    <p:sldId id="271" r:id="rId15"/>
    <p:sldId id="272" r:id="rId16"/>
    <p:sldId id="273" r:id="rId17"/>
    <p:sldId id="276" r:id="rId18"/>
    <p:sldId id="275" r:id="rId19"/>
    <p:sldId id="270" r:id="rId20"/>
    <p:sldId id="278" r:id="rId21"/>
    <p:sldId id="280" r:id="rId22"/>
    <p:sldId id="281" r:id="rId23"/>
    <p:sldId id="282" r:id="rId24"/>
    <p:sldId id="283" r:id="rId25"/>
    <p:sldId id="279" r:id="rId26"/>
    <p:sldId id="289"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857"/>
    <a:srgbClr val="20407E"/>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8"/>
    <p:restoredTop sz="54073" autoAdjust="0"/>
  </p:normalViewPr>
  <p:slideViewPr>
    <p:cSldViewPr snapToGrid="0">
      <p:cViewPr varScale="1">
        <p:scale>
          <a:sx n="41" d="100"/>
          <a:sy n="41" d="100"/>
        </p:scale>
        <p:origin x="22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20234-1493-8443-8EA2-A884FCEC017C}"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B1505-E5E7-FD43-BA38-BDDE191B21ED}" type="slidenum">
              <a:rPr lang="en-US" smtClean="0"/>
              <a:t>‹#›</a:t>
            </a:fld>
            <a:endParaRPr lang="en-US"/>
          </a:p>
        </p:txBody>
      </p:sp>
    </p:spTree>
    <p:extLst>
      <p:ext uri="{BB962C8B-B14F-4D97-AF65-F5344CB8AC3E}">
        <p14:creationId xmlns:p14="http://schemas.microsoft.com/office/powerpoint/2010/main" val="218798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 Jaron Singley to open with a word of prayer.</a:t>
            </a:r>
          </a:p>
          <a:p>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1</a:t>
            </a:fld>
            <a:endParaRPr lang="en-US" dirty="0"/>
          </a:p>
        </p:txBody>
      </p:sp>
    </p:spTree>
    <p:extLst>
      <p:ext uri="{BB962C8B-B14F-4D97-AF65-F5344CB8AC3E}">
        <p14:creationId xmlns:p14="http://schemas.microsoft.com/office/powerpoint/2010/main" val="320438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10</a:t>
            </a:fld>
            <a:endParaRPr lang="en-US" dirty="0"/>
          </a:p>
        </p:txBody>
      </p:sp>
    </p:spTree>
    <p:extLst>
      <p:ext uri="{BB962C8B-B14F-4D97-AF65-F5344CB8AC3E}">
        <p14:creationId xmlns:p14="http://schemas.microsoft.com/office/powerpoint/2010/main" val="265796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32397BA-24D9-5867-C0A7-A0BC1C2E9D80}"/>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48CFEE7-CF1F-D7EE-8387-685E72E8DABB}"/>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52660F4D-67A0-4EBC-F40C-F0E7ECA7A03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Invite attendees to ask questions</a:t>
            </a:r>
          </a:p>
          <a:p>
            <a:r>
              <a:rPr lang="en-US" sz="1200" b="0" i="0" u="none" strike="noStrike" kern="1200" dirty="0">
                <a:solidFill>
                  <a:schemeClr val="tx1"/>
                </a:solidFill>
                <a:effectLst/>
                <a:latin typeface="+mn-lt"/>
                <a:ea typeface="+mn-ea"/>
                <a:cs typeface="+mn-cs"/>
              </a:rPr>
              <a:t>Address common concerns or FAQs</a:t>
            </a:r>
          </a:p>
          <a:p>
            <a:endParaRPr lang="en-US" dirty="0"/>
          </a:p>
        </p:txBody>
      </p:sp>
      <p:sp>
        <p:nvSpPr>
          <p:cNvPr id="4" name="Slide Number Placeholder 3">
            <a:extLst>
              <a:ext uri="{FF2B5EF4-FFF2-40B4-BE49-F238E27FC236}">
                <a16:creationId xmlns="" xmlns:a16="http://schemas.microsoft.com/office/drawing/2014/main" id="{3FAB4ED5-8082-13EC-A3E7-488F5CC048EF}"/>
              </a:ext>
            </a:extLst>
          </p:cNvPr>
          <p:cNvSpPr>
            <a:spLocks noGrp="1"/>
          </p:cNvSpPr>
          <p:nvPr>
            <p:ph type="sldNum" sz="quarter" idx="5"/>
          </p:nvPr>
        </p:nvSpPr>
        <p:spPr/>
        <p:txBody>
          <a:bodyPr/>
          <a:lstStyle/>
          <a:p>
            <a:fld id="{AD9B1505-E5E7-FD43-BA38-BDDE191B21ED}" type="slidenum">
              <a:rPr lang="en-US" smtClean="0"/>
              <a:t>12</a:t>
            </a:fld>
            <a:endParaRPr lang="en-US" dirty="0"/>
          </a:p>
        </p:txBody>
      </p:sp>
    </p:spTree>
    <p:extLst>
      <p:ext uri="{BB962C8B-B14F-4D97-AF65-F5344CB8AC3E}">
        <p14:creationId xmlns:p14="http://schemas.microsoft.com/office/powerpoint/2010/main" val="293384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CE9B8AF-8CDF-9D2A-6E9A-3D540B3155B4}"/>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2FD0E4B5-DB03-FAD8-499D-67CA6B554A25}"/>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FD77CE4-2609-ED7A-FE11-CE7AC23AB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35E4C70B-9E3B-2686-12DC-9BDF484338EA}"/>
              </a:ext>
            </a:extLst>
          </p:cNvPr>
          <p:cNvSpPr>
            <a:spLocks noGrp="1"/>
          </p:cNvSpPr>
          <p:nvPr>
            <p:ph type="sldNum" sz="quarter" idx="5"/>
          </p:nvPr>
        </p:nvSpPr>
        <p:spPr/>
        <p:txBody>
          <a:bodyPr/>
          <a:lstStyle/>
          <a:p>
            <a:fld id="{AD9B1505-E5E7-FD43-BA38-BDDE191B21ED}" type="slidenum">
              <a:rPr lang="en-US" smtClean="0"/>
              <a:t>13</a:t>
            </a:fld>
            <a:endParaRPr lang="en-US" dirty="0"/>
          </a:p>
        </p:txBody>
      </p:sp>
    </p:spTree>
    <p:extLst>
      <p:ext uri="{BB962C8B-B14F-4D97-AF65-F5344CB8AC3E}">
        <p14:creationId xmlns:p14="http://schemas.microsoft.com/office/powerpoint/2010/main" val="311927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46B99F-1413-F742-1BC7-10AC19B10E2B}"/>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F527ABB-D7DE-89C1-6272-684CA71F0691}"/>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550AE9AB-5001-89C9-3EAC-5309787CBC09}"/>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Warm greeting to attendees</a:t>
            </a:r>
          </a:p>
          <a:p>
            <a:r>
              <a:rPr lang="en-US" sz="1200" b="0" i="0" u="none" strike="noStrike" kern="1200" dirty="0">
                <a:solidFill>
                  <a:schemeClr val="tx1"/>
                </a:solidFill>
                <a:effectLst/>
                <a:latin typeface="+mn-lt"/>
                <a:ea typeface="+mn-ea"/>
                <a:cs typeface="+mn-cs"/>
              </a:rPr>
              <a:t>Brief overview of the ministry’s purpose</a:t>
            </a:r>
          </a:p>
          <a:p>
            <a:r>
              <a:rPr lang="en-US" sz="1200" b="0" i="0" u="none" strike="noStrike" kern="1200" dirty="0">
                <a:solidFill>
                  <a:schemeClr val="tx1"/>
                </a:solidFill>
                <a:effectLst/>
                <a:latin typeface="+mn-lt"/>
                <a:ea typeface="+mn-ea"/>
                <a:cs typeface="+mn-cs"/>
              </a:rPr>
              <a:t>Introduce key team members (names, roles, photos if available)</a:t>
            </a:r>
          </a:p>
          <a:p>
            <a:endParaRPr lang="en-US" dirty="0"/>
          </a:p>
        </p:txBody>
      </p:sp>
      <p:sp>
        <p:nvSpPr>
          <p:cNvPr id="4" name="Slide Number Placeholder 3">
            <a:extLst>
              <a:ext uri="{FF2B5EF4-FFF2-40B4-BE49-F238E27FC236}">
                <a16:creationId xmlns="" xmlns:a16="http://schemas.microsoft.com/office/drawing/2014/main" id="{56045492-D29E-2C65-9C26-3E5B650C26EF}"/>
              </a:ext>
            </a:extLst>
          </p:cNvPr>
          <p:cNvSpPr>
            <a:spLocks noGrp="1"/>
          </p:cNvSpPr>
          <p:nvPr>
            <p:ph type="sldNum" sz="quarter" idx="5"/>
          </p:nvPr>
        </p:nvSpPr>
        <p:spPr/>
        <p:txBody>
          <a:bodyPr/>
          <a:lstStyle/>
          <a:p>
            <a:fld id="{AD9B1505-E5E7-FD43-BA38-BDDE191B21ED}" type="slidenum">
              <a:rPr lang="en-US" smtClean="0"/>
              <a:t>14</a:t>
            </a:fld>
            <a:endParaRPr lang="en-US"/>
          </a:p>
        </p:txBody>
      </p:sp>
    </p:spTree>
    <p:extLst>
      <p:ext uri="{BB962C8B-B14F-4D97-AF65-F5344CB8AC3E}">
        <p14:creationId xmlns:p14="http://schemas.microsoft.com/office/powerpoint/2010/main" val="151511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BDF897E-106E-6536-62D9-61FAEB87AE47}"/>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344DA40-351F-F797-7BE9-D387788EEC09}"/>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BD515A2F-1CA4-A8A0-3666-DD9830197570}"/>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a:extLst>
              <a:ext uri="{FF2B5EF4-FFF2-40B4-BE49-F238E27FC236}">
                <a16:creationId xmlns="" xmlns:a16="http://schemas.microsoft.com/office/drawing/2014/main" id="{940DEB29-3612-0EBA-1DA4-BB5ED1D73C40}"/>
              </a:ext>
            </a:extLst>
          </p:cNvPr>
          <p:cNvSpPr>
            <a:spLocks noGrp="1"/>
          </p:cNvSpPr>
          <p:nvPr>
            <p:ph type="sldNum" sz="quarter" idx="5"/>
          </p:nvPr>
        </p:nvSpPr>
        <p:spPr/>
        <p:txBody>
          <a:bodyPr/>
          <a:lstStyle/>
          <a:p>
            <a:fld id="{AD9B1505-E5E7-FD43-BA38-BDDE191B21ED}" type="slidenum">
              <a:rPr lang="en-US" smtClean="0"/>
              <a:t>15</a:t>
            </a:fld>
            <a:endParaRPr lang="en-US"/>
          </a:p>
        </p:txBody>
      </p:sp>
    </p:spTree>
    <p:extLst>
      <p:ext uri="{BB962C8B-B14F-4D97-AF65-F5344CB8AC3E}">
        <p14:creationId xmlns:p14="http://schemas.microsoft.com/office/powerpoint/2010/main" val="105035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975F08-5954-B119-3BB6-89CD6B6BC4A8}"/>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2DBB4CC-3832-9BB9-390E-833BE401EA9B}"/>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17F8314-7129-B80A-B8B0-A27559E037CB}"/>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a:extLst>
              <a:ext uri="{FF2B5EF4-FFF2-40B4-BE49-F238E27FC236}">
                <a16:creationId xmlns="" xmlns:a16="http://schemas.microsoft.com/office/drawing/2014/main" id="{6F8DC4D6-542B-DAB1-1DD5-1A36E32C5F12}"/>
              </a:ext>
            </a:extLst>
          </p:cNvPr>
          <p:cNvSpPr>
            <a:spLocks noGrp="1"/>
          </p:cNvSpPr>
          <p:nvPr>
            <p:ph type="sldNum" sz="quarter" idx="5"/>
          </p:nvPr>
        </p:nvSpPr>
        <p:spPr/>
        <p:txBody>
          <a:bodyPr/>
          <a:lstStyle/>
          <a:p>
            <a:fld id="{AD9B1505-E5E7-FD43-BA38-BDDE191B21ED}" type="slidenum">
              <a:rPr lang="en-US" smtClean="0"/>
              <a:t>16</a:t>
            </a:fld>
            <a:endParaRPr lang="en-US"/>
          </a:p>
        </p:txBody>
      </p:sp>
    </p:spTree>
    <p:extLst>
      <p:ext uri="{BB962C8B-B14F-4D97-AF65-F5344CB8AC3E}">
        <p14:creationId xmlns:p14="http://schemas.microsoft.com/office/powerpoint/2010/main" val="338041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3BD31A-E3B6-1DF1-BCDF-F09ADB258669}"/>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35D0E8C-A73A-1551-E9DB-512168EF0B5B}"/>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ADD87F0-78B1-7B09-2958-A832EF2D1A15}"/>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a:extLst>
              <a:ext uri="{FF2B5EF4-FFF2-40B4-BE49-F238E27FC236}">
                <a16:creationId xmlns="" xmlns:a16="http://schemas.microsoft.com/office/drawing/2014/main" id="{4FA99F8A-26CE-89F9-718D-B2D3C5692D01}"/>
              </a:ext>
            </a:extLst>
          </p:cNvPr>
          <p:cNvSpPr>
            <a:spLocks noGrp="1"/>
          </p:cNvSpPr>
          <p:nvPr>
            <p:ph type="sldNum" sz="quarter" idx="5"/>
          </p:nvPr>
        </p:nvSpPr>
        <p:spPr/>
        <p:txBody>
          <a:bodyPr/>
          <a:lstStyle/>
          <a:p>
            <a:fld id="{AD9B1505-E5E7-FD43-BA38-BDDE191B21ED}" type="slidenum">
              <a:rPr lang="en-US" smtClean="0"/>
              <a:t>17</a:t>
            </a:fld>
            <a:endParaRPr lang="en-US"/>
          </a:p>
        </p:txBody>
      </p:sp>
    </p:spTree>
    <p:extLst>
      <p:ext uri="{BB962C8B-B14F-4D97-AF65-F5344CB8AC3E}">
        <p14:creationId xmlns:p14="http://schemas.microsoft.com/office/powerpoint/2010/main" val="490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02335C9-C9A0-570F-EE8B-2206ECAA39F2}"/>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EF95D1A3-9382-C8D3-3DD1-2C90662EEA93}"/>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5C94017-F6D6-EE38-9EB0-546F77433BC8}"/>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a:extLst>
              <a:ext uri="{FF2B5EF4-FFF2-40B4-BE49-F238E27FC236}">
                <a16:creationId xmlns="" xmlns:a16="http://schemas.microsoft.com/office/drawing/2014/main" id="{07EC8686-5281-F5F1-5BD2-265A868623C7}"/>
              </a:ext>
            </a:extLst>
          </p:cNvPr>
          <p:cNvSpPr>
            <a:spLocks noGrp="1"/>
          </p:cNvSpPr>
          <p:nvPr>
            <p:ph type="sldNum" sz="quarter" idx="5"/>
          </p:nvPr>
        </p:nvSpPr>
        <p:spPr/>
        <p:txBody>
          <a:bodyPr/>
          <a:lstStyle/>
          <a:p>
            <a:fld id="{AD9B1505-E5E7-FD43-BA38-BDDE191B21ED}" type="slidenum">
              <a:rPr lang="en-US" smtClean="0"/>
              <a:t>18</a:t>
            </a:fld>
            <a:endParaRPr lang="en-US"/>
          </a:p>
        </p:txBody>
      </p:sp>
    </p:spTree>
    <p:extLst>
      <p:ext uri="{BB962C8B-B14F-4D97-AF65-F5344CB8AC3E}">
        <p14:creationId xmlns:p14="http://schemas.microsoft.com/office/powerpoint/2010/main" val="13546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37707E-9885-22F1-5E0D-A9BD73C6033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EA767A67-D805-9A41-0A27-6BEBBCFB325F}"/>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C445923C-4D3A-58DF-B8A3-320BA8505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07C20A9E-E90C-D584-F211-AD93C1B44907}"/>
              </a:ext>
            </a:extLst>
          </p:cNvPr>
          <p:cNvSpPr>
            <a:spLocks noGrp="1"/>
          </p:cNvSpPr>
          <p:nvPr>
            <p:ph type="sldNum" sz="quarter" idx="5"/>
          </p:nvPr>
        </p:nvSpPr>
        <p:spPr/>
        <p:txBody>
          <a:bodyPr/>
          <a:lstStyle/>
          <a:p>
            <a:fld id="{AD9B1505-E5E7-FD43-BA38-BDDE191B21ED}" type="slidenum">
              <a:rPr lang="en-US" smtClean="0"/>
              <a:t>19</a:t>
            </a:fld>
            <a:endParaRPr lang="en-US"/>
          </a:p>
        </p:txBody>
      </p:sp>
    </p:spTree>
    <p:extLst>
      <p:ext uri="{BB962C8B-B14F-4D97-AF65-F5344CB8AC3E}">
        <p14:creationId xmlns:p14="http://schemas.microsoft.com/office/powerpoint/2010/main" val="272263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CD3CE8-B78D-2F36-B9A1-C5D8C7FF1E7A}"/>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5D10123-AAF5-2AC7-5D4E-7D8DE71FC93C}"/>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B5CC3FC-F790-7408-7E65-67B8E452A99A}"/>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Invite attendees to ask questions</a:t>
            </a:r>
          </a:p>
          <a:p>
            <a:r>
              <a:rPr lang="en-US" sz="1200" b="0" i="0" u="none" strike="noStrike" kern="1200" dirty="0">
                <a:solidFill>
                  <a:schemeClr val="tx1"/>
                </a:solidFill>
                <a:effectLst/>
                <a:latin typeface="+mn-lt"/>
                <a:ea typeface="+mn-ea"/>
                <a:cs typeface="+mn-cs"/>
              </a:rPr>
              <a:t>Address common concerns or FAQs</a:t>
            </a:r>
          </a:p>
          <a:p>
            <a:endParaRPr lang="en-US" dirty="0"/>
          </a:p>
        </p:txBody>
      </p:sp>
      <p:sp>
        <p:nvSpPr>
          <p:cNvPr id="4" name="Slide Number Placeholder 3">
            <a:extLst>
              <a:ext uri="{FF2B5EF4-FFF2-40B4-BE49-F238E27FC236}">
                <a16:creationId xmlns="" xmlns:a16="http://schemas.microsoft.com/office/drawing/2014/main" id="{F91D1216-BDD9-8E7F-345C-F3866ECC64ED}"/>
              </a:ext>
            </a:extLst>
          </p:cNvPr>
          <p:cNvSpPr>
            <a:spLocks noGrp="1"/>
          </p:cNvSpPr>
          <p:nvPr>
            <p:ph type="sldNum" sz="quarter" idx="5"/>
          </p:nvPr>
        </p:nvSpPr>
        <p:spPr/>
        <p:txBody>
          <a:bodyPr/>
          <a:lstStyle/>
          <a:p>
            <a:fld id="{AD9B1505-E5E7-FD43-BA38-BDDE191B21ED}" type="slidenum">
              <a:rPr lang="en-US" smtClean="0"/>
              <a:t>26</a:t>
            </a:fld>
            <a:endParaRPr lang="en-US"/>
          </a:p>
        </p:txBody>
      </p:sp>
    </p:spTree>
    <p:extLst>
      <p:ext uri="{BB962C8B-B14F-4D97-AF65-F5344CB8AC3E}">
        <p14:creationId xmlns:p14="http://schemas.microsoft.com/office/powerpoint/2010/main" val="224616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E8849CD-1E30-EB4E-FB95-A79EEC7DF086}"/>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EFA42563-B7D1-7D3C-9717-FBCCC10586D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CEA08F6-14D9-18DE-0669-D08810E5F2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Ministry's </a:t>
            </a:r>
            <a:r>
              <a:rPr lang="en-US" sz="1200" kern="1200" dirty="0">
                <a:solidFill>
                  <a:schemeClr val="tx1"/>
                </a:solidFill>
                <a:effectLst/>
                <a:latin typeface="+mn-lt"/>
                <a:ea typeface="+mn-ea"/>
                <a:cs typeface="+mn-cs"/>
              </a:rPr>
              <a:t>Scripture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“Whatever you do, work at it with all your heart, as working for the Lord, not for human</a:t>
            </a:r>
          </a:p>
          <a:p>
            <a:r>
              <a:rPr lang="en-US" sz="1200" kern="1200" dirty="0">
                <a:solidFill>
                  <a:schemeClr val="tx1"/>
                </a:solidFill>
                <a:effectLst/>
                <a:latin typeface="+mn-lt"/>
                <a:ea typeface="+mn-ea"/>
                <a:cs typeface="+mn-cs"/>
              </a:rPr>
              <a:t>masters, 24 since you know that you will receive an inheritance from the Lord as a reward. It is</a:t>
            </a:r>
          </a:p>
          <a:p>
            <a:r>
              <a:rPr lang="en-US" sz="1200" kern="1200" dirty="0">
                <a:solidFill>
                  <a:schemeClr val="tx1"/>
                </a:solidFill>
                <a:effectLst/>
                <a:latin typeface="+mn-lt"/>
                <a:ea typeface="+mn-ea"/>
                <a:cs typeface="+mn-cs"/>
              </a:rPr>
              <a:t>the Lord Christ you are serving.” (Colossians 3:23, 24 – NIV)</a:t>
            </a:r>
          </a:p>
          <a:p>
            <a:endParaRPr lang="en-US" dirty="0"/>
          </a:p>
        </p:txBody>
      </p:sp>
      <p:sp>
        <p:nvSpPr>
          <p:cNvPr id="4" name="Slide Number Placeholder 3">
            <a:extLst>
              <a:ext uri="{FF2B5EF4-FFF2-40B4-BE49-F238E27FC236}">
                <a16:creationId xmlns="" xmlns:a16="http://schemas.microsoft.com/office/drawing/2014/main" id="{8E5A1841-F0E8-3A77-10CF-5B33BA7BCEC8}"/>
              </a:ext>
            </a:extLst>
          </p:cNvPr>
          <p:cNvSpPr>
            <a:spLocks noGrp="1"/>
          </p:cNvSpPr>
          <p:nvPr>
            <p:ph type="sldNum" sz="quarter" idx="5"/>
          </p:nvPr>
        </p:nvSpPr>
        <p:spPr/>
        <p:txBody>
          <a:bodyPr/>
          <a:lstStyle/>
          <a:p>
            <a:fld id="{AD9B1505-E5E7-FD43-BA38-BDDE191B21ED}" type="slidenum">
              <a:rPr lang="en-US" smtClean="0"/>
              <a:t>2</a:t>
            </a:fld>
            <a:endParaRPr lang="en-US" dirty="0"/>
          </a:p>
        </p:txBody>
      </p:sp>
    </p:spTree>
    <p:extLst>
      <p:ext uri="{BB962C8B-B14F-4D97-AF65-F5344CB8AC3E}">
        <p14:creationId xmlns:p14="http://schemas.microsoft.com/office/powerpoint/2010/main" val="379851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EFF5A5-3536-3205-C070-088F41FC98F7}"/>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855E2BDF-0A5F-4966-3639-BDBC61AF87C3}"/>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5DEE3669-AC40-2056-5108-752F2F04516A}"/>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Final remarks and encouragement</a:t>
            </a:r>
          </a:p>
          <a:p>
            <a:r>
              <a:rPr lang="en-US" sz="1200" b="0" i="0" u="none" strike="noStrike" kern="1200" dirty="0">
                <a:solidFill>
                  <a:schemeClr val="tx1"/>
                </a:solidFill>
                <a:effectLst/>
                <a:latin typeface="+mn-lt"/>
                <a:ea typeface="+mn-ea"/>
                <a:cs typeface="+mn-cs"/>
              </a:rPr>
              <a:t>Group prayer or blessing for the scholarship recipients</a:t>
            </a:r>
          </a:p>
          <a:p>
            <a:endParaRPr lang="en-US" dirty="0"/>
          </a:p>
        </p:txBody>
      </p:sp>
      <p:sp>
        <p:nvSpPr>
          <p:cNvPr id="4" name="Slide Number Placeholder 3">
            <a:extLst>
              <a:ext uri="{FF2B5EF4-FFF2-40B4-BE49-F238E27FC236}">
                <a16:creationId xmlns="" xmlns:a16="http://schemas.microsoft.com/office/drawing/2014/main" id="{CCA3FF8C-37C1-D007-960F-87CC31DBFECB}"/>
              </a:ext>
            </a:extLst>
          </p:cNvPr>
          <p:cNvSpPr>
            <a:spLocks noGrp="1"/>
          </p:cNvSpPr>
          <p:nvPr>
            <p:ph type="sldNum" sz="quarter" idx="5"/>
          </p:nvPr>
        </p:nvSpPr>
        <p:spPr/>
        <p:txBody>
          <a:bodyPr/>
          <a:lstStyle/>
          <a:p>
            <a:fld id="{AD9B1505-E5E7-FD43-BA38-BDDE191B21ED}" type="slidenum">
              <a:rPr lang="en-US" smtClean="0"/>
              <a:t>27</a:t>
            </a:fld>
            <a:endParaRPr lang="en-US"/>
          </a:p>
        </p:txBody>
      </p:sp>
    </p:spTree>
    <p:extLst>
      <p:ext uri="{BB962C8B-B14F-4D97-AF65-F5344CB8AC3E}">
        <p14:creationId xmlns:p14="http://schemas.microsoft.com/office/powerpoint/2010/main" val="361139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Ministry’s mission statement</a:t>
            </a:r>
          </a:p>
          <a:p>
            <a:r>
              <a:rPr lang="en-US" sz="1200" b="0" i="0" u="none" strike="noStrike" kern="1200" dirty="0">
                <a:solidFill>
                  <a:schemeClr val="tx1"/>
                </a:solidFill>
                <a:effectLst/>
                <a:latin typeface="+mn-lt"/>
                <a:ea typeface="+mn-ea"/>
                <a:cs typeface="+mn-cs"/>
              </a:rPr>
              <a:t>Vision for supporting students spiritually and academically</a:t>
            </a:r>
          </a:p>
          <a:p>
            <a:r>
              <a:rPr lang="en-US" sz="1200" b="0" i="0" u="none" strike="noStrike" kern="1200" dirty="0">
                <a:solidFill>
                  <a:schemeClr val="tx1"/>
                </a:solidFill>
                <a:effectLst/>
                <a:latin typeface="+mn-lt"/>
                <a:ea typeface="+mn-ea"/>
                <a:cs typeface="+mn-cs"/>
              </a:rPr>
              <a:t>Long-term goals for the scholarship program</a:t>
            </a:r>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3</a:t>
            </a:fld>
            <a:endParaRPr lang="en-US" dirty="0"/>
          </a:p>
        </p:txBody>
      </p:sp>
    </p:spTree>
    <p:extLst>
      <p:ext uri="{BB962C8B-B14F-4D97-AF65-F5344CB8AC3E}">
        <p14:creationId xmlns:p14="http://schemas.microsoft.com/office/powerpoint/2010/main" val="47534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Higher Learning &amp; Excellence Scholarship Ministry is comprised of (2) divisions: the Elementary</a:t>
            </a:r>
          </a:p>
          <a:p>
            <a:r>
              <a:rPr lang="en-US" sz="1200" kern="1200" dirty="0" smtClean="0">
                <a:solidFill>
                  <a:schemeClr val="tx1"/>
                </a:solidFill>
                <a:effectLst/>
                <a:latin typeface="+mn-lt"/>
                <a:ea typeface="+mn-ea"/>
                <a:cs typeface="+mn-cs"/>
              </a:rPr>
              <a:t>Division and Middle/High School Division. The Executive Pastor of Ministries - Pastor Jaron Singley is the</a:t>
            </a:r>
          </a:p>
          <a:p>
            <a:r>
              <a:rPr lang="en-US" sz="1200" kern="1200" dirty="0" smtClean="0">
                <a:solidFill>
                  <a:schemeClr val="tx1"/>
                </a:solidFill>
                <a:effectLst/>
                <a:latin typeface="+mn-lt"/>
                <a:ea typeface="+mn-ea"/>
                <a:cs typeface="+mn-cs"/>
              </a:rPr>
              <a:t>director for both divisions. Each division will have a Scholarship Committee that will handle data</a:t>
            </a:r>
          </a:p>
          <a:p>
            <a:r>
              <a:rPr lang="en-US" sz="1200" kern="1200" dirty="0" smtClean="0">
                <a:solidFill>
                  <a:schemeClr val="tx1"/>
                </a:solidFill>
                <a:effectLst/>
                <a:latin typeface="+mn-lt"/>
                <a:ea typeface="+mn-ea"/>
                <a:cs typeface="+mn-cs"/>
              </a:rPr>
              <a:t>collection and student tracking throughout the school year.</a:t>
            </a:r>
          </a:p>
          <a:p>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4</a:t>
            </a:fld>
            <a:endParaRPr lang="en-US" dirty="0"/>
          </a:p>
        </p:txBody>
      </p:sp>
    </p:spTree>
    <p:extLst>
      <p:ext uri="{BB962C8B-B14F-4D97-AF65-F5344CB8AC3E}">
        <p14:creationId xmlns:p14="http://schemas.microsoft.com/office/powerpoint/2010/main" val="369541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FB1C065-D389-4E4C-F7F8-CF9B29BC9C8D}"/>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4C361AAC-F888-4E0B-5529-A7F19D7CED6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66947843-9FAF-1DED-D824-FF7F9CB32EA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participate and be eligible for awards, the parent or guardian of the applicant must be an active member</a:t>
            </a:r>
          </a:p>
          <a:p>
            <a:r>
              <a:rPr lang="en-US" sz="1200" kern="1200" dirty="0">
                <a:solidFill>
                  <a:schemeClr val="tx1"/>
                </a:solidFill>
                <a:effectLst/>
                <a:latin typeface="+mn-lt"/>
                <a:ea typeface="+mn-ea"/>
                <a:cs typeface="+mn-cs"/>
              </a:rPr>
              <a:t>of Friendship Baptist Church. The applicants are to be active participants of Friendship Baptist Church by</a:t>
            </a:r>
          </a:p>
          <a:p>
            <a:r>
              <a:rPr lang="en-US" sz="1200" kern="1200" dirty="0">
                <a:solidFill>
                  <a:schemeClr val="tx1"/>
                </a:solidFill>
                <a:effectLst/>
                <a:latin typeface="+mn-lt"/>
                <a:ea typeface="+mn-ea"/>
                <a:cs typeface="+mn-cs"/>
              </a:rPr>
              <a:t>regularly attending Ex Hour or Bible Class and participating in at least one other church ministry</a:t>
            </a:r>
          </a:p>
          <a:p>
            <a:r>
              <a:rPr lang="en-US" sz="1200" kern="1200" dirty="0">
                <a:solidFill>
                  <a:schemeClr val="tx1"/>
                </a:solidFill>
                <a:effectLst/>
                <a:latin typeface="+mn-lt"/>
                <a:ea typeface="+mn-ea"/>
                <a:cs typeface="+mn-cs"/>
              </a:rPr>
              <a:t>(scholarship ministry not included). All applicants must submit a completed application package to the</a:t>
            </a:r>
          </a:p>
          <a:p>
            <a:r>
              <a:rPr lang="en-US" sz="1200" kern="1200" dirty="0">
                <a:solidFill>
                  <a:schemeClr val="tx1"/>
                </a:solidFill>
                <a:effectLst/>
                <a:latin typeface="+mn-lt"/>
                <a:ea typeface="+mn-ea"/>
                <a:cs typeface="+mn-cs"/>
              </a:rPr>
              <a:t>Higher Learning Scholarship Committee by the determined deadline. The application is accessible online</a:t>
            </a:r>
          </a:p>
          <a:p>
            <a:r>
              <a:rPr lang="en-US" sz="1200" kern="1200" dirty="0">
                <a:solidFill>
                  <a:schemeClr val="tx1"/>
                </a:solidFill>
                <a:effectLst/>
                <a:latin typeface="+mn-lt"/>
                <a:ea typeface="+mn-ea"/>
                <a:cs typeface="+mn-cs"/>
              </a:rPr>
              <a:t>at: https://www.wearefriendship.church/scholarship.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Regular attendance will consist of attendance at 50% of available classes and ministries within the period</a:t>
            </a:r>
          </a:p>
          <a:p>
            <a:r>
              <a:rPr lang="en-US" sz="1200" kern="1200" dirty="0">
                <a:solidFill>
                  <a:schemeClr val="tx1"/>
                </a:solidFill>
                <a:effectLst/>
                <a:latin typeface="+mn-lt"/>
                <a:ea typeface="+mn-ea"/>
                <a:cs typeface="+mn-cs"/>
              </a:rPr>
              <a:t>from September 1st through March 31st of the scholarship year. Attendance will be verified by Friendship</a:t>
            </a:r>
          </a:p>
          <a:p>
            <a:r>
              <a:rPr lang="en-US" sz="1200" kern="1200" dirty="0">
                <a:solidFill>
                  <a:schemeClr val="tx1"/>
                </a:solidFill>
                <a:effectLst/>
                <a:latin typeface="+mn-lt"/>
                <a:ea typeface="+mn-ea"/>
                <a:cs typeface="+mn-cs"/>
              </a:rPr>
              <a:t>Baptist Church’s Planning Center database which has been installed to verify and/or monitor member</a:t>
            </a:r>
          </a:p>
          <a:p>
            <a:r>
              <a:rPr lang="en-US" sz="1200" kern="1200" dirty="0">
                <a:solidFill>
                  <a:schemeClr val="tx1"/>
                </a:solidFill>
                <a:effectLst/>
                <a:latin typeface="+mn-lt"/>
                <a:ea typeface="+mn-ea"/>
                <a:cs typeface="+mn-cs"/>
              </a:rPr>
              <a:t>participation. The student, parent or guardian is responsible for checking in for attendance for each</a:t>
            </a:r>
          </a:p>
          <a:p>
            <a:r>
              <a:rPr lang="en-US" sz="1200" kern="1200" dirty="0">
                <a:solidFill>
                  <a:schemeClr val="tx1"/>
                </a:solidFill>
                <a:effectLst/>
                <a:latin typeface="+mn-lt"/>
                <a:ea typeface="+mn-ea"/>
                <a:cs typeface="+mn-cs"/>
              </a:rPr>
              <a:t>Friendship Baptist Church ministry and/or class. Students must maintain a 50% minimum attendance</a:t>
            </a:r>
          </a:p>
          <a:p>
            <a:r>
              <a:rPr lang="en-US" sz="1200" kern="1200" dirty="0">
                <a:solidFill>
                  <a:schemeClr val="tx1"/>
                </a:solidFill>
                <a:effectLst/>
                <a:latin typeface="+mn-lt"/>
                <a:ea typeface="+mn-ea"/>
                <a:cs typeface="+mn-cs"/>
              </a:rPr>
              <a:t>rate in Ex Hour and/or Bible Study classes.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applicant will be assigned an advisor who is a member of the Higher Learning Scholarship Ministry. It</a:t>
            </a:r>
          </a:p>
          <a:p>
            <a:r>
              <a:rPr lang="en-US" sz="1200" kern="1200" dirty="0">
                <a:solidFill>
                  <a:schemeClr val="tx1"/>
                </a:solidFill>
                <a:effectLst/>
                <a:latin typeface="+mn-lt"/>
                <a:ea typeface="+mn-ea"/>
                <a:cs typeface="+mn-cs"/>
              </a:rPr>
              <a:t>is the responsibility of the applicant to keep in touch with his/her advisor each month to update them on</a:t>
            </a:r>
          </a:p>
          <a:p>
            <a:r>
              <a:rPr lang="en-US" sz="1200" kern="1200" dirty="0">
                <a:solidFill>
                  <a:schemeClr val="tx1"/>
                </a:solidFill>
                <a:effectLst/>
                <a:latin typeface="+mn-lt"/>
                <a:ea typeface="+mn-ea"/>
                <a:cs typeface="+mn-cs"/>
              </a:rPr>
              <a:t>their scholastic, extracurricular activities, spiritual progress, and any changes or questions. All copies of</a:t>
            </a:r>
          </a:p>
          <a:p>
            <a:r>
              <a:rPr lang="en-US" sz="1200" kern="1200" dirty="0">
                <a:solidFill>
                  <a:schemeClr val="tx1"/>
                </a:solidFill>
                <a:effectLst/>
                <a:latin typeface="+mn-lt"/>
                <a:ea typeface="+mn-ea"/>
                <a:cs typeface="+mn-cs"/>
              </a:rPr>
              <a:t>grades, progress reports, certificates and letters of recognition from school, church members, and the</a:t>
            </a:r>
          </a:p>
          <a:p>
            <a:r>
              <a:rPr lang="en-US" sz="1200" kern="1200" dirty="0">
                <a:solidFill>
                  <a:schemeClr val="tx1"/>
                </a:solidFill>
                <a:effectLst/>
                <a:latin typeface="+mn-lt"/>
                <a:ea typeface="+mn-ea"/>
                <a:cs typeface="+mn-cs"/>
              </a:rPr>
              <a:t>community must be submitted by applicants via the online Scholarship Ministry uploader site. The report</a:t>
            </a:r>
          </a:p>
          <a:p>
            <a:r>
              <a:rPr lang="en-US" sz="1200" kern="1200" dirty="0">
                <a:solidFill>
                  <a:schemeClr val="tx1"/>
                </a:solidFill>
                <a:effectLst/>
                <a:latin typeface="+mn-lt"/>
                <a:ea typeface="+mn-ea"/>
                <a:cs typeface="+mn-cs"/>
              </a:rPr>
              <a:t>card/transcript of the student will be used as a tool to qualify candidates for specific awards. GPA will be</a:t>
            </a:r>
          </a:p>
          <a:p>
            <a:r>
              <a:rPr lang="en-US" sz="1200" kern="1200" dirty="0">
                <a:solidFill>
                  <a:schemeClr val="tx1"/>
                </a:solidFill>
                <a:effectLst/>
                <a:latin typeface="+mn-lt"/>
                <a:ea typeface="+mn-ea"/>
                <a:cs typeface="+mn-cs"/>
              </a:rPr>
              <a:t>calculated based on core or academic classes. (Examples, Language Arts, Math, Foreign Languages, History</a:t>
            </a:r>
          </a:p>
          <a:p>
            <a:r>
              <a:rPr lang="en-US" sz="1200" kern="1200" dirty="0">
                <a:solidFill>
                  <a:schemeClr val="tx1"/>
                </a:solidFill>
                <a:effectLst/>
                <a:latin typeface="+mn-lt"/>
                <a:ea typeface="+mn-ea"/>
                <a:cs typeface="+mn-cs"/>
              </a:rPr>
              <a:t>and Science). All materials must be submitted by uploading to the Scholarship Ministry’s online site by the</a:t>
            </a:r>
          </a:p>
          <a:p>
            <a:r>
              <a:rPr lang="en-US" sz="1200" kern="1200" dirty="0">
                <a:solidFill>
                  <a:schemeClr val="tx1"/>
                </a:solidFill>
                <a:effectLst/>
                <a:latin typeface="+mn-lt"/>
                <a:ea typeface="+mn-ea"/>
                <a:cs typeface="+mn-cs"/>
              </a:rPr>
              <a:t>determined deadlines.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advisors will make adequate attempts to contact students, parents or guardians monthly regarding</a:t>
            </a:r>
          </a:p>
          <a:p>
            <a:r>
              <a:rPr lang="en-US" sz="1200" kern="1200" dirty="0">
                <a:solidFill>
                  <a:schemeClr val="tx1"/>
                </a:solidFill>
                <a:effectLst/>
                <a:latin typeface="+mn-lt"/>
                <a:ea typeface="+mn-ea"/>
                <a:cs typeface="+mn-cs"/>
              </a:rPr>
              <a:t>academic progress, church attendance, ministry participation and college aspirations, as well as review</a:t>
            </a:r>
          </a:p>
          <a:p>
            <a:r>
              <a:rPr lang="en-US" sz="1200" kern="1200" dirty="0">
                <a:solidFill>
                  <a:schemeClr val="tx1"/>
                </a:solidFill>
                <a:effectLst/>
                <a:latin typeface="+mn-lt"/>
                <a:ea typeface="+mn-ea"/>
                <a:cs typeface="+mn-cs"/>
              </a:rPr>
              <a:t>uploaded file materials. All documents submitted by applicants are to be placed in student’s uploaded file.</a:t>
            </a:r>
          </a:p>
          <a:p>
            <a:r>
              <a:rPr lang="en-US" sz="1200" kern="1200" dirty="0">
                <a:solidFill>
                  <a:schemeClr val="tx1"/>
                </a:solidFill>
                <a:effectLst/>
                <a:latin typeface="+mn-lt"/>
                <a:ea typeface="+mn-ea"/>
                <a:cs typeface="+mn-cs"/>
              </a:rPr>
              <a:t>Additionally, each 6th -12th grade student will be required to submit a résumé (examples pages 11 &amp; 12) at</a:t>
            </a:r>
          </a:p>
          <a:p>
            <a:r>
              <a:rPr lang="en-US" sz="1200" kern="1200" dirty="0">
                <a:solidFill>
                  <a:schemeClr val="tx1"/>
                </a:solidFill>
                <a:effectLst/>
                <a:latin typeface="+mn-lt"/>
                <a:ea typeface="+mn-ea"/>
                <a:cs typeface="+mn-cs"/>
              </a:rPr>
              <a:t>the end of the academic year to be considered for a scholarship award. Every advisor will work with their</a:t>
            </a:r>
          </a:p>
          <a:p>
            <a:r>
              <a:rPr lang="en-US" sz="1200" kern="1200" dirty="0">
                <a:solidFill>
                  <a:schemeClr val="tx1"/>
                </a:solidFill>
                <a:effectLst/>
                <a:latin typeface="+mn-lt"/>
                <a:ea typeface="+mn-ea"/>
                <a:cs typeface="+mn-cs"/>
              </a:rPr>
              <a:t>students to complete and/or update their résumé throughout the school year.</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 xmlns:a16="http://schemas.microsoft.com/office/drawing/2014/main" id="{4499937B-EC7B-C389-1B58-0634F18A9724}"/>
              </a:ext>
            </a:extLst>
          </p:cNvPr>
          <p:cNvSpPr>
            <a:spLocks noGrp="1"/>
          </p:cNvSpPr>
          <p:nvPr>
            <p:ph type="sldNum" sz="quarter" idx="5"/>
          </p:nvPr>
        </p:nvSpPr>
        <p:spPr/>
        <p:txBody>
          <a:bodyPr/>
          <a:lstStyle/>
          <a:p>
            <a:fld id="{AD9B1505-E5E7-FD43-BA38-BDDE191B21ED}" type="slidenum">
              <a:rPr lang="en-US" smtClean="0"/>
              <a:t>5</a:t>
            </a:fld>
            <a:endParaRPr lang="en-US" dirty="0"/>
          </a:p>
        </p:txBody>
      </p:sp>
    </p:spTree>
    <p:extLst>
      <p:ext uri="{BB962C8B-B14F-4D97-AF65-F5344CB8AC3E}">
        <p14:creationId xmlns:p14="http://schemas.microsoft.com/office/powerpoint/2010/main" val="16678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943F60B-B6CB-116E-952D-1FA043AD117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2946BDE9-89B9-6C23-D3DA-7C1C9EB875CA}"/>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A72111A3-80EF-2CF6-DA7A-CC56C8F75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0F923C26-CCE5-F22A-0BD7-4E3FA6809762}"/>
              </a:ext>
            </a:extLst>
          </p:cNvPr>
          <p:cNvSpPr>
            <a:spLocks noGrp="1"/>
          </p:cNvSpPr>
          <p:nvPr>
            <p:ph type="sldNum" sz="quarter" idx="5"/>
          </p:nvPr>
        </p:nvSpPr>
        <p:spPr/>
        <p:txBody>
          <a:bodyPr/>
          <a:lstStyle/>
          <a:p>
            <a:fld id="{AD9B1505-E5E7-FD43-BA38-BDDE191B21ED}" type="slidenum">
              <a:rPr lang="en-US" smtClean="0"/>
              <a:t>6</a:t>
            </a:fld>
            <a:endParaRPr lang="en-US" dirty="0"/>
          </a:p>
        </p:txBody>
      </p:sp>
    </p:spTree>
    <p:extLst>
      <p:ext uri="{BB962C8B-B14F-4D97-AF65-F5344CB8AC3E}">
        <p14:creationId xmlns:p14="http://schemas.microsoft.com/office/powerpoint/2010/main" val="288863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C4F345F-62D9-58A9-B06A-08F02457079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F18E59E-DBFA-C1DF-F82E-B59BE5E12C15}"/>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BA975212-9D09-4F22-C5BE-ABFBC64C86AD}"/>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Mentorship opportunities</a:t>
            </a:r>
          </a:p>
          <a:p>
            <a:r>
              <a:rPr lang="en-US" sz="1200" b="0" i="0" u="none" strike="noStrike" kern="1200" dirty="0">
                <a:solidFill>
                  <a:schemeClr val="tx1"/>
                </a:solidFill>
                <a:effectLst/>
                <a:latin typeface="+mn-lt"/>
                <a:ea typeface="+mn-ea"/>
                <a:cs typeface="+mn-cs"/>
              </a:rPr>
              <a:t>Academic and spiritual support available</a:t>
            </a:r>
          </a:p>
          <a:p>
            <a:r>
              <a:rPr lang="en-US" sz="1200" b="0" i="0" u="none" strike="noStrike" kern="1200" dirty="0">
                <a:solidFill>
                  <a:schemeClr val="tx1"/>
                </a:solidFill>
                <a:effectLst/>
                <a:latin typeface="+mn-lt"/>
                <a:ea typeface="+mn-ea"/>
                <a:cs typeface="+mn-cs"/>
              </a:rPr>
              <a:t>Contact information for help and guidance</a:t>
            </a:r>
          </a:p>
          <a:p>
            <a:endParaRPr lang="en-US" dirty="0"/>
          </a:p>
        </p:txBody>
      </p:sp>
      <p:sp>
        <p:nvSpPr>
          <p:cNvPr id="4" name="Slide Number Placeholder 3">
            <a:extLst>
              <a:ext uri="{FF2B5EF4-FFF2-40B4-BE49-F238E27FC236}">
                <a16:creationId xmlns="" xmlns:a16="http://schemas.microsoft.com/office/drawing/2014/main" id="{CD3F3B2F-9920-73AE-1B9D-149CEEBAAFE4}"/>
              </a:ext>
            </a:extLst>
          </p:cNvPr>
          <p:cNvSpPr>
            <a:spLocks noGrp="1"/>
          </p:cNvSpPr>
          <p:nvPr>
            <p:ph type="sldNum" sz="quarter" idx="5"/>
          </p:nvPr>
        </p:nvSpPr>
        <p:spPr/>
        <p:txBody>
          <a:bodyPr/>
          <a:lstStyle/>
          <a:p>
            <a:fld id="{AD9B1505-E5E7-FD43-BA38-BDDE191B21ED}" type="slidenum">
              <a:rPr lang="en-US" smtClean="0"/>
              <a:t>7</a:t>
            </a:fld>
            <a:endParaRPr lang="en-US" dirty="0"/>
          </a:p>
        </p:txBody>
      </p:sp>
    </p:spTree>
    <p:extLst>
      <p:ext uri="{BB962C8B-B14F-4D97-AF65-F5344CB8AC3E}">
        <p14:creationId xmlns:p14="http://schemas.microsoft.com/office/powerpoint/2010/main" val="213943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8</a:t>
            </a:fld>
            <a:endParaRPr lang="en-US" dirty="0"/>
          </a:p>
        </p:txBody>
      </p:sp>
    </p:spTree>
    <p:extLst>
      <p:ext uri="{BB962C8B-B14F-4D97-AF65-F5344CB8AC3E}">
        <p14:creationId xmlns:p14="http://schemas.microsoft.com/office/powerpoint/2010/main" val="253962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Types of scholarships offered</a:t>
            </a:r>
          </a:p>
          <a:p>
            <a:r>
              <a:rPr lang="en-US" sz="1200" b="0" i="0" u="none" strike="noStrike" kern="1200" dirty="0">
                <a:solidFill>
                  <a:schemeClr val="tx1"/>
                </a:solidFill>
                <a:effectLst/>
                <a:latin typeface="+mn-lt"/>
                <a:ea typeface="+mn-ea"/>
                <a:cs typeface="+mn-cs"/>
              </a:rPr>
              <a:t>Eligibility criteria</a:t>
            </a:r>
          </a:p>
          <a:p>
            <a:r>
              <a:rPr lang="en-US" sz="1200" b="0" i="0" u="none" strike="noStrike" kern="1200" dirty="0">
                <a:solidFill>
                  <a:schemeClr val="tx1"/>
                </a:solidFill>
                <a:effectLst/>
                <a:latin typeface="+mn-lt"/>
                <a:ea typeface="+mn-ea"/>
                <a:cs typeface="+mn-cs"/>
              </a:rPr>
              <a:t>Application process and important deadlines</a:t>
            </a:r>
          </a:p>
          <a:p>
            <a:endParaRPr lang="en-US" dirty="0"/>
          </a:p>
        </p:txBody>
      </p:sp>
      <p:sp>
        <p:nvSpPr>
          <p:cNvPr id="4" name="Slide Number Placeholder 3"/>
          <p:cNvSpPr>
            <a:spLocks noGrp="1"/>
          </p:cNvSpPr>
          <p:nvPr>
            <p:ph type="sldNum" sz="quarter" idx="5"/>
          </p:nvPr>
        </p:nvSpPr>
        <p:spPr/>
        <p:txBody>
          <a:bodyPr/>
          <a:lstStyle/>
          <a:p>
            <a:fld id="{AD9B1505-E5E7-FD43-BA38-BDDE191B21ED}" type="slidenum">
              <a:rPr lang="en-US" smtClean="0"/>
              <a:t>9</a:t>
            </a:fld>
            <a:endParaRPr lang="en-US" dirty="0"/>
          </a:p>
        </p:txBody>
      </p:sp>
    </p:spTree>
    <p:extLst>
      <p:ext uri="{BB962C8B-B14F-4D97-AF65-F5344CB8AC3E}">
        <p14:creationId xmlns:p14="http://schemas.microsoft.com/office/powerpoint/2010/main" val="232077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9B678E-68FC-F1E4-E9E1-0855E6A0C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2CC932F-6352-D5A2-7022-C49DDB3B1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75A97A-6020-DF5C-976E-3264F4CD5DAE}"/>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E3C241D0-A5BC-142D-8B98-482F6F0C8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5B1212-A4F1-65A8-63D3-8AFCFD99BB13}"/>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417017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3650A-F520-0D1B-1B3D-C3A5A0BF9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F3696DC-CE40-1E03-9FDA-855557511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0F250B-2CCF-160B-85C2-ECAA3DA54124}"/>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15662B5C-C0BD-6EF7-F72B-AE8B8ED47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70F0F8-3D0C-6D95-67EA-27F7ADA19C0D}"/>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275195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6F3FC27-78DF-C322-495A-04E3910EB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A47915-6327-BBD1-D957-3A75DBB5CD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87D22E-109B-B005-E80C-3D1103936129}"/>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3D086833-1F0B-984A-6380-5F1C5D1EE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271BE8A-500F-9CD0-2950-4DEF7FD84895}"/>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17870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DE418-CD6F-F51F-F34C-A6CEF76AB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8A476CB-F079-67A7-D7C1-921A88D19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0AEEB2-6C69-9386-E3A1-109B4FECE915}"/>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A83D2C8C-B3EE-8603-7163-A01A08F8E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BD4A362-CE6F-0D47-F2DD-D8F7CF4943BE}"/>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328503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CE74A8-883A-359B-C2B0-05E00B64C2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0DB49C4-9F71-8942-0FD1-38D85EB845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61C9919-F781-9FF7-9BBB-07084DB4EBEB}"/>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10C2EFC6-375B-0FC9-36FA-FC36C23CC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816828-956B-4807-9484-92EBDF9E6B43}"/>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312882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922BA-3E5C-F451-DEA2-AAEEB06C6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77FF97E-5C19-737D-6837-A39A29399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8D7CF6-4A34-BF27-DEF5-9C8EF66AF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3499221-0E29-28C0-9011-46B68FC1FC44}"/>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6" name="Footer Placeholder 5">
            <a:extLst>
              <a:ext uri="{FF2B5EF4-FFF2-40B4-BE49-F238E27FC236}">
                <a16:creationId xmlns="" xmlns:a16="http://schemas.microsoft.com/office/drawing/2014/main" id="{D89D32BA-4AD3-AF34-B90C-32FA1F1F5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0E02B1-9529-65A9-1699-32C465E6738E}"/>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51501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251157-A753-12FA-5194-E2598DFAD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64D583-21A2-E858-9261-27ED57101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AB42542-80C0-BC68-E748-039B95BDE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AF098D5-5145-AA9E-A40E-B8522491D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4BB7A98-4DF4-E304-3F78-4E13B1D1E9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7F5D87F-1681-5F1D-DD7E-E6E69DCAEEE2}"/>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8" name="Footer Placeholder 7">
            <a:extLst>
              <a:ext uri="{FF2B5EF4-FFF2-40B4-BE49-F238E27FC236}">
                <a16:creationId xmlns="" xmlns:a16="http://schemas.microsoft.com/office/drawing/2014/main" id="{D9421FC8-FE44-A807-864C-57013FE5F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29E82CA-2019-1DF4-CBDE-E1CA100DF970}"/>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293626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AB863-A294-C3F7-A5EF-6CA3E62E3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3F9F161-FA65-4750-0F01-92DEBB1DD1BF}"/>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4" name="Footer Placeholder 3">
            <a:extLst>
              <a:ext uri="{FF2B5EF4-FFF2-40B4-BE49-F238E27FC236}">
                <a16:creationId xmlns="" xmlns:a16="http://schemas.microsoft.com/office/drawing/2014/main" id="{2AAD7FFD-1E67-E4C1-C929-D29A9B1EA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AD03584-D184-5044-B6BB-8F6E90734D26}"/>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876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366F662-FCA5-7322-1C37-C9863834CFC6}"/>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3" name="Footer Placeholder 2">
            <a:extLst>
              <a:ext uri="{FF2B5EF4-FFF2-40B4-BE49-F238E27FC236}">
                <a16:creationId xmlns="" xmlns:a16="http://schemas.microsoft.com/office/drawing/2014/main" id="{3670D3E2-6B02-36CE-5078-00F3C7BE73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797A07C-351A-2B9A-0F33-E5147D4D0ACA}"/>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3343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F6CA21-C5D9-6CB6-B137-36D1B153D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965A1FA-D9B3-01F8-86ED-CAF616991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5E6DED1-0E8C-0594-667B-4C7948431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BC0ADF3-7CB5-7A8C-4C79-802957DA615D}"/>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6" name="Footer Placeholder 5">
            <a:extLst>
              <a:ext uri="{FF2B5EF4-FFF2-40B4-BE49-F238E27FC236}">
                <a16:creationId xmlns="" xmlns:a16="http://schemas.microsoft.com/office/drawing/2014/main" id="{1B71DE9A-3A8F-F397-1CE2-209C85064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200049-636C-03D4-F719-EF6E415F01D5}"/>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347071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CDFD9F-3A88-E203-8E94-15C6672DD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6631C4-3EE8-0437-BAF2-94CA662E2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BE7E705-E1AB-894D-6746-111639E98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0841524-B888-B018-F7CF-1562DC5B2204}"/>
              </a:ext>
            </a:extLst>
          </p:cNvPr>
          <p:cNvSpPr>
            <a:spLocks noGrp="1"/>
          </p:cNvSpPr>
          <p:nvPr>
            <p:ph type="dt" sz="half" idx="10"/>
          </p:nvPr>
        </p:nvSpPr>
        <p:spPr/>
        <p:txBody>
          <a:bodyPr/>
          <a:lstStyle/>
          <a:p>
            <a:fld id="{94FB153D-276E-9443-AC69-FC62A23EBBF7}" type="datetimeFigureOut">
              <a:rPr lang="en-US" smtClean="0"/>
              <a:t>10/9/2025</a:t>
            </a:fld>
            <a:endParaRPr lang="en-US"/>
          </a:p>
        </p:txBody>
      </p:sp>
      <p:sp>
        <p:nvSpPr>
          <p:cNvPr id="6" name="Footer Placeholder 5">
            <a:extLst>
              <a:ext uri="{FF2B5EF4-FFF2-40B4-BE49-F238E27FC236}">
                <a16:creationId xmlns="" xmlns:a16="http://schemas.microsoft.com/office/drawing/2014/main" id="{38D9B501-E0ED-0AB2-9B83-F1A496A05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CB6328-5F7D-26BC-A809-1D5931418240}"/>
              </a:ext>
            </a:extLst>
          </p:cNvPr>
          <p:cNvSpPr>
            <a:spLocks noGrp="1"/>
          </p:cNvSpPr>
          <p:nvPr>
            <p:ph type="sldNum" sz="quarter" idx="12"/>
          </p:nvPr>
        </p:nvSpPr>
        <p:spPr/>
        <p:txBody>
          <a:bodyPr/>
          <a:lstStyle/>
          <a:p>
            <a:fld id="{54E7947A-DC8A-354A-B5FC-202DB9D19E3E}" type="slidenum">
              <a:rPr lang="en-US" smtClean="0"/>
              <a:t>‹#›</a:t>
            </a:fld>
            <a:endParaRPr lang="en-US"/>
          </a:p>
        </p:txBody>
      </p:sp>
    </p:spTree>
    <p:extLst>
      <p:ext uri="{BB962C8B-B14F-4D97-AF65-F5344CB8AC3E}">
        <p14:creationId xmlns:p14="http://schemas.microsoft.com/office/powerpoint/2010/main" val="125521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07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3CB8EE2-DBAC-2EB4-CA22-4ACA37D9A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8326D8F-B68A-7158-D301-CC1CB6E59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F9773D-3C1E-7E59-21DC-3E1475650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FB153D-276E-9443-AC69-FC62A23EBBF7}" type="datetimeFigureOut">
              <a:rPr lang="en-US" smtClean="0"/>
              <a:t>10/9/2025</a:t>
            </a:fld>
            <a:endParaRPr lang="en-US"/>
          </a:p>
        </p:txBody>
      </p:sp>
      <p:sp>
        <p:nvSpPr>
          <p:cNvPr id="5" name="Footer Placeholder 4">
            <a:extLst>
              <a:ext uri="{FF2B5EF4-FFF2-40B4-BE49-F238E27FC236}">
                <a16:creationId xmlns="" xmlns:a16="http://schemas.microsoft.com/office/drawing/2014/main" id="{9372A30B-C86F-DFC6-BF07-7C66EC460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EB4876C6-2E79-418F-F45A-4620EA90C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E7947A-DC8A-354A-B5FC-202DB9D19E3E}" type="slidenum">
              <a:rPr lang="en-US" smtClean="0"/>
              <a:t>‹#›</a:t>
            </a:fld>
            <a:endParaRPr lang="en-US"/>
          </a:p>
        </p:txBody>
      </p:sp>
    </p:spTree>
    <p:extLst>
      <p:ext uri="{BB962C8B-B14F-4D97-AF65-F5344CB8AC3E}">
        <p14:creationId xmlns:p14="http://schemas.microsoft.com/office/powerpoint/2010/main" val="307340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eg"/><Relationship Id="rId7" Type="http://schemas.openxmlformats.org/officeDocument/2006/relationships/image" Target="../media/image6.png"/><Relationship Id="rId12"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jpeg"/><Relationship Id="rId7" Type="http://schemas.openxmlformats.org/officeDocument/2006/relationships/image" Target="../media/image6.png"/><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539DBF-D200-72FD-FABA-1E0F33B607EF}"/>
              </a:ext>
            </a:extLst>
          </p:cNvPr>
          <p:cNvSpPr>
            <a:spLocks noGrp="1"/>
          </p:cNvSpPr>
          <p:nvPr>
            <p:ph type="ctrTitle"/>
          </p:nvPr>
        </p:nvSpPr>
        <p:spPr>
          <a:xfrm>
            <a:off x="1489619" y="1432681"/>
            <a:ext cx="9144000" cy="2387600"/>
          </a:xfrm>
        </p:spPr>
        <p:txBody>
          <a:bodyPr>
            <a:normAutofit fontScale="90000"/>
          </a:bodyPr>
          <a:lstStyle/>
          <a:p>
            <a:r>
              <a:rPr lang="en-US" sz="4000" dirty="0">
                <a:solidFill>
                  <a:schemeClr val="bg1"/>
                </a:solidFill>
                <a:effectLst>
                  <a:outerShdw blurRad="50800" dist="38100" dir="2700000" algn="tl" rotWithShape="0">
                    <a:prstClr val="black">
                      <a:alpha val="40000"/>
                    </a:prstClr>
                  </a:outerShdw>
                </a:effectLst>
              </a:rPr>
              <a:t>Higher Learning &amp; Excellence</a:t>
            </a:r>
            <a:r>
              <a:rPr lang="en-US" sz="3600" dirty="0">
                <a:solidFill>
                  <a:srgbClr val="FFC000"/>
                </a:solidFill>
                <a:effectLst>
                  <a:outerShdw blurRad="50800" dist="38100" dir="2700000" algn="tl" rotWithShape="0">
                    <a:prstClr val="black">
                      <a:alpha val="40000"/>
                    </a:prstClr>
                  </a:outerShdw>
                </a:effectLst>
              </a:rPr>
              <a:t> </a:t>
            </a:r>
            <a:r>
              <a:rPr lang="en-US" sz="6600" b="1" dirty="0">
                <a:solidFill>
                  <a:srgbClr val="F7D857"/>
                </a:solidFill>
                <a:effectLst>
                  <a:outerShdw blurRad="50800" dist="38100" dir="2700000" algn="tl" rotWithShape="0">
                    <a:prstClr val="black">
                      <a:alpha val="40000"/>
                    </a:prstClr>
                  </a:outerShdw>
                </a:effectLst>
              </a:rPr>
              <a:t>SCHOLARSHIP MINISTRY</a:t>
            </a:r>
          </a:p>
        </p:txBody>
      </p:sp>
      <p:sp>
        <p:nvSpPr>
          <p:cNvPr id="3" name="Subtitle 2">
            <a:extLst>
              <a:ext uri="{FF2B5EF4-FFF2-40B4-BE49-F238E27FC236}">
                <a16:creationId xmlns="" xmlns:a16="http://schemas.microsoft.com/office/drawing/2014/main" id="{06702F42-263E-91AC-72E9-DE3664A2EB90}"/>
              </a:ext>
            </a:extLst>
          </p:cNvPr>
          <p:cNvSpPr>
            <a:spLocks noGrp="1"/>
          </p:cNvSpPr>
          <p:nvPr>
            <p:ph type="subTitle" idx="1"/>
          </p:nvPr>
        </p:nvSpPr>
        <p:spPr>
          <a:xfrm>
            <a:off x="1482258" y="3589294"/>
            <a:ext cx="9144000" cy="877897"/>
          </a:xfrm>
        </p:spPr>
        <p:txBody>
          <a:bodyPr anchor="ctr">
            <a:normAutofit/>
          </a:bodyPr>
          <a:lstStyle/>
          <a:p>
            <a:r>
              <a:rPr lang="en-US" sz="2800" i="1" spc="100" dirty="0">
                <a:solidFill>
                  <a:schemeClr val="bg1"/>
                </a:solidFill>
                <a:effectLst>
                  <a:outerShdw blurRad="50800" dist="38100" dir="2700000" algn="tl" rotWithShape="0">
                    <a:prstClr val="black">
                      <a:alpha val="40000"/>
                    </a:prstClr>
                  </a:outerShdw>
                </a:effectLst>
              </a:rPr>
              <a:t>2025-2026 School Year Orientation</a:t>
            </a:r>
          </a:p>
        </p:txBody>
      </p:sp>
      <p:pic>
        <p:nvPicPr>
          <p:cNvPr id="6" name="Picture 5">
            <a:extLst>
              <a:ext uri="{FF2B5EF4-FFF2-40B4-BE49-F238E27FC236}">
                <a16:creationId xmlns="" xmlns:a16="http://schemas.microsoft.com/office/drawing/2014/main" id="{1C6BE696-B7EB-789D-5CBF-9F66DA87E4F7}"/>
              </a:ext>
            </a:extLst>
          </p:cNvPr>
          <p:cNvPicPr>
            <a:picLocks noChangeAspect="1"/>
          </p:cNvPicPr>
          <p:nvPr/>
        </p:nvPicPr>
        <p:blipFill>
          <a:blip r:embed="rId3"/>
          <a:stretch>
            <a:fillRect/>
          </a:stretch>
        </p:blipFill>
        <p:spPr>
          <a:xfrm>
            <a:off x="0" y="4733835"/>
            <a:ext cx="2532657" cy="2124164"/>
          </a:xfrm>
          <a:prstGeom prst="rect">
            <a:avLst/>
          </a:prstGeom>
        </p:spPr>
      </p:pic>
      <p:pic>
        <p:nvPicPr>
          <p:cNvPr id="8" name="Picture 7">
            <a:extLst>
              <a:ext uri="{FF2B5EF4-FFF2-40B4-BE49-F238E27FC236}">
                <a16:creationId xmlns="" xmlns:a16="http://schemas.microsoft.com/office/drawing/2014/main" id="{89F270E9-4474-3B70-E12B-C1779826A8CA}"/>
              </a:ext>
            </a:extLst>
          </p:cNvPr>
          <p:cNvPicPr>
            <a:picLocks noChangeAspect="1"/>
          </p:cNvPicPr>
          <p:nvPr/>
        </p:nvPicPr>
        <p:blipFill>
          <a:blip r:embed="rId4"/>
          <a:stretch>
            <a:fillRect/>
          </a:stretch>
        </p:blipFill>
        <p:spPr>
          <a:xfrm rot="20950590">
            <a:off x="151444" y="476661"/>
            <a:ext cx="2661626" cy="1168518"/>
          </a:xfrm>
          <a:prstGeom prst="rect">
            <a:avLst/>
          </a:prstGeom>
        </p:spPr>
      </p:pic>
      <p:pic>
        <p:nvPicPr>
          <p:cNvPr id="10" name="Picture 9">
            <a:extLst>
              <a:ext uri="{FF2B5EF4-FFF2-40B4-BE49-F238E27FC236}">
                <a16:creationId xmlns="" xmlns:a16="http://schemas.microsoft.com/office/drawing/2014/main" id="{94A9BE72-E2CF-B820-6800-64DC2A730BE5}"/>
              </a:ext>
            </a:extLst>
          </p:cNvPr>
          <p:cNvPicPr>
            <a:picLocks noChangeAspect="1"/>
          </p:cNvPicPr>
          <p:nvPr/>
        </p:nvPicPr>
        <p:blipFill>
          <a:blip r:embed="rId5"/>
          <a:stretch>
            <a:fillRect/>
          </a:stretch>
        </p:blipFill>
        <p:spPr>
          <a:xfrm>
            <a:off x="8969580" y="4733835"/>
            <a:ext cx="3222420" cy="2124164"/>
          </a:xfrm>
          <a:prstGeom prst="rect">
            <a:avLst/>
          </a:prstGeom>
        </p:spPr>
      </p:pic>
      <p:pic>
        <p:nvPicPr>
          <p:cNvPr id="7" name="Picture 6">
            <a:extLst>
              <a:ext uri="{FF2B5EF4-FFF2-40B4-BE49-F238E27FC236}">
                <a16:creationId xmlns="" xmlns:a16="http://schemas.microsoft.com/office/drawing/2014/main" id="{6C8C662E-44AA-F45D-3619-0623717B6966}"/>
              </a:ext>
            </a:extLst>
          </p:cNvPr>
          <p:cNvPicPr>
            <a:picLocks noChangeAspect="1"/>
          </p:cNvPicPr>
          <p:nvPr/>
        </p:nvPicPr>
        <p:blipFill>
          <a:blip r:embed="rId6"/>
          <a:stretch>
            <a:fillRect/>
          </a:stretch>
        </p:blipFill>
        <p:spPr>
          <a:xfrm>
            <a:off x="10564447" y="5312419"/>
            <a:ext cx="1328950" cy="1328950"/>
          </a:xfrm>
          <a:prstGeom prst="rect">
            <a:avLst/>
          </a:prstGeom>
        </p:spPr>
      </p:pic>
      <p:pic>
        <p:nvPicPr>
          <p:cNvPr id="11" name="Picture 10">
            <a:extLst>
              <a:ext uri="{FF2B5EF4-FFF2-40B4-BE49-F238E27FC236}">
                <a16:creationId xmlns="" xmlns:a16="http://schemas.microsoft.com/office/drawing/2014/main" id="{B6271D94-0C0D-EE63-14C9-A262B67EE5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35234" y="0"/>
            <a:ext cx="1356765" cy="821703"/>
          </a:xfrm>
          <a:prstGeom prst="rect">
            <a:avLst/>
          </a:prstGeom>
        </p:spPr>
      </p:pic>
      <p:pic>
        <p:nvPicPr>
          <p:cNvPr id="9" name="Picture 8">
            <a:extLst>
              <a:ext uri="{FF2B5EF4-FFF2-40B4-BE49-F238E27FC236}">
                <a16:creationId xmlns="" xmlns:a16="http://schemas.microsoft.com/office/drawing/2014/main" id="{BBF07064-BCCB-C338-995E-750337D3D7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98257" y="24702"/>
            <a:ext cx="2093743" cy="2387601"/>
          </a:xfrm>
          <a:prstGeom prst="rect">
            <a:avLst/>
          </a:prstGeom>
        </p:spPr>
      </p:pic>
    </p:spTree>
    <p:extLst>
      <p:ext uri="{BB962C8B-B14F-4D97-AF65-F5344CB8AC3E}">
        <p14:creationId xmlns:p14="http://schemas.microsoft.com/office/powerpoint/2010/main" val="215615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D4A93C-2BFF-C70F-5C6F-25435AF172F6}"/>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CB3D451B-ABBA-AA35-3999-A7362BBB53E5}"/>
              </a:ext>
            </a:extLst>
          </p:cNvPr>
          <p:cNvSpPr>
            <a:spLocks noGrp="1"/>
          </p:cNvSpPr>
          <p:nvPr>
            <p:ph type="title"/>
          </p:nvPr>
        </p:nvSpPr>
        <p:spPr>
          <a:xfrm>
            <a:off x="838200" y="307976"/>
            <a:ext cx="10515600" cy="457200"/>
          </a:xfrm>
        </p:spPr>
        <p:txBody>
          <a:bodyPr>
            <a:normAutofit fontScale="90000"/>
          </a:bodyPr>
          <a:lstStyle/>
          <a:p>
            <a:pPr algn="ctr"/>
            <a:r>
              <a:rPr lang="en-US" altLang="en-US" sz="4000" b="1" dirty="0">
                <a:solidFill>
                  <a:srgbClr val="FFD579"/>
                </a:solidFill>
                <a:effectLst>
                  <a:outerShdw blurRad="50800" dist="38100" dir="2700000" algn="tl" rotWithShape="0">
                    <a:prstClr val="black">
                      <a:alpha val="40000"/>
                    </a:prstClr>
                  </a:outerShdw>
                </a:effectLst>
              </a:rPr>
              <a:t>2025-2026 Scholarship Deadlines</a:t>
            </a:r>
            <a:endParaRPr lang="en-US" sz="4000" b="1" dirty="0">
              <a:solidFill>
                <a:srgbClr val="FFD579"/>
              </a:solidFill>
              <a:effectLst>
                <a:outerShdw blurRad="50800" dist="38100" dir="2700000" algn="tl" rotWithShape="0">
                  <a:prstClr val="black">
                    <a:alpha val="40000"/>
                  </a:prstClr>
                </a:outerShdw>
              </a:effectLst>
            </a:endParaRPr>
          </a:p>
        </p:txBody>
      </p:sp>
      <p:graphicFrame>
        <p:nvGraphicFramePr>
          <p:cNvPr id="5" name="Table Placeholder 6" descr="table">
            <a:extLst>
              <a:ext uri="{FF2B5EF4-FFF2-40B4-BE49-F238E27FC236}">
                <a16:creationId xmlns="" xmlns:a16="http://schemas.microsoft.com/office/drawing/2014/main" id="{C263C239-70E2-0118-5C79-E88403E567C1}"/>
              </a:ext>
            </a:extLst>
          </p:cNvPr>
          <p:cNvGraphicFramePr>
            <a:graphicFrameLocks/>
          </p:cNvGraphicFramePr>
          <p:nvPr>
            <p:extLst>
              <p:ext uri="{D42A27DB-BD31-4B8C-83A1-F6EECF244321}">
                <p14:modId xmlns:p14="http://schemas.microsoft.com/office/powerpoint/2010/main" val="3690023904"/>
              </p:ext>
            </p:extLst>
          </p:nvPr>
        </p:nvGraphicFramePr>
        <p:xfrm>
          <a:off x="410766" y="1520663"/>
          <a:ext cx="11370467" cy="4705182"/>
        </p:xfrm>
        <a:graphic>
          <a:graphicData uri="http://schemas.openxmlformats.org/drawingml/2006/table">
            <a:tbl>
              <a:tblPr firstRow="1" bandRow="1">
                <a:tableStyleId>{5C22544A-7EE6-4342-B048-85BDC9FD1C3A}</a:tableStyleId>
              </a:tblPr>
              <a:tblGrid>
                <a:gridCol w="2138470">
                  <a:extLst>
                    <a:ext uri="{9D8B030D-6E8A-4147-A177-3AD203B41FA5}">
                      <a16:colId xmlns="" xmlns:a16="http://schemas.microsoft.com/office/drawing/2014/main" val="1078058074"/>
                    </a:ext>
                  </a:extLst>
                </a:gridCol>
                <a:gridCol w="5653854">
                  <a:extLst>
                    <a:ext uri="{9D8B030D-6E8A-4147-A177-3AD203B41FA5}">
                      <a16:colId xmlns="" xmlns:a16="http://schemas.microsoft.com/office/drawing/2014/main" val="3420017166"/>
                    </a:ext>
                  </a:extLst>
                </a:gridCol>
                <a:gridCol w="3578143">
                  <a:extLst>
                    <a:ext uri="{9D8B030D-6E8A-4147-A177-3AD203B41FA5}">
                      <a16:colId xmlns="" xmlns:a16="http://schemas.microsoft.com/office/drawing/2014/main" val="3617295776"/>
                    </a:ext>
                  </a:extLst>
                </a:gridCol>
              </a:tblGrid>
              <a:tr h="377022">
                <a:tc>
                  <a:txBody>
                    <a:bodyPr/>
                    <a:lstStyle/>
                    <a:p>
                      <a:endParaRPr lang="ru-RU" sz="12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Description of Eligibility</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Award</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3402420211"/>
                  </a:ext>
                </a:extLst>
              </a:tr>
              <a:tr h="1630025">
                <a:tc>
                  <a:txBody>
                    <a:bodyPr/>
                    <a:lstStyle/>
                    <a:p>
                      <a:pPr marL="182563" lvl="1" indent="0" algn="l" defTabSz="914400" rtl="0" eaLnBrk="1" latinLnBrk="0" hangingPunct="1">
                        <a:tabLst/>
                      </a:pPr>
                      <a:r>
                        <a:rPr lang="en-US" sz="2000" b="1" i="0" kern="1200" dirty="0">
                          <a:solidFill>
                            <a:schemeClr val="tx1"/>
                          </a:solidFill>
                          <a:latin typeface="+mn-lt"/>
                          <a:ea typeface="+mn-ea"/>
                          <a:cs typeface="+mn-cs"/>
                        </a:rPr>
                        <a:t>Honors:</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 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b="1" i="0" kern="1200" dirty="0">
                          <a:solidFill>
                            <a:schemeClr val="tx1"/>
                          </a:solidFill>
                          <a:latin typeface="+mn-lt"/>
                          <a:ea typeface="+mn-ea"/>
                          <a:cs typeface="+mn-cs"/>
                        </a:rPr>
                        <a:t>3.0-3.49 GPA </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fontAlgn="base" latinLnBrk="0" hangingPunct="1">
                        <a:spcAft>
                          <a:spcPts val="600"/>
                        </a:spcAft>
                        <a:buFont typeface="Arial" panose="020B0604020202020204" pitchFamily="34" charset="0"/>
                        <a:buChar char="•"/>
                      </a:pPr>
                      <a:r>
                        <a:rPr lang="en-US" sz="1800" b="1" i="0" kern="1200" dirty="0">
                          <a:solidFill>
                            <a:schemeClr val="tx1"/>
                          </a:solidFill>
                          <a:latin typeface="+mn-lt"/>
                          <a:ea typeface="+mn-ea"/>
                          <a:cs typeface="+mn-cs"/>
                        </a:rPr>
                        <a:t>$75 - </a:t>
                      </a:r>
                      <a:r>
                        <a:rPr lang="en-US" sz="1800" b="0" i="0" kern="1200" dirty="0">
                          <a:solidFill>
                            <a:schemeClr val="tx1"/>
                          </a:solidFill>
                          <a:latin typeface="+mn-lt"/>
                          <a:ea typeface="+mn-ea"/>
                          <a:cs typeface="+mn-cs"/>
                        </a:rPr>
                        <a:t>credited towards the student's files, which can be cashed out in their senior year. </a:t>
                      </a:r>
                    </a:p>
                    <a:p>
                      <a:pPr marL="285750" indent="-285750" algn="l" defTabSz="914400" rtl="0" eaLnBrk="1" fontAlgn="base" latinLnBrk="0" hangingPunct="1">
                        <a:spcAft>
                          <a:spcPts val="600"/>
                        </a:spcAft>
                        <a:buFont typeface="Arial" panose="020B0604020202020204" pitchFamily="34" charset="0"/>
                        <a:buChar char="•"/>
                      </a:pPr>
                      <a:r>
                        <a:rPr lang="en-US" sz="1800" b="0" i="0" kern="1200" dirty="0">
                          <a:solidFill>
                            <a:schemeClr val="tx1"/>
                          </a:solidFill>
                          <a:latin typeface="+mn-lt"/>
                          <a:ea typeface="+mn-ea"/>
                          <a:cs typeface="+mn-cs"/>
                        </a:rPr>
                        <a:t>Medallion</a:t>
                      </a:r>
                    </a:p>
                    <a:p>
                      <a:pPr marL="285750" indent="-285750" algn="l" defTabSz="914400" rtl="0" eaLnBrk="1" fontAlgn="base" latinLnBrk="0" hangingPunct="1">
                        <a:spcAft>
                          <a:spcPts val="600"/>
                        </a:spcAft>
                        <a:buFont typeface="Arial" panose="020B0604020202020204" pitchFamily="34" charset="0"/>
                        <a:buChar char="•"/>
                      </a:pPr>
                      <a:r>
                        <a:rPr lang="en-US" sz="1800" b="0" i="0" kern="1200" dirty="0">
                          <a:solidFill>
                            <a:schemeClr val="tx1"/>
                          </a:solidFill>
                          <a:latin typeface="+mn-lt"/>
                          <a:ea typeface="+mn-ea"/>
                          <a:cs typeface="+mn-cs"/>
                        </a:rPr>
                        <a:t>Certificate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02921562"/>
                  </a:ext>
                </a:extLst>
              </a:tr>
              <a:tr h="1630025">
                <a:tc>
                  <a:txBody>
                    <a:bodyPr/>
                    <a:lstStyle/>
                    <a:p>
                      <a:pPr marL="182563" lvl="1" indent="0" algn="l" defTabSz="914400" rtl="0" eaLnBrk="1" latinLnBrk="0" hangingPunct="1">
                        <a:tabLst/>
                      </a:pPr>
                      <a:r>
                        <a:rPr lang="en-US" sz="2000" b="1" i="0" kern="1200" dirty="0">
                          <a:solidFill>
                            <a:schemeClr val="tx1"/>
                          </a:solidFill>
                          <a:latin typeface="+mn-lt"/>
                          <a:ea typeface="+mn-ea"/>
                          <a:cs typeface="+mn-cs"/>
                        </a:rPr>
                        <a:t>Academic Excellence: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b="1" i="0" kern="1200" dirty="0">
                          <a:solidFill>
                            <a:schemeClr val="tx1"/>
                          </a:solidFill>
                          <a:latin typeface="+mn-lt"/>
                          <a:ea typeface="+mn-ea"/>
                          <a:cs typeface="+mn-cs"/>
                        </a:rPr>
                        <a:t>3.5 GPA or higher</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fontAlgn="base" latinLnBrk="0" hangingPunct="1">
                        <a:spcAft>
                          <a:spcPts val="600"/>
                        </a:spcAft>
                        <a:buFont typeface="Arial" panose="020B0604020202020204" pitchFamily="34" charset="0"/>
                        <a:buChar char="•"/>
                      </a:pPr>
                      <a:r>
                        <a:rPr lang="en-US" sz="1800" b="1" i="0" kern="1200" dirty="0">
                          <a:solidFill>
                            <a:schemeClr val="tx1"/>
                          </a:solidFill>
                          <a:latin typeface="+mn-lt"/>
                          <a:ea typeface="+mn-ea"/>
                          <a:cs typeface="+mn-cs"/>
                        </a:rPr>
                        <a:t>$100 - </a:t>
                      </a:r>
                      <a:r>
                        <a:rPr lang="en-US" sz="1800" b="0" i="0" kern="1200" dirty="0">
                          <a:solidFill>
                            <a:schemeClr val="tx1"/>
                          </a:solidFill>
                          <a:latin typeface="+mn-lt"/>
                          <a:ea typeface="+mn-ea"/>
                          <a:cs typeface="+mn-cs"/>
                        </a:rPr>
                        <a:t>credited towards the student's files, which can be cashed out in their senior year. </a:t>
                      </a:r>
                    </a:p>
                    <a:p>
                      <a:pPr marL="285750" indent="-285750" algn="l" defTabSz="914400" rtl="0" eaLnBrk="1" fontAlgn="base" latinLnBrk="0" hangingPunct="1">
                        <a:spcAft>
                          <a:spcPts val="600"/>
                        </a:spcAft>
                        <a:buFont typeface="Arial" panose="020B0604020202020204" pitchFamily="34" charset="0"/>
                        <a:buChar char="•"/>
                      </a:pPr>
                      <a:r>
                        <a:rPr lang="en-US" sz="1800" b="0" i="0" kern="1200" dirty="0">
                          <a:solidFill>
                            <a:schemeClr val="tx1"/>
                          </a:solidFill>
                          <a:latin typeface="+mn-lt"/>
                          <a:ea typeface="+mn-ea"/>
                          <a:cs typeface="+mn-cs"/>
                        </a:rPr>
                        <a:t>Medallion</a:t>
                      </a:r>
                    </a:p>
                    <a:p>
                      <a:pPr marL="285750" indent="-285750" algn="l" defTabSz="914400" rtl="0" eaLnBrk="1" fontAlgn="base" latinLnBrk="0" hangingPunct="1">
                        <a:spcAft>
                          <a:spcPts val="600"/>
                        </a:spcAft>
                        <a:buFont typeface="Arial" panose="020B0604020202020204" pitchFamily="34" charset="0"/>
                        <a:buChar char="•"/>
                      </a:pPr>
                      <a:r>
                        <a:rPr lang="en-US" sz="1800" b="0" i="0" kern="1200" dirty="0">
                          <a:solidFill>
                            <a:schemeClr val="tx1"/>
                          </a:solidFill>
                          <a:latin typeface="+mn-lt"/>
                          <a:ea typeface="+mn-ea"/>
                          <a:cs typeface="+mn-cs"/>
                        </a:rPr>
                        <a:t>Certificate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60045492"/>
                  </a:ext>
                </a:extLst>
              </a:tr>
            </a:tbl>
          </a:graphicData>
        </a:graphic>
      </p:graphicFrame>
    </p:spTree>
    <p:extLst>
      <p:ext uri="{BB962C8B-B14F-4D97-AF65-F5344CB8AC3E}">
        <p14:creationId xmlns:p14="http://schemas.microsoft.com/office/powerpoint/2010/main" val="34651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F1F3455-D6B1-4E65-6E6C-034F39CF7BF5}"/>
            </a:ext>
          </a:extLst>
        </p:cNvPr>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6B290E68-2FA4-D74E-8FD1-5BDB5326124E}"/>
              </a:ext>
            </a:extLst>
          </p:cNvPr>
          <p:cNvGraphicFramePr>
            <a:graphicFrameLocks noGrp="1"/>
          </p:cNvGraphicFramePr>
          <p:nvPr>
            <p:ph idx="1"/>
          </p:nvPr>
        </p:nvGraphicFramePr>
        <p:xfrm>
          <a:off x="1135801" y="1021713"/>
          <a:ext cx="9920398" cy="5442901"/>
        </p:xfrm>
        <a:graphic>
          <a:graphicData uri="http://schemas.openxmlformats.org/drawingml/2006/table">
            <a:tbl>
              <a:tblPr firstRow="1" firstCol="1" lastRow="1" lastCol="1" bandRow="1" bandCol="1">
                <a:tableStyleId>{5C22544A-7EE6-4342-B048-85BDC9FD1C3A}</a:tableStyleId>
              </a:tblPr>
              <a:tblGrid>
                <a:gridCol w="989130">
                  <a:extLst>
                    <a:ext uri="{9D8B030D-6E8A-4147-A177-3AD203B41FA5}">
                      <a16:colId xmlns="" xmlns:a16="http://schemas.microsoft.com/office/drawing/2014/main" val="747960705"/>
                    </a:ext>
                  </a:extLst>
                </a:gridCol>
                <a:gridCol w="4504469">
                  <a:extLst>
                    <a:ext uri="{9D8B030D-6E8A-4147-A177-3AD203B41FA5}">
                      <a16:colId xmlns="" xmlns:a16="http://schemas.microsoft.com/office/drawing/2014/main" val="1890130922"/>
                    </a:ext>
                  </a:extLst>
                </a:gridCol>
                <a:gridCol w="3521934">
                  <a:extLst>
                    <a:ext uri="{9D8B030D-6E8A-4147-A177-3AD203B41FA5}">
                      <a16:colId xmlns="" xmlns:a16="http://schemas.microsoft.com/office/drawing/2014/main" val="3135010167"/>
                    </a:ext>
                  </a:extLst>
                </a:gridCol>
                <a:gridCol w="904865">
                  <a:extLst>
                    <a:ext uri="{9D8B030D-6E8A-4147-A177-3AD203B41FA5}">
                      <a16:colId xmlns="" xmlns:a16="http://schemas.microsoft.com/office/drawing/2014/main" val="597735052"/>
                    </a:ext>
                  </a:extLst>
                </a:gridCol>
              </a:tblGrid>
              <a:tr h="367981">
                <a:tc>
                  <a:txBody>
                    <a:bodyPr/>
                    <a:lstStyle/>
                    <a:p>
                      <a:pPr marL="0" marR="0" algn="ctr">
                        <a:buNone/>
                      </a:pPr>
                      <a:r>
                        <a:rPr lang="en-US" sz="1700" dirty="0">
                          <a:solidFill>
                            <a:schemeClr val="tx1"/>
                          </a:solidFill>
                          <a:effectLst/>
                        </a:rPr>
                        <a:t>LINE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TASKS</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TIME FRAME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DATE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extLst>
                  <a:ext uri="{0D108BD9-81ED-4DB2-BD59-A6C34878D82A}">
                    <a16:rowId xmlns="" xmlns:a16="http://schemas.microsoft.com/office/drawing/2014/main" val="4001656830"/>
                  </a:ext>
                </a:extLst>
              </a:tr>
              <a:tr h="502920">
                <a:tc>
                  <a:txBody>
                    <a:bodyPr/>
                    <a:lstStyle/>
                    <a:p>
                      <a:pPr marL="0" marR="0" algn="ctr">
                        <a:buNone/>
                      </a:pPr>
                      <a:r>
                        <a:rPr lang="en-US" sz="1700" dirty="0">
                          <a:solidFill>
                            <a:schemeClr val="tx1"/>
                          </a:solidFill>
                          <a:effectLst/>
                        </a:rPr>
                        <a:t>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Scholarship Ministry Applications Due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SEPTEMBER 7</a:t>
                      </a:r>
                      <a:r>
                        <a:rPr lang="en-US" sz="1700" baseline="30000" dirty="0">
                          <a:solidFill>
                            <a:schemeClr val="tx1"/>
                          </a:solidFill>
                          <a:effectLst/>
                        </a:rPr>
                        <a:t>th</a:t>
                      </a:r>
                      <a:r>
                        <a:rPr lang="en-US" sz="1700" dirty="0">
                          <a:solidFill>
                            <a:schemeClr val="tx1"/>
                          </a:solidFill>
                          <a:effectLst/>
                        </a:rPr>
                        <a:t> - 30</a:t>
                      </a:r>
                      <a:r>
                        <a:rPr lang="en-US" sz="1700" baseline="30000" dirty="0">
                          <a:solidFill>
                            <a:schemeClr val="tx1"/>
                          </a:solidFill>
                          <a:effectLst/>
                        </a:rPr>
                        <a:t>th</a:t>
                      </a:r>
                      <a:r>
                        <a:rPr lang="en-US" sz="1700" dirty="0">
                          <a:solidFill>
                            <a:schemeClr val="tx1"/>
                          </a:solidFill>
                          <a:effectLst/>
                        </a:rPr>
                        <a:t>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9/30</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extLst>
                  <a:ext uri="{0D108BD9-81ED-4DB2-BD59-A6C34878D82A}">
                    <a16:rowId xmlns="" xmlns:a16="http://schemas.microsoft.com/office/drawing/2014/main" val="4255065693"/>
                  </a:ext>
                </a:extLst>
              </a:tr>
              <a:tr h="502920">
                <a:tc>
                  <a:txBody>
                    <a:bodyPr/>
                    <a:lstStyle/>
                    <a:p>
                      <a:pPr marL="0" marR="0" algn="ctr">
                        <a:buNone/>
                      </a:pPr>
                      <a:r>
                        <a:rPr lang="en-US" sz="1700" dirty="0">
                          <a:solidFill>
                            <a:schemeClr val="tx1"/>
                          </a:solidFill>
                          <a:effectLst/>
                        </a:rPr>
                        <a:t>2</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Parent &amp; Youth Scholarship Orientation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OCTOBER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10/09</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extLst>
                  <a:ext uri="{0D108BD9-81ED-4DB2-BD59-A6C34878D82A}">
                    <a16:rowId xmlns="" xmlns:a16="http://schemas.microsoft.com/office/drawing/2014/main" val="3833863613"/>
                  </a:ext>
                </a:extLst>
              </a:tr>
              <a:tr h="502920">
                <a:tc>
                  <a:txBody>
                    <a:bodyPr/>
                    <a:lstStyle/>
                    <a:p>
                      <a:pPr marL="0" marR="0" algn="ctr">
                        <a:buNone/>
                      </a:pPr>
                      <a:r>
                        <a:rPr lang="en-US" sz="1700" dirty="0">
                          <a:solidFill>
                            <a:schemeClr val="tx1"/>
                          </a:solidFill>
                          <a:effectLst/>
                        </a:rPr>
                        <a:t>3</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QUARTER 2025-2026 Grades due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DECEMBER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12/31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extLst>
                  <a:ext uri="{0D108BD9-81ED-4DB2-BD59-A6C34878D82A}">
                    <a16:rowId xmlns="" xmlns:a16="http://schemas.microsoft.com/office/drawing/2014/main" val="431854122"/>
                  </a:ext>
                </a:extLst>
              </a:tr>
              <a:tr h="502920">
                <a:tc>
                  <a:txBody>
                    <a:bodyPr/>
                    <a:lstStyle/>
                    <a:p>
                      <a:pPr marL="0" marR="0" algn="ctr">
                        <a:buNone/>
                      </a:pPr>
                      <a:r>
                        <a:rPr lang="en-US" sz="1700" dirty="0">
                          <a:solidFill>
                            <a:schemeClr val="tx1"/>
                          </a:solidFill>
                          <a:effectLst/>
                        </a:rPr>
                        <a:t>4</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TRIMESTER 2025-2026 Grades Due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DECEMBER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12/31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extLst>
                  <a:ext uri="{0D108BD9-81ED-4DB2-BD59-A6C34878D82A}">
                    <a16:rowId xmlns="" xmlns:a16="http://schemas.microsoft.com/office/drawing/2014/main" val="2021717211"/>
                  </a:ext>
                </a:extLst>
              </a:tr>
              <a:tr h="502920">
                <a:tc>
                  <a:txBody>
                    <a:bodyPr/>
                    <a:lstStyle/>
                    <a:p>
                      <a:pPr marL="0" marR="0" algn="ctr">
                        <a:buNone/>
                      </a:pPr>
                      <a:r>
                        <a:rPr lang="en-US" sz="1700" dirty="0">
                          <a:solidFill>
                            <a:schemeClr val="tx1"/>
                          </a:solidFill>
                          <a:effectLst/>
                        </a:rPr>
                        <a:t>5</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SEMSTER 2025-2026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FEBRUARY</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2/28</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3150984004"/>
                  </a:ext>
                </a:extLst>
              </a:tr>
              <a:tr h="502920">
                <a:tc>
                  <a:txBody>
                    <a:bodyPr/>
                    <a:lstStyle/>
                    <a:p>
                      <a:pPr marL="0" marR="0" algn="ctr">
                        <a:buNone/>
                      </a:pPr>
                      <a:r>
                        <a:rPr lang="en-US" sz="1700" dirty="0">
                          <a:solidFill>
                            <a:schemeClr val="tx1"/>
                          </a:solidFill>
                          <a:effectLst/>
                        </a:rPr>
                        <a:t>6</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2nd QUARTER 2025-2026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FEBRUARY</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2/28</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2535309830"/>
                  </a:ext>
                </a:extLst>
              </a:tr>
              <a:tr h="502920">
                <a:tc>
                  <a:txBody>
                    <a:bodyPr/>
                    <a:lstStyle/>
                    <a:p>
                      <a:pPr marL="0" marR="0" algn="ctr">
                        <a:buNone/>
                      </a:pPr>
                      <a:r>
                        <a:rPr lang="en-US" sz="1700" dirty="0">
                          <a:solidFill>
                            <a:schemeClr val="tx1"/>
                          </a:solidFill>
                          <a:effectLst/>
                        </a:rPr>
                        <a:t>7</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2</a:t>
                      </a:r>
                      <a:r>
                        <a:rPr lang="en-US" sz="1700" baseline="30000" dirty="0">
                          <a:solidFill>
                            <a:schemeClr val="tx1"/>
                          </a:solidFill>
                          <a:effectLst/>
                        </a:rPr>
                        <a:t>ND</a:t>
                      </a:r>
                      <a:r>
                        <a:rPr lang="en-US" sz="1700" dirty="0">
                          <a:solidFill>
                            <a:schemeClr val="tx1"/>
                          </a:solidFill>
                          <a:effectLst/>
                        </a:rPr>
                        <a:t> TRIMESTER 2025-2026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MARCH</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3/31</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2242382593"/>
                  </a:ext>
                </a:extLst>
              </a:tr>
              <a:tr h="502920">
                <a:tc>
                  <a:txBody>
                    <a:bodyPr/>
                    <a:lstStyle/>
                    <a:p>
                      <a:pPr marL="0" marR="0" algn="ctr">
                        <a:buNone/>
                      </a:pPr>
                      <a:r>
                        <a:rPr lang="en-US" sz="1700" dirty="0">
                          <a:solidFill>
                            <a:schemeClr val="tx1"/>
                          </a:solidFill>
                          <a:effectLst/>
                        </a:rPr>
                        <a:t>8</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RSVP FOR AWARD CEREMONY</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JUNE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6/7</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2726748097"/>
                  </a:ext>
                </a:extLst>
              </a:tr>
              <a:tr h="502920">
                <a:tc>
                  <a:txBody>
                    <a:bodyPr/>
                    <a:lstStyle/>
                    <a:p>
                      <a:pPr marL="0" marR="0" algn="ctr">
                        <a:buNone/>
                      </a:pPr>
                      <a:r>
                        <a:rPr lang="en-US" sz="1700" dirty="0">
                          <a:solidFill>
                            <a:schemeClr val="tx1"/>
                          </a:solidFill>
                          <a:effectLst/>
                        </a:rPr>
                        <a:t>9</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AWARD CEREMONY</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4</a:t>
                      </a:r>
                      <a:r>
                        <a:rPr lang="en-US" sz="1700" baseline="30000" dirty="0">
                          <a:solidFill>
                            <a:schemeClr val="tx1"/>
                          </a:solidFill>
                          <a:effectLst/>
                        </a:rPr>
                        <a:t>TH</a:t>
                      </a:r>
                      <a:r>
                        <a:rPr lang="en-US" sz="1700" dirty="0">
                          <a:solidFill>
                            <a:schemeClr val="tx1"/>
                          </a:solidFill>
                          <a:effectLst/>
                        </a:rPr>
                        <a:t> Saturday in June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6/27</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975426595"/>
                  </a:ext>
                </a:extLst>
              </a:tr>
              <a:tr h="502920">
                <a:tc>
                  <a:txBody>
                    <a:bodyPr/>
                    <a:lstStyle/>
                    <a:p>
                      <a:pPr marL="0" marR="0" algn="ctr">
                        <a:buNone/>
                      </a:pPr>
                      <a:r>
                        <a:rPr lang="en-US" sz="1700" b="1" dirty="0">
                          <a:solidFill>
                            <a:schemeClr val="tx1"/>
                          </a:solidFill>
                          <a:effectLst/>
                        </a:rPr>
                        <a:t>10</a:t>
                      </a:r>
                      <a:endParaRPr lang="en-US" sz="1700" b="1"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b="1" dirty="0">
                          <a:solidFill>
                            <a:schemeClr val="tx1"/>
                          </a:solidFill>
                          <a:effectLst/>
                        </a:rPr>
                        <a:t>BACCALAUREATE SERVICE</a:t>
                      </a:r>
                      <a:endParaRPr lang="en-US" sz="1700" b="1"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b="1" dirty="0">
                          <a:solidFill>
                            <a:schemeClr val="tx1"/>
                          </a:solidFill>
                          <a:effectLst/>
                        </a:rPr>
                        <a:t>4</a:t>
                      </a:r>
                      <a:r>
                        <a:rPr lang="en-US" sz="1700" b="1" baseline="30000" dirty="0">
                          <a:solidFill>
                            <a:schemeClr val="tx1"/>
                          </a:solidFill>
                          <a:effectLst/>
                        </a:rPr>
                        <a:t>TH</a:t>
                      </a:r>
                      <a:r>
                        <a:rPr lang="en-US" sz="1700" b="1" dirty="0">
                          <a:solidFill>
                            <a:schemeClr val="tx1"/>
                          </a:solidFill>
                          <a:effectLst/>
                        </a:rPr>
                        <a:t> Sunday in June @ 8am Service</a:t>
                      </a:r>
                      <a:endParaRPr lang="en-US" sz="1700" b="1"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b="1" dirty="0">
                          <a:solidFill>
                            <a:schemeClr val="tx1"/>
                          </a:solidFill>
                          <a:effectLst/>
                        </a:rPr>
                        <a:t>6/28</a:t>
                      </a:r>
                      <a:endParaRPr lang="en-US" sz="1700" b="1"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3996109622"/>
                  </a:ext>
                </a:extLst>
              </a:tr>
            </a:tbl>
          </a:graphicData>
        </a:graphic>
      </p:graphicFrame>
      <p:sp>
        <p:nvSpPr>
          <p:cNvPr id="6" name="Title 1">
            <a:extLst>
              <a:ext uri="{FF2B5EF4-FFF2-40B4-BE49-F238E27FC236}">
                <a16:creationId xmlns="" xmlns:a16="http://schemas.microsoft.com/office/drawing/2014/main" id="{FB34F9EB-EDAB-8A07-7EFA-CD0B8730DB4A}"/>
              </a:ext>
            </a:extLst>
          </p:cNvPr>
          <p:cNvSpPr>
            <a:spLocks noGrp="1"/>
          </p:cNvSpPr>
          <p:nvPr>
            <p:ph type="title"/>
          </p:nvPr>
        </p:nvSpPr>
        <p:spPr>
          <a:xfrm>
            <a:off x="838200" y="307976"/>
            <a:ext cx="10515600" cy="457200"/>
          </a:xfrm>
        </p:spPr>
        <p:txBody>
          <a:bodyPr>
            <a:normAutofit fontScale="90000"/>
          </a:bodyPr>
          <a:lstStyle/>
          <a:p>
            <a:pPr algn="ctr"/>
            <a:r>
              <a:rPr lang="en-US" altLang="en-US" sz="4000" b="1" dirty="0">
                <a:solidFill>
                  <a:srgbClr val="FFD579"/>
                </a:solidFill>
                <a:effectLst>
                  <a:outerShdw blurRad="50800" dist="38100" dir="2700000" algn="tl" rotWithShape="0">
                    <a:prstClr val="black">
                      <a:alpha val="40000"/>
                    </a:prstClr>
                  </a:outerShdw>
                </a:effectLst>
              </a:rPr>
              <a:t>2025-2026 Scholarship Deadlines</a:t>
            </a:r>
            <a:endParaRPr lang="en-US" sz="4000" b="1" dirty="0">
              <a:solidFill>
                <a:srgbClr val="FFD579"/>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3792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8198F25-9B82-8D58-D0AB-459B15394775}"/>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B73A0F77-B6C3-CB99-10D5-2D3F6B85F614}"/>
              </a:ext>
            </a:extLst>
          </p:cNvPr>
          <p:cNvSpPr>
            <a:spLocks noGrp="1"/>
          </p:cNvSpPr>
          <p:nvPr>
            <p:ph type="title"/>
          </p:nvPr>
        </p:nvSpPr>
        <p:spPr/>
        <p:txBody>
          <a:bodyPr/>
          <a:lstStyle/>
          <a:p>
            <a:r>
              <a:rPr lang="en-US" b="1" dirty="0">
                <a:solidFill>
                  <a:srgbClr val="F7D857"/>
                </a:solidFill>
                <a:effectLst>
                  <a:outerShdw blurRad="50800" dist="38100" dir="2700000" algn="tl" rotWithShape="0">
                    <a:prstClr val="black">
                      <a:alpha val="40000"/>
                    </a:prstClr>
                  </a:outerShdw>
                </a:effectLst>
              </a:rPr>
              <a:t>Q&amp;A Session</a:t>
            </a:r>
            <a:endParaRPr lang="en-US" dirty="0">
              <a:solidFill>
                <a:srgbClr val="F7D857"/>
              </a:solidFill>
              <a:effectLst>
                <a:outerShdw blurRad="50800" dist="38100" dir="2700000" algn="tl" rotWithShape="0">
                  <a:prstClr val="black">
                    <a:alpha val="40000"/>
                  </a:prstClr>
                </a:outerShdw>
              </a:effectLst>
            </a:endParaRPr>
          </a:p>
        </p:txBody>
      </p:sp>
      <p:pic>
        <p:nvPicPr>
          <p:cNvPr id="6" name="Content Placeholder 5" descr="Questions outline">
            <a:extLst>
              <a:ext uri="{FF2B5EF4-FFF2-40B4-BE49-F238E27FC236}">
                <a16:creationId xmlns="" xmlns:a16="http://schemas.microsoft.com/office/drawing/2014/main" id="{CDE87E86-04C5-11EB-2ED2-DD350103C7B9}"/>
              </a:ext>
            </a:extLst>
          </p:cNvPr>
          <p:cNvPicPr>
            <a:picLocks noGrp="1" noChangeAspect="1"/>
          </p:cNvPicPr>
          <p:nvPr>
            <p:ph idx="1"/>
          </p:nvPr>
        </p:nvPicPr>
        <p:blipFill>
          <a:blip r:embed="rId3">
            <a:extLst>
              <a:ext uri="{96DAC541-7B7A-43D3-8B79-37D633B846F1}">
                <asvg:svgBlip xmlns="" xmlns:asvg="http://schemas.microsoft.com/office/drawing/2016/SVG/main" r:embed="rId4"/>
              </a:ext>
            </a:extLst>
          </a:blip>
          <a:stretch>
            <a:fillRect/>
          </a:stretch>
        </p:blipFill>
        <p:spPr>
          <a:xfrm>
            <a:off x="6096000" y="1250949"/>
            <a:ext cx="4346576" cy="4346576"/>
          </a:xfrm>
        </p:spPr>
      </p:pic>
    </p:spTree>
    <p:extLst>
      <p:ext uri="{BB962C8B-B14F-4D97-AF65-F5344CB8AC3E}">
        <p14:creationId xmlns:p14="http://schemas.microsoft.com/office/powerpoint/2010/main" val="31478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241BB10F-EAD3-57DD-306B-F5C6EAD10DA6}"/>
            </a:ext>
          </a:extLst>
        </p:cNvPr>
        <p:cNvGrpSpPr/>
        <p:nvPr/>
      </p:nvGrpSpPr>
      <p:grpSpPr>
        <a:xfrm>
          <a:off x="0" y="0"/>
          <a:ext cx="0" cy="0"/>
          <a:chOff x="0" y="0"/>
          <a:chExt cx="0" cy="0"/>
        </a:xfrm>
      </p:grpSpPr>
      <p:pic>
        <p:nvPicPr>
          <p:cNvPr id="4" name="Picture 3">
            <a:extLst>
              <a:ext uri="{FF2B5EF4-FFF2-40B4-BE49-F238E27FC236}">
                <a16:creationId xmlns="" xmlns:a16="http://schemas.microsoft.com/office/drawing/2014/main" id="{433FCF84-C301-8A03-F0CD-0CF6598941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1690" y="822762"/>
            <a:ext cx="4768620" cy="3179080"/>
          </a:xfrm>
          <a:prstGeom prst="rect">
            <a:avLst/>
          </a:prstGeom>
          <a:ln w="38100">
            <a:solidFill>
              <a:srgbClr val="20407E"/>
            </a:solidFill>
          </a:ln>
        </p:spPr>
      </p:pic>
      <p:sp>
        <p:nvSpPr>
          <p:cNvPr id="2" name="Title 1">
            <a:extLst>
              <a:ext uri="{FF2B5EF4-FFF2-40B4-BE49-F238E27FC236}">
                <a16:creationId xmlns="" xmlns:a16="http://schemas.microsoft.com/office/drawing/2014/main" id="{AE3D2D74-8835-DED7-FE8D-B2E0E85AF81F}"/>
              </a:ext>
            </a:extLst>
          </p:cNvPr>
          <p:cNvSpPr>
            <a:spLocks noGrp="1"/>
          </p:cNvSpPr>
          <p:nvPr>
            <p:ph type="ctrTitle"/>
          </p:nvPr>
        </p:nvSpPr>
        <p:spPr>
          <a:xfrm>
            <a:off x="1524000" y="4055267"/>
            <a:ext cx="9144000" cy="2387600"/>
          </a:xfrm>
        </p:spPr>
        <p:txBody>
          <a:bodyPr>
            <a:normAutofit fontScale="90000"/>
          </a:bodyPr>
          <a:lstStyle/>
          <a:p>
            <a:r>
              <a:rPr lang="en-US" sz="4000" dirty="0">
                <a:solidFill>
                  <a:srgbClr val="20407E"/>
                </a:solidFill>
                <a:effectLst>
                  <a:outerShdw blurRad="50800" dist="38100" dir="2700000" algn="tl" rotWithShape="0">
                    <a:prstClr val="black">
                      <a:alpha val="40000"/>
                    </a:prstClr>
                  </a:outerShdw>
                </a:effectLst>
              </a:rPr>
              <a:t>6th- 12th Grade</a:t>
            </a:r>
            <a:br>
              <a:rPr lang="en-US" sz="4000" dirty="0">
                <a:solidFill>
                  <a:srgbClr val="20407E"/>
                </a:solidFill>
                <a:effectLst>
                  <a:outerShdw blurRad="50800" dist="38100" dir="2700000" algn="tl" rotWithShape="0">
                    <a:prstClr val="black">
                      <a:alpha val="40000"/>
                    </a:prstClr>
                  </a:outerShdw>
                </a:effectLst>
              </a:rPr>
            </a:br>
            <a:r>
              <a:rPr lang="en-US" sz="6600" b="1" dirty="0">
                <a:solidFill>
                  <a:srgbClr val="FFC000"/>
                </a:solidFill>
                <a:effectLst>
                  <a:outerShdw blurRad="50800" dist="38100" dir="2700000" algn="tl" rotWithShape="0">
                    <a:prstClr val="black">
                      <a:alpha val="40000"/>
                    </a:prstClr>
                  </a:outerShdw>
                </a:effectLst>
              </a:rPr>
              <a:t>SCHOLARSHIP </a:t>
            </a:r>
            <a:br>
              <a:rPr lang="en-US" sz="6600" b="1" dirty="0">
                <a:solidFill>
                  <a:srgbClr val="FFC000"/>
                </a:solidFill>
                <a:effectLst>
                  <a:outerShdw blurRad="50800" dist="38100" dir="2700000" algn="tl" rotWithShape="0">
                    <a:prstClr val="black">
                      <a:alpha val="40000"/>
                    </a:prstClr>
                  </a:outerShdw>
                </a:effectLst>
              </a:rPr>
            </a:br>
            <a:r>
              <a:rPr lang="en-US" sz="6600" b="1" dirty="0">
                <a:solidFill>
                  <a:srgbClr val="FFC000"/>
                </a:solidFill>
                <a:effectLst>
                  <a:outerShdw blurRad="50800" dist="38100" dir="2700000" algn="tl" rotWithShape="0">
                    <a:prstClr val="black">
                      <a:alpha val="40000"/>
                    </a:prstClr>
                  </a:outerShdw>
                </a:effectLst>
              </a:rPr>
              <a:t>MINISTRY</a:t>
            </a:r>
          </a:p>
        </p:txBody>
      </p:sp>
      <p:pic>
        <p:nvPicPr>
          <p:cNvPr id="10" name="Picture 9">
            <a:extLst>
              <a:ext uri="{FF2B5EF4-FFF2-40B4-BE49-F238E27FC236}">
                <a16:creationId xmlns="" xmlns:a16="http://schemas.microsoft.com/office/drawing/2014/main" id="{93658A13-426E-D695-340E-B5D017A82F6A}"/>
              </a:ext>
            </a:extLst>
          </p:cNvPr>
          <p:cNvPicPr>
            <a:picLocks noChangeAspect="1"/>
          </p:cNvPicPr>
          <p:nvPr/>
        </p:nvPicPr>
        <p:blipFill>
          <a:blip r:embed="rId4"/>
          <a:stretch>
            <a:fillRect/>
          </a:stretch>
        </p:blipFill>
        <p:spPr>
          <a:xfrm>
            <a:off x="8969580" y="4733835"/>
            <a:ext cx="3222420" cy="2124164"/>
          </a:xfrm>
          <a:prstGeom prst="rect">
            <a:avLst/>
          </a:prstGeom>
        </p:spPr>
      </p:pic>
      <p:pic>
        <p:nvPicPr>
          <p:cNvPr id="7" name="Picture 6">
            <a:extLst>
              <a:ext uri="{FF2B5EF4-FFF2-40B4-BE49-F238E27FC236}">
                <a16:creationId xmlns="" xmlns:a16="http://schemas.microsoft.com/office/drawing/2014/main" id="{A9F62645-C1CF-2A20-0864-D2988C5BE395}"/>
              </a:ext>
            </a:extLst>
          </p:cNvPr>
          <p:cNvPicPr>
            <a:picLocks noChangeAspect="1"/>
          </p:cNvPicPr>
          <p:nvPr/>
        </p:nvPicPr>
        <p:blipFill>
          <a:blip r:embed="rId5"/>
          <a:stretch>
            <a:fillRect/>
          </a:stretch>
        </p:blipFill>
        <p:spPr>
          <a:xfrm>
            <a:off x="10564447" y="5312419"/>
            <a:ext cx="1328950" cy="1328950"/>
          </a:xfrm>
          <a:prstGeom prst="rect">
            <a:avLst/>
          </a:prstGeom>
        </p:spPr>
      </p:pic>
      <p:pic>
        <p:nvPicPr>
          <p:cNvPr id="11" name="Picture 10">
            <a:extLst>
              <a:ext uri="{FF2B5EF4-FFF2-40B4-BE49-F238E27FC236}">
                <a16:creationId xmlns="" xmlns:a16="http://schemas.microsoft.com/office/drawing/2014/main" id="{ED26EF94-6513-DBA9-4A1F-FCA11A1737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35234" y="0"/>
            <a:ext cx="1356765" cy="821703"/>
          </a:xfrm>
          <a:prstGeom prst="rect">
            <a:avLst/>
          </a:prstGeom>
        </p:spPr>
      </p:pic>
      <p:pic>
        <p:nvPicPr>
          <p:cNvPr id="9" name="Picture 8">
            <a:extLst>
              <a:ext uri="{FF2B5EF4-FFF2-40B4-BE49-F238E27FC236}">
                <a16:creationId xmlns="" xmlns:a16="http://schemas.microsoft.com/office/drawing/2014/main" id="{00FE7D94-AD80-E079-B3F6-EA6896E139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8257" y="24702"/>
            <a:ext cx="2093743" cy="2387601"/>
          </a:xfrm>
          <a:prstGeom prst="rect">
            <a:avLst/>
          </a:prstGeom>
        </p:spPr>
      </p:pic>
      <p:pic>
        <p:nvPicPr>
          <p:cNvPr id="5" name="Picture 4">
            <a:extLst>
              <a:ext uri="{FF2B5EF4-FFF2-40B4-BE49-F238E27FC236}">
                <a16:creationId xmlns="" xmlns:a16="http://schemas.microsoft.com/office/drawing/2014/main" id="{A92EF3A6-BEA1-8451-49A8-D5193EE922F4}"/>
              </a:ext>
            </a:extLst>
          </p:cNvPr>
          <p:cNvPicPr>
            <a:picLocks noChangeAspect="1"/>
          </p:cNvPicPr>
          <p:nvPr/>
        </p:nvPicPr>
        <p:blipFill>
          <a:blip r:embed="rId8"/>
          <a:stretch>
            <a:fillRect/>
          </a:stretch>
        </p:blipFill>
        <p:spPr>
          <a:xfrm>
            <a:off x="0" y="4733835"/>
            <a:ext cx="2532657" cy="2124164"/>
          </a:xfrm>
          <a:prstGeom prst="rect">
            <a:avLst/>
          </a:prstGeom>
        </p:spPr>
      </p:pic>
      <p:pic>
        <p:nvPicPr>
          <p:cNvPr id="13" name="Graphic 12" descr="Uranus outline">
            <a:extLst>
              <a:ext uri="{FF2B5EF4-FFF2-40B4-BE49-F238E27FC236}">
                <a16:creationId xmlns="" xmlns:a16="http://schemas.microsoft.com/office/drawing/2014/main" id="{9F818BCF-CAB0-1BD8-B805-A3B89472925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19878" y="942745"/>
            <a:ext cx="914400" cy="914400"/>
          </a:xfrm>
          <a:prstGeom prst="rect">
            <a:avLst/>
          </a:prstGeom>
        </p:spPr>
      </p:pic>
      <p:pic>
        <p:nvPicPr>
          <p:cNvPr id="15" name="Graphic 14" descr="Send outline">
            <a:extLst>
              <a:ext uri="{FF2B5EF4-FFF2-40B4-BE49-F238E27FC236}">
                <a16:creationId xmlns="" xmlns:a16="http://schemas.microsoft.com/office/drawing/2014/main" id="{F2BB7F99-61AC-3A84-4F71-63C51042235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613723" y="415133"/>
            <a:ext cx="914400" cy="914400"/>
          </a:xfrm>
          <a:prstGeom prst="rect">
            <a:avLst/>
          </a:prstGeom>
        </p:spPr>
      </p:pic>
    </p:spTree>
    <p:extLst>
      <p:ext uri="{BB962C8B-B14F-4D97-AF65-F5344CB8AC3E}">
        <p14:creationId xmlns:p14="http://schemas.microsoft.com/office/powerpoint/2010/main" val="115178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391B18-7FFF-340B-7891-B2C3FB994353}"/>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71AA9372-0015-1662-3D21-A4E0C684F1CC}"/>
              </a:ext>
            </a:extLst>
          </p:cNvPr>
          <p:cNvSpPr>
            <a:spLocks noGrp="1"/>
          </p:cNvSpPr>
          <p:nvPr>
            <p:ph type="title"/>
          </p:nvPr>
        </p:nvSpPr>
        <p:spPr>
          <a:xfrm>
            <a:off x="631967" y="365125"/>
            <a:ext cx="11083637" cy="1029207"/>
          </a:xfrm>
        </p:spPr>
        <p:txBody>
          <a:bodyPr/>
          <a:lstStyle/>
          <a:p>
            <a:pPr algn="ctr"/>
            <a:r>
              <a:rPr lang="en-US" b="1" dirty="0">
                <a:solidFill>
                  <a:srgbClr val="FFD579"/>
                </a:solidFill>
                <a:effectLst>
                  <a:outerShdw blurRad="50800" dist="38100" dir="2700000" algn="tl" rotWithShape="0">
                    <a:prstClr val="black">
                      <a:alpha val="40000"/>
                    </a:prstClr>
                  </a:outerShdw>
                </a:effectLst>
              </a:rPr>
              <a:t>Welcome &amp; Introductions</a:t>
            </a:r>
            <a:endParaRPr lang="en-US" dirty="0">
              <a:solidFill>
                <a:srgbClr val="FFD579"/>
              </a:solidFill>
              <a:effectLst>
                <a:outerShdw blurRad="50800" dist="38100" dir="2700000" algn="tl" rotWithShape="0">
                  <a:prstClr val="black">
                    <a:alpha val="40000"/>
                  </a:prstClr>
                </a:outerShdw>
              </a:effectLst>
            </a:endParaRPr>
          </a:p>
        </p:txBody>
      </p:sp>
      <p:sp>
        <p:nvSpPr>
          <p:cNvPr id="8" name="Text Placeholder 7">
            <a:extLst>
              <a:ext uri="{FF2B5EF4-FFF2-40B4-BE49-F238E27FC236}">
                <a16:creationId xmlns="" xmlns:a16="http://schemas.microsoft.com/office/drawing/2014/main" id="{ED0B0E09-4A9A-0081-7640-DE50B1391DEF}"/>
              </a:ext>
            </a:extLst>
          </p:cNvPr>
          <p:cNvSpPr>
            <a:spLocks noGrp="1"/>
          </p:cNvSpPr>
          <p:nvPr>
            <p:ph type="body" sz="quarter" idx="3"/>
          </p:nvPr>
        </p:nvSpPr>
        <p:spPr>
          <a:xfrm>
            <a:off x="3504406" y="1394332"/>
            <a:ext cx="5183188" cy="592714"/>
          </a:xfrm>
          <a:solidFill>
            <a:schemeClr val="bg2">
              <a:lumMod val="90000"/>
            </a:schemeClr>
          </a:solidFill>
        </p:spPr>
        <p:txBody>
          <a:bodyPr>
            <a:normAutofit/>
          </a:bodyPr>
          <a:lstStyle/>
          <a:p>
            <a:pPr algn="ctr"/>
            <a:r>
              <a:rPr lang="en-US" sz="2800" dirty="0">
                <a:solidFill>
                  <a:srgbClr val="20407E"/>
                </a:solidFill>
                <a:effectLst>
                  <a:outerShdw blurRad="50800" dist="38100" dir="2700000" algn="tl" rotWithShape="0">
                    <a:prstClr val="black">
                      <a:alpha val="40000"/>
                    </a:prstClr>
                  </a:outerShdw>
                </a:effectLst>
              </a:rPr>
              <a:t>6th -12th  Advisors</a:t>
            </a:r>
          </a:p>
        </p:txBody>
      </p:sp>
      <p:sp>
        <p:nvSpPr>
          <p:cNvPr id="9" name="Content Placeholder 8">
            <a:extLst>
              <a:ext uri="{FF2B5EF4-FFF2-40B4-BE49-F238E27FC236}">
                <a16:creationId xmlns="" xmlns:a16="http://schemas.microsoft.com/office/drawing/2014/main" id="{395F0C79-802D-1AD4-FACE-A86D212678BE}"/>
              </a:ext>
            </a:extLst>
          </p:cNvPr>
          <p:cNvSpPr>
            <a:spLocks noGrp="1"/>
          </p:cNvSpPr>
          <p:nvPr>
            <p:ph sz="quarter" idx="4"/>
          </p:nvPr>
        </p:nvSpPr>
        <p:spPr>
          <a:xfrm>
            <a:off x="1606044" y="2097881"/>
            <a:ext cx="8618611" cy="4455317"/>
          </a:xfrm>
        </p:spPr>
        <p:txBody>
          <a:bodyPr>
            <a:normAutofit/>
          </a:bodyPr>
          <a:lstStyle/>
          <a:p>
            <a:pPr marL="0" indent="0">
              <a:buNone/>
              <a:tabLst>
                <a:tab pos="2166938" algn="l"/>
              </a:tabLst>
            </a:pPr>
            <a:r>
              <a:rPr lang="en-US" b="1" dirty="0">
                <a:solidFill>
                  <a:schemeClr val="bg1"/>
                </a:solidFill>
              </a:rPr>
              <a:t>President </a:t>
            </a:r>
            <a:r>
              <a:rPr lang="en-US" dirty="0">
                <a:solidFill>
                  <a:schemeClr val="bg1"/>
                </a:solidFill>
              </a:rPr>
              <a:t>			</a:t>
            </a:r>
            <a:r>
              <a:rPr lang="en-US" dirty="0">
                <a:solidFill>
                  <a:schemeClr val="bg1"/>
                </a:solidFill>
                <a:sym typeface="Arial"/>
              </a:rPr>
              <a:t>Ann Williams</a:t>
            </a:r>
            <a:endParaRPr lang="en-US" dirty="0">
              <a:solidFill>
                <a:schemeClr val="bg1"/>
              </a:solidFill>
            </a:endParaRPr>
          </a:p>
          <a:p>
            <a:pPr marL="0" indent="0">
              <a:buNone/>
              <a:tabLst>
                <a:tab pos="2166938" algn="l"/>
              </a:tabLst>
            </a:pPr>
            <a:r>
              <a:rPr lang="en-US" b="1" dirty="0">
                <a:solidFill>
                  <a:schemeClr val="bg1"/>
                </a:solidFill>
              </a:rPr>
              <a:t>Vice President 	</a:t>
            </a:r>
            <a:r>
              <a:rPr lang="en-US" dirty="0" err="1" smtClean="0">
                <a:solidFill>
                  <a:schemeClr val="bg1"/>
                </a:solidFill>
                <a:sym typeface="Arial"/>
              </a:rPr>
              <a:t>Deac</a:t>
            </a:r>
            <a:r>
              <a:rPr lang="en-US" dirty="0">
                <a:solidFill>
                  <a:schemeClr val="bg1"/>
                </a:solidFill>
                <a:sym typeface="Arial"/>
              </a:rPr>
              <a:t>. David Whitt</a:t>
            </a:r>
          </a:p>
          <a:p>
            <a:pPr marL="0" indent="0">
              <a:buNone/>
              <a:tabLst>
                <a:tab pos="2166938" algn="l"/>
              </a:tabLst>
            </a:pPr>
            <a:r>
              <a:rPr lang="en-US" b="1" dirty="0">
                <a:solidFill>
                  <a:schemeClr val="bg1"/>
                </a:solidFill>
              </a:rPr>
              <a:t>Secretary			</a:t>
            </a:r>
            <a:r>
              <a:rPr lang="en-US" dirty="0">
                <a:solidFill>
                  <a:schemeClr val="bg1"/>
                </a:solidFill>
              </a:rPr>
              <a:t>Deac. </a:t>
            </a:r>
            <a:r>
              <a:rPr lang="en-US" dirty="0">
                <a:solidFill>
                  <a:schemeClr val="bg1"/>
                </a:solidFill>
                <a:sym typeface="Arial"/>
              </a:rPr>
              <a:t>Bill Jenkins</a:t>
            </a:r>
          </a:p>
          <a:p>
            <a:pPr marL="0" indent="0">
              <a:buNone/>
              <a:tabLst>
                <a:tab pos="2166938" algn="l"/>
              </a:tabLst>
            </a:pPr>
            <a:r>
              <a:rPr lang="en-US" b="1" dirty="0">
                <a:solidFill>
                  <a:schemeClr val="bg1"/>
                </a:solidFill>
              </a:rPr>
              <a:t>Chaplin			</a:t>
            </a:r>
            <a:r>
              <a:rPr lang="en-US" dirty="0">
                <a:solidFill>
                  <a:schemeClr val="bg1"/>
                </a:solidFill>
                <a:sym typeface="Arial"/>
              </a:rPr>
              <a:t>Greg Green</a:t>
            </a:r>
          </a:p>
          <a:p>
            <a:pPr marL="0" indent="0">
              <a:buNone/>
              <a:tabLst>
                <a:tab pos="2166938" algn="l"/>
              </a:tabLst>
            </a:pPr>
            <a:r>
              <a:rPr lang="en-US" b="1" dirty="0">
                <a:solidFill>
                  <a:schemeClr val="bg1"/>
                </a:solidFill>
              </a:rPr>
              <a:t>Advisor 			</a:t>
            </a:r>
            <a:r>
              <a:rPr lang="en-US" dirty="0">
                <a:solidFill>
                  <a:schemeClr val="bg1"/>
                </a:solidFill>
              </a:rPr>
              <a:t>Beverly Johnson</a:t>
            </a:r>
          </a:p>
          <a:p>
            <a:pPr marL="0" indent="0">
              <a:buNone/>
              <a:tabLst>
                <a:tab pos="2166938" algn="l"/>
              </a:tabLst>
            </a:pPr>
            <a:r>
              <a:rPr lang="en-US" b="1" dirty="0">
                <a:solidFill>
                  <a:schemeClr val="bg1"/>
                </a:solidFill>
              </a:rPr>
              <a:t>Advisor 			</a:t>
            </a:r>
            <a:r>
              <a:rPr lang="en-US" dirty="0">
                <a:solidFill>
                  <a:schemeClr val="bg1"/>
                </a:solidFill>
              </a:rPr>
              <a:t>Earle Saunders</a:t>
            </a:r>
          </a:p>
          <a:p>
            <a:pPr marL="0" indent="0">
              <a:buNone/>
              <a:tabLst>
                <a:tab pos="2166938" algn="l"/>
              </a:tabLst>
            </a:pPr>
            <a:r>
              <a:rPr lang="en-US" b="1" dirty="0">
                <a:solidFill>
                  <a:schemeClr val="bg1"/>
                </a:solidFill>
              </a:rPr>
              <a:t>Advisor 			</a:t>
            </a:r>
            <a:r>
              <a:rPr lang="en-US" dirty="0">
                <a:solidFill>
                  <a:schemeClr val="bg1"/>
                </a:solidFill>
              </a:rPr>
              <a:t>Cecilia  Taylor</a:t>
            </a:r>
          </a:p>
          <a:p>
            <a:pPr marL="0" indent="0">
              <a:buNone/>
              <a:tabLst>
                <a:tab pos="2166938" algn="l"/>
              </a:tabLst>
            </a:pPr>
            <a:r>
              <a:rPr lang="en-US" b="1" dirty="0">
                <a:solidFill>
                  <a:schemeClr val="bg1"/>
                </a:solidFill>
              </a:rPr>
              <a:t>Deacon Liaison	</a:t>
            </a:r>
            <a:r>
              <a:rPr lang="en-US" dirty="0" err="1" smtClean="0">
                <a:solidFill>
                  <a:schemeClr val="bg1"/>
                </a:solidFill>
              </a:rPr>
              <a:t>Deac</a:t>
            </a:r>
            <a:r>
              <a:rPr lang="en-US" dirty="0">
                <a:solidFill>
                  <a:schemeClr val="bg1"/>
                </a:solidFill>
              </a:rPr>
              <a:t>. Bill Jenkins</a:t>
            </a:r>
            <a:endParaRPr lang="en-US" dirty="0"/>
          </a:p>
        </p:txBody>
      </p:sp>
      <p:pic>
        <p:nvPicPr>
          <p:cNvPr id="12" name="Picture 11">
            <a:extLst>
              <a:ext uri="{FF2B5EF4-FFF2-40B4-BE49-F238E27FC236}">
                <a16:creationId xmlns="" xmlns:a16="http://schemas.microsoft.com/office/drawing/2014/main" id="{8066562D-A374-39D3-04D0-9C6AF1B1E7B4}"/>
              </a:ext>
            </a:extLst>
          </p:cNvPr>
          <p:cNvPicPr>
            <a:picLocks noChangeAspect="1"/>
          </p:cNvPicPr>
          <p:nvPr/>
        </p:nvPicPr>
        <p:blipFill>
          <a:blip r:embed="rId3"/>
          <a:stretch>
            <a:fillRect/>
          </a:stretch>
        </p:blipFill>
        <p:spPr>
          <a:xfrm>
            <a:off x="9642764" y="5177585"/>
            <a:ext cx="2549236" cy="1680413"/>
          </a:xfrm>
          <a:prstGeom prst="rect">
            <a:avLst/>
          </a:prstGeom>
        </p:spPr>
      </p:pic>
    </p:spTree>
    <p:extLst>
      <p:ext uri="{BB962C8B-B14F-4D97-AF65-F5344CB8AC3E}">
        <p14:creationId xmlns:p14="http://schemas.microsoft.com/office/powerpoint/2010/main" val="274685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4D0738E-37F9-9C15-4CFB-9F98F01735F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4CF5C0AB-E091-4B81-70FB-9A41EDEEB363}"/>
              </a:ext>
            </a:extLst>
          </p:cNvPr>
          <p:cNvSpPr>
            <a:spLocks noGrp="1"/>
          </p:cNvSpPr>
          <p:nvPr>
            <p:ph type="title"/>
          </p:nvPr>
        </p:nvSpPr>
        <p:spPr>
          <a:xfrm>
            <a:off x="957263" y="466724"/>
            <a:ext cx="10515600" cy="1325563"/>
          </a:xfrm>
        </p:spPr>
        <p:txBody>
          <a:bodyPr>
            <a:normAutofit/>
          </a:bodyPr>
          <a:lstStyle/>
          <a:p>
            <a:r>
              <a:rPr lang="en-US" sz="4000" b="1" dirty="0">
                <a:solidFill>
                  <a:srgbClr val="FFD579"/>
                </a:solidFill>
                <a:effectLst>
                  <a:outerShdw blurRad="50800" dist="38100" dir="2700000" algn="tl" rotWithShape="0">
                    <a:prstClr val="black">
                      <a:alpha val="40000"/>
                    </a:prstClr>
                  </a:outerShdw>
                </a:effectLst>
              </a:rPr>
              <a:t>Eligibility: 6</a:t>
            </a:r>
            <a:r>
              <a:rPr lang="en-US" sz="4000" b="1" baseline="30000" dirty="0">
                <a:solidFill>
                  <a:srgbClr val="FFD579"/>
                </a:solidFill>
                <a:effectLst>
                  <a:outerShdw blurRad="50800" dist="38100" dir="2700000" algn="tl" rotWithShape="0">
                    <a:prstClr val="black">
                      <a:alpha val="40000"/>
                    </a:prstClr>
                  </a:outerShdw>
                </a:effectLst>
              </a:rPr>
              <a:t>th</a:t>
            </a:r>
            <a:r>
              <a:rPr lang="en-US" sz="4000" b="1" dirty="0">
                <a:solidFill>
                  <a:srgbClr val="FFD579"/>
                </a:solidFill>
                <a:effectLst>
                  <a:outerShdw blurRad="50800" dist="38100" dir="2700000" algn="tl" rotWithShape="0">
                    <a:prstClr val="black">
                      <a:alpha val="40000"/>
                    </a:prstClr>
                  </a:outerShdw>
                </a:effectLst>
              </a:rPr>
              <a:t> – 12</a:t>
            </a:r>
            <a:r>
              <a:rPr lang="en-US" sz="4000" b="1" baseline="30000" dirty="0">
                <a:solidFill>
                  <a:srgbClr val="FFD579"/>
                </a:solidFill>
                <a:effectLst>
                  <a:outerShdw blurRad="50800" dist="38100" dir="2700000" algn="tl" rotWithShape="0">
                    <a:prstClr val="black">
                      <a:alpha val="40000"/>
                    </a:prstClr>
                  </a:outerShdw>
                </a:effectLst>
              </a:rPr>
              <a:t>th</a:t>
            </a:r>
            <a:r>
              <a:rPr lang="en-US" sz="4000" b="1" dirty="0">
                <a:solidFill>
                  <a:srgbClr val="FFD579"/>
                </a:solidFill>
                <a:effectLst>
                  <a:outerShdw blurRad="50800" dist="38100" dir="2700000" algn="tl" rotWithShape="0">
                    <a:prstClr val="black">
                      <a:alpha val="40000"/>
                    </a:prstClr>
                  </a:outerShdw>
                </a:effectLst>
              </a:rPr>
              <a:t> Grade Scholarship Ministry</a:t>
            </a:r>
          </a:p>
        </p:txBody>
      </p:sp>
      <p:sp>
        <p:nvSpPr>
          <p:cNvPr id="4" name="Text Placeholder 3">
            <a:extLst>
              <a:ext uri="{FF2B5EF4-FFF2-40B4-BE49-F238E27FC236}">
                <a16:creationId xmlns="" xmlns:a16="http://schemas.microsoft.com/office/drawing/2014/main" id="{1D20FED7-17CF-4326-FA66-9838AC94CFD6}"/>
              </a:ext>
            </a:extLst>
          </p:cNvPr>
          <p:cNvSpPr>
            <a:spLocks noGrp="1"/>
          </p:cNvSpPr>
          <p:nvPr>
            <p:ph idx="1"/>
          </p:nvPr>
        </p:nvSpPr>
        <p:spPr>
          <a:xfrm>
            <a:off x="528638" y="2039938"/>
            <a:ext cx="11372850" cy="4351338"/>
          </a:xfrm>
        </p:spPr>
        <p:txBody>
          <a:bodyPr numCol="2" spcCol="365760">
            <a:normAutofit fontScale="92500" lnSpcReduction="20000"/>
          </a:bodyPr>
          <a:lstStyle/>
          <a:p>
            <a:pPr marL="0" indent="0">
              <a:buNone/>
            </a:pPr>
            <a:r>
              <a:rPr lang="en-US" b="1" u="sng" dirty="0">
                <a:solidFill>
                  <a:schemeClr val="bg1"/>
                </a:solidFill>
              </a:rPr>
              <a:t>Ministry Participation</a:t>
            </a:r>
            <a:endParaRPr lang="en-US" dirty="0">
              <a:solidFill>
                <a:schemeClr val="bg1"/>
              </a:solidFill>
            </a:endParaRPr>
          </a:p>
          <a:p>
            <a:r>
              <a:rPr lang="en-US" sz="2000" b="1" dirty="0">
                <a:solidFill>
                  <a:schemeClr val="bg1"/>
                </a:solidFill>
              </a:rPr>
              <a:t>Parent/Guardian &amp; Student </a:t>
            </a:r>
            <a:r>
              <a:rPr lang="en-US" sz="2000" dirty="0">
                <a:solidFill>
                  <a:schemeClr val="bg1"/>
                </a:solidFill>
              </a:rPr>
              <a:t>Active FBC member</a:t>
            </a:r>
          </a:p>
          <a:p>
            <a:r>
              <a:rPr lang="en-US" sz="2000" b="1" dirty="0">
                <a:solidFill>
                  <a:schemeClr val="bg1"/>
                </a:solidFill>
              </a:rPr>
              <a:t>Fully</a:t>
            </a:r>
            <a:r>
              <a:rPr lang="en-US" sz="2000" dirty="0">
                <a:solidFill>
                  <a:schemeClr val="bg1"/>
                </a:solidFill>
              </a:rPr>
              <a:t> completed &amp; submitted application</a:t>
            </a:r>
          </a:p>
          <a:p>
            <a:r>
              <a:rPr lang="en-US" sz="2000" b="1" dirty="0">
                <a:solidFill>
                  <a:schemeClr val="bg1"/>
                </a:solidFill>
              </a:rPr>
              <a:t>Student</a:t>
            </a:r>
            <a:r>
              <a:rPr lang="en-US" sz="2000" dirty="0">
                <a:solidFill>
                  <a:schemeClr val="bg1"/>
                </a:solidFill>
              </a:rPr>
              <a:t> accessible to Advisor at least 1/month</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b="1" u="sng" dirty="0">
                <a:solidFill>
                  <a:schemeClr val="bg1"/>
                </a:solidFill>
              </a:rPr>
              <a:t>Awards: Grades 6th – 12th </a:t>
            </a:r>
          </a:p>
          <a:p>
            <a:r>
              <a:rPr lang="en-US" sz="2000" dirty="0">
                <a:solidFill>
                  <a:schemeClr val="bg1"/>
                </a:solidFill>
              </a:rPr>
              <a:t>50% minimum attendance in Ex-Hour or Bible Study</a:t>
            </a:r>
          </a:p>
          <a:p>
            <a:r>
              <a:rPr lang="en-US" sz="2000" dirty="0">
                <a:solidFill>
                  <a:schemeClr val="bg1"/>
                </a:solidFill>
              </a:rPr>
              <a:t>Participate in an additional FBC Ministry</a:t>
            </a:r>
          </a:p>
          <a:p>
            <a:r>
              <a:rPr lang="en-US" sz="2000" dirty="0">
                <a:solidFill>
                  <a:schemeClr val="bg1"/>
                </a:solidFill>
              </a:rPr>
              <a:t>Adhere to the Ministry’s Deadlines</a:t>
            </a:r>
          </a:p>
          <a:p>
            <a:r>
              <a:rPr lang="en-US" sz="2000" dirty="0">
                <a:solidFill>
                  <a:schemeClr val="bg1"/>
                </a:solidFill>
              </a:rPr>
              <a:t>Create and maintain a Resume</a:t>
            </a:r>
          </a:p>
          <a:p>
            <a:r>
              <a:rPr lang="en-US" sz="2000" dirty="0">
                <a:solidFill>
                  <a:schemeClr val="bg1"/>
                </a:solidFill>
              </a:rPr>
              <a:t>ACED events participation [additional points</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marL="0" indent="0">
              <a:buNone/>
            </a:pPr>
            <a:r>
              <a:rPr lang="en-US" sz="1900" i="1" dirty="0">
                <a:solidFill>
                  <a:schemeClr val="bg1"/>
                </a:solidFill>
              </a:rPr>
              <a:t>Refer to Higher Learning &amp; Excellence Scholarship Ministry Handbook for “specific” award details.</a:t>
            </a:r>
            <a:endParaRPr lang="en-US" sz="3000" dirty="0">
              <a:solidFill>
                <a:schemeClr val="bg1"/>
              </a:solidFill>
            </a:endParaRPr>
          </a:p>
        </p:txBody>
      </p:sp>
      <p:pic>
        <p:nvPicPr>
          <p:cNvPr id="5" name="Picture 4">
            <a:extLst>
              <a:ext uri="{FF2B5EF4-FFF2-40B4-BE49-F238E27FC236}">
                <a16:creationId xmlns="" xmlns:a16="http://schemas.microsoft.com/office/drawing/2014/main" id="{9DB95129-3627-A410-8087-D328F093275A}"/>
              </a:ext>
            </a:extLst>
          </p:cNvPr>
          <p:cNvPicPr>
            <a:picLocks noChangeAspect="1"/>
          </p:cNvPicPr>
          <p:nvPr/>
        </p:nvPicPr>
        <p:blipFill>
          <a:blip r:embed="rId3"/>
          <a:stretch>
            <a:fillRect/>
          </a:stretch>
        </p:blipFill>
        <p:spPr>
          <a:xfrm flipH="1">
            <a:off x="0" y="5177587"/>
            <a:ext cx="2549236" cy="1680413"/>
          </a:xfrm>
          <a:prstGeom prst="rect">
            <a:avLst/>
          </a:prstGeom>
        </p:spPr>
      </p:pic>
    </p:spTree>
    <p:extLst>
      <p:ext uri="{BB962C8B-B14F-4D97-AF65-F5344CB8AC3E}">
        <p14:creationId xmlns:p14="http://schemas.microsoft.com/office/powerpoint/2010/main" val="256372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422AAA7-DBCB-7148-C1C3-1AA3B5A2AD4F}"/>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E4C52EBD-2B3D-EF1C-20EE-CBE1381FB5E6}"/>
              </a:ext>
            </a:extLst>
          </p:cNvPr>
          <p:cNvSpPr>
            <a:spLocks noGrp="1"/>
          </p:cNvSpPr>
          <p:nvPr>
            <p:ph type="title" idx="4294967295"/>
          </p:nvPr>
        </p:nvSpPr>
        <p:spPr>
          <a:xfrm>
            <a:off x="453347" y="611793"/>
            <a:ext cx="2862173" cy="1848965"/>
          </a:xfrm>
        </p:spPr>
        <p:txBody>
          <a:bodyPr>
            <a:normAutofit/>
          </a:bodyPr>
          <a:lstStyle/>
          <a:p>
            <a:r>
              <a:rPr lang="en-US" sz="3200" b="1" dirty="0">
                <a:solidFill>
                  <a:srgbClr val="FFD579"/>
                </a:solidFill>
                <a:effectLst>
                  <a:outerShdw blurRad="50800" dist="38100" dir="2700000" algn="tl" rotWithShape="0">
                    <a:prstClr val="black">
                      <a:alpha val="40000"/>
                    </a:prstClr>
                  </a:outerShdw>
                </a:effectLst>
                <a:sym typeface="Times New Roman"/>
              </a:rPr>
              <a:t>Middle and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High School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Awards</a:t>
            </a:r>
            <a:endParaRPr lang="en-US" sz="3200" b="1" dirty="0">
              <a:solidFill>
                <a:srgbClr val="FFD579"/>
              </a:solidFill>
              <a:effectLst>
                <a:outerShdw blurRad="50800" dist="38100" dir="2700000" algn="tl" rotWithShape="0">
                  <a:prstClr val="black">
                    <a:alpha val="40000"/>
                  </a:prstClr>
                </a:outerShdw>
              </a:effectLst>
            </a:endParaRPr>
          </a:p>
        </p:txBody>
      </p:sp>
      <p:sp>
        <p:nvSpPr>
          <p:cNvPr id="8" name="Google Shape;187;p23">
            <a:extLst>
              <a:ext uri="{FF2B5EF4-FFF2-40B4-BE49-F238E27FC236}">
                <a16:creationId xmlns="" xmlns:a16="http://schemas.microsoft.com/office/drawing/2014/main" id="{1A746195-821B-96CB-6F2F-D9CC21DB9AC0}"/>
              </a:ext>
            </a:extLst>
          </p:cNvPr>
          <p:cNvSpPr txBox="1"/>
          <p:nvPr/>
        </p:nvSpPr>
        <p:spPr>
          <a:xfrm>
            <a:off x="3658420" y="911831"/>
            <a:ext cx="8423133" cy="42657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bg1"/>
                </a:solidFill>
                <a:latin typeface="Arial" panose="020B0604020202020204" pitchFamily="34" charset="0"/>
                <a:ea typeface="Times New Roman"/>
                <a:cs typeface="Arial" panose="020B0604020202020204" pitchFamily="34" charset="0"/>
                <a:sym typeface="Times New Roman"/>
              </a:rPr>
              <a:t>Future Leaders Award - $175.00</a:t>
            </a:r>
          </a:p>
          <a:p>
            <a:pPr marL="228600" lvl="0" indent="0" algn="l" rtl="0">
              <a:lnSpc>
                <a:spcPts val="2480"/>
              </a:lnSpc>
              <a:spcBef>
                <a:spcPts val="0"/>
              </a:spcBef>
              <a:spcAft>
                <a:spcPts val="0"/>
              </a:spcAft>
              <a:buNone/>
            </a:pPr>
            <a:r>
              <a:rPr lang="en-US" dirty="0">
                <a:solidFill>
                  <a:schemeClr val="bg1"/>
                </a:solidFill>
                <a:latin typeface="Arial" panose="020B0604020202020204" pitchFamily="34" charset="0"/>
                <a:ea typeface="Times New Roman"/>
                <a:cs typeface="Arial" panose="020B0604020202020204" pitchFamily="34" charset="0"/>
                <a:sym typeface="Times New Roman"/>
              </a:rPr>
              <a:t>Candidate must be an active member of Friendship Baptist Church and a member of the scholarship ministry during the current award year and must demonstrate the following:</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52500" lvl="1" indent="-342900">
              <a:buSzPts val="1200"/>
              <a:buFont typeface="+mj-lt"/>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Regularly attend Sunday school and/or Bible Study </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52500" lvl="1" indent="-342900">
              <a:buSzPts val="1200"/>
              <a:buFont typeface="+mj-lt"/>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Be involved in another ministry within the church</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52500" lvl="1" indent="-342900">
              <a:buSzPts val="1200"/>
              <a:buFont typeface="+mj-lt"/>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One Outside Reference Letter</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52500" lvl="1" indent="-342900">
              <a:buSzPts val="1200"/>
              <a:buFont typeface="+mj-lt"/>
              <a:buAutoNum type="arabicPeriod"/>
            </a:pPr>
            <a:r>
              <a:rPr lang="en-US" b="1" dirty="0">
                <a:solidFill>
                  <a:schemeClr val="bg1"/>
                </a:solidFill>
                <a:sym typeface="Times New Roman"/>
              </a:rPr>
              <a:t>Minimum 3.5 cumulative GPA </a:t>
            </a:r>
            <a:endParaRPr b="1" dirty="0">
              <a:solidFill>
                <a:schemeClr val="bg1"/>
              </a:solidFill>
              <a:sym typeface="Times New Roman"/>
            </a:endParaRPr>
          </a:p>
          <a:p>
            <a:pPr marL="952500" lvl="1" indent="-342900">
              <a:buSzPts val="1200"/>
              <a:buFont typeface="+mj-lt"/>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Given to:</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1371600" lvl="2" indent="-304800">
              <a:buSzPts val="1200"/>
              <a:buFont typeface="Times New Roman"/>
              <a:buAutoNum type="alphaL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Four (4) Freshmen</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1371600" lvl="2" indent="-304800">
              <a:buSzPts val="1200"/>
              <a:buFont typeface="Times New Roman"/>
              <a:buAutoNum type="alphaLcPeriod"/>
            </a:pPr>
            <a:r>
              <a:rPr lang="en-US" dirty="0">
                <a:solidFill>
                  <a:schemeClr val="bg1"/>
                </a:solidFill>
                <a:latin typeface="Arial" panose="020B0604020202020204" pitchFamily="34" charset="0"/>
                <a:cs typeface="Arial" panose="020B0604020202020204" pitchFamily="34" charset="0"/>
                <a:sym typeface="Times New Roman"/>
              </a:rPr>
              <a:t>Three (3) Sophomores</a:t>
            </a:r>
          </a:p>
          <a:p>
            <a:pPr marL="1371600" lvl="2" indent="-304800">
              <a:buSzPts val="1200"/>
              <a:buFont typeface="Times New Roman"/>
              <a:buAutoNum type="alphaLcPeriod"/>
            </a:pPr>
            <a:r>
              <a:rPr lang="en-US" dirty="0">
                <a:solidFill>
                  <a:schemeClr val="bg1"/>
                </a:solidFill>
                <a:latin typeface="Arial" panose="020B0604020202020204" pitchFamily="34" charset="0"/>
                <a:cs typeface="Arial" panose="020B0604020202020204" pitchFamily="34" charset="0"/>
              </a:rPr>
              <a:t>Three (3) Juniors</a:t>
            </a:r>
          </a:p>
          <a:p>
            <a:pPr marL="914400" lvl="1" indent="-304800" algn="l" rtl="0">
              <a:spcBef>
                <a:spcPts val="0"/>
              </a:spcBef>
              <a:spcAft>
                <a:spcPts val="0"/>
              </a:spcAft>
              <a:buSzPts val="1200"/>
              <a:buFont typeface="Times New Roman"/>
              <a:buAutoNum type="arabicPeriod"/>
            </a:pPr>
            <a:endParaRPr sz="1600" dirty="0">
              <a:solidFill>
                <a:schemeClr val="bg1"/>
              </a:solidFill>
              <a:latin typeface="Arial" panose="020B0604020202020204" pitchFamily="34" charset="0"/>
              <a:ea typeface="Calibri"/>
              <a:cs typeface="Arial" panose="020B0604020202020204" pitchFamily="34" charset="0"/>
              <a:sym typeface="Calibri"/>
            </a:endParaRPr>
          </a:p>
        </p:txBody>
      </p:sp>
      <p:pic>
        <p:nvPicPr>
          <p:cNvPr id="14" name="Picture 13">
            <a:extLst>
              <a:ext uri="{FF2B5EF4-FFF2-40B4-BE49-F238E27FC236}">
                <a16:creationId xmlns="" xmlns:a16="http://schemas.microsoft.com/office/drawing/2014/main" id="{1E214426-6B59-8D64-B6B9-B02D7A76BBD8}"/>
              </a:ext>
            </a:extLst>
          </p:cNvPr>
          <p:cNvPicPr>
            <a:picLocks noChangeAspect="1"/>
          </p:cNvPicPr>
          <p:nvPr/>
        </p:nvPicPr>
        <p:blipFill>
          <a:blip r:embed="rId3"/>
          <a:stretch>
            <a:fillRect/>
          </a:stretch>
        </p:blipFill>
        <p:spPr>
          <a:xfrm flipH="1">
            <a:off x="0" y="5177587"/>
            <a:ext cx="2549236" cy="1680413"/>
          </a:xfrm>
          <a:prstGeom prst="rect">
            <a:avLst/>
          </a:prstGeom>
        </p:spPr>
      </p:pic>
      <p:sp>
        <p:nvSpPr>
          <p:cNvPr id="17" name="Text Placeholder 3">
            <a:extLst>
              <a:ext uri="{FF2B5EF4-FFF2-40B4-BE49-F238E27FC236}">
                <a16:creationId xmlns="" xmlns:a16="http://schemas.microsoft.com/office/drawing/2014/main" id="{6AD8BFCC-AD10-6CD2-3DF2-8ABB606AB662}"/>
              </a:ext>
            </a:extLst>
          </p:cNvPr>
          <p:cNvSpPr txBox="1">
            <a:spLocks/>
          </p:cNvSpPr>
          <p:nvPr/>
        </p:nvSpPr>
        <p:spPr>
          <a:xfrm>
            <a:off x="453348" y="2427590"/>
            <a:ext cx="2862172" cy="2749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dirty="0">
                <a:solidFill>
                  <a:schemeClr val="bg1"/>
                </a:solidFill>
                <a:highlight>
                  <a:srgbClr val="000080"/>
                </a:highlight>
                <a:sym typeface="Times New Roman"/>
              </a:rPr>
              <a:t>Future Leaders Award</a:t>
            </a:r>
          </a:p>
          <a:p>
            <a:pPr marL="342900" indent="-342900">
              <a:buFont typeface="+mj-lt"/>
              <a:buAutoNum type="arabicPeriod"/>
            </a:pPr>
            <a:r>
              <a:rPr lang="en-US" sz="1800" dirty="0">
                <a:solidFill>
                  <a:schemeClr val="bg1"/>
                </a:solidFill>
              </a:rPr>
              <a:t>Academic Excellence</a:t>
            </a:r>
          </a:p>
          <a:p>
            <a:pPr marL="342900" indent="-342900">
              <a:buFont typeface="+mj-lt"/>
              <a:buAutoNum type="arabicPeriod"/>
            </a:pPr>
            <a:r>
              <a:rPr lang="en-US" sz="1800" dirty="0">
                <a:solidFill>
                  <a:schemeClr val="bg1"/>
                </a:solidFill>
              </a:rPr>
              <a:t>Honors</a:t>
            </a:r>
          </a:p>
          <a:p>
            <a:pPr marL="342900" indent="-342900">
              <a:buFont typeface="+mj-lt"/>
              <a:buAutoNum type="arabicPeriod"/>
            </a:pPr>
            <a:r>
              <a:rPr lang="en-US" sz="1800" dirty="0">
                <a:solidFill>
                  <a:schemeClr val="bg1"/>
                </a:solidFill>
              </a:rPr>
              <a:t>Scholastic Progress</a:t>
            </a:r>
          </a:p>
          <a:p>
            <a:pPr marL="342900" indent="-342900">
              <a:buFont typeface="+mj-lt"/>
              <a:buAutoNum type="arabicPeriod"/>
            </a:pPr>
            <a:r>
              <a:rPr lang="en-US" sz="1800" dirty="0">
                <a:solidFill>
                  <a:schemeClr val="bg1"/>
                </a:solidFill>
              </a:rPr>
              <a:t>Christian Growth</a:t>
            </a:r>
          </a:p>
          <a:p>
            <a:pPr marL="342900" indent="-342900">
              <a:buFont typeface="+mj-lt"/>
              <a:buAutoNum type="arabicPeriod"/>
            </a:pPr>
            <a:endParaRPr lang="en-US" sz="1800" dirty="0">
              <a:solidFill>
                <a:schemeClr val="bg1"/>
              </a:solidFill>
            </a:endParaRPr>
          </a:p>
        </p:txBody>
      </p:sp>
    </p:spTree>
    <p:extLst>
      <p:ext uri="{BB962C8B-B14F-4D97-AF65-F5344CB8AC3E}">
        <p14:creationId xmlns:p14="http://schemas.microsoft.com/office/powerpoint/2010/main" val="278003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205DE61-3AC0-CF28-593C-0911AD87BC7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C31C0F41-EBE6-752D-B609-98DE364D2C5D}"/>
              </a:ext>
            </a:extLst>
          </p:cNvPr>
          <p:cNvSpPr>
            <a:spLocks noGrp="1"/>
          </p:cNvSpPr>
          <p:nvPr>
            <p:ph type="title" idx="4294967295"/>
          </p:nvPr>
        </p:nvSpPr>
        <p:spPr>
          <a:xfrm>
            <a:off x="453347" y="611793"/>
            <a:ext cx="3218541" cy="1848965"/>
          </a:xfrm>
        </p:spPr>
        <p:txBody>
          <a:bodyPr>
            <a:normAutofit/>
          </a:bodyPr>
          <a:lstStyle/>
          <a:p>
            <a:r>
              <a:rPr lang="en-US" sz="3200" b="1" dirty="0">
                <a:solidFill>
                  <a:srgbClr val="FFD579"/>
                </a:solidFill>
                <a:effectLst>
                  <a:outerShdw blurRad="50800" dist="38100" dir="2700000" algn="tl" rotWithShape="0">
                    <a:prstClr val="black">
                      <a:alpha val="40000"/>
                    </a:prstClr>
                  </a:outerShdw>
                </a:effectLst>
                <a:sym typeface="Times New Roman"/>
              </a:rPr>
              <a:t>Middle and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High School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Awards</a:t>
            </a:r>
            <a:endParaRPr lang="en-US" sz="3200" b="1" dirty="0">
              <a:solidFill>
                <a:srgbClr val="FFD579"/>
              </a:solidFill>
              <a:effectLst>
                <a:outerShdw blurRad="50800" dist="38100" dir="2700000" algn="tl" rotWithShape="0">
                  <a:prstClr val="black">
                    <a:alpha val="40000"/>
                  </a:prstClr>
                </a:outerShdw>
              </a:effectLst>
            </a:endParaRPr>
          </a:p>
        </p:txBody>
      </p:sp>
      <p:sp>
        <p:nvSpPr>
          <p:cNvPr id="9" name="Google Shape;188;p23">
            <a:extLst>
              <a:ext uri="{FF2B5EF4-FFF2-40B4-BE49-F238E27FC236}">
                <a16:creationId xmlns="" xmlns:a16="http://schemas.microsoft.com/office/drawing/2014/main" id="{DB17E6D5-806B-4B0D-8761-6CFD9B0D8258}"/>
              </a:ext>
            </a:extLst>
          </p:cNvPr>
          <p:cNvSpPr txBox="1"/>
          <p:nvPr/>
        </p:nvSpPr>
        <p:spPr>
          <a:xfrm>
            <a:off x="3671888" y="749782"/>
            <a:ext cx="8423132" cy="2435695"/>
          </a:xfrm>
          <a:prstGeom prst="rect">
            <a:avLst/>
          </a:prstGeom>
          <a:noFill/>
          <a:ln>
            <a:noFill/>
          </a:ln>
        </p:spPr>
        <p:txBody>
          <a:bodyPr spcFirstLastPara="1" wrap="square" lIns="91425" tIns="91425" rIns="91425" bIns="91425" anchor="t" anchorCtr="0">
            <a:noAutofit/>
          </a:bodyPr>
          <a:lstStyle/>
          <a:p>
            <a:pPr marL="0" lvl="0" indent="0" algn="l" rtl="0">
              <a:lnSpc>
                <a:spcPts val="2480"/>
              </a:lnSpc>
              <a:spcBef>
                <a:spcPts val="0"/>
              </a:spcBef>
              <a:spcAft>
                <a:spcPts val="0"/>
              </a:spcAft>
              <a:buNone/>
            </a:pPr>
            <a:r>
              <a:rPr lang="en-US" sz="2400" b="1" dirty="0">
                <a:solidFill>
                  <a:schemeClr val="bg1"/>
                </a:solidFill>
                <a:latin typeface="Arial" panose="020B0604020202020204" pitchFamily="34" charset="0"/>
                <a:ea typeface="Times New Roman"/>
                <a:cs typeface="Arial" panose="020B0604020202020204" pitchFamily="34" charset="0"/>
                <a:sym typeface="Times New Roman"/>
              </a:rPr>
              <a:t>Academic Excellence - $150.00 </a:t>
            </a:r>
            <a:endParaRPr sz="2400" b="1" dirty="0">
              <a:solidFill>
                <a:schemeClr val="bg1"/>
              </a:solidFill>
              <a:latin typeface="Arial" panose="020B0604020202020204" pitchFamily="34" charset="0"/>
              <a:ea typeface="Times New Roman"/>
              <a:cs typeface="Arial" panose="020B0604020202020204" pitchFamily="34" charset="0"/>
              <a:sym typeface="Times New Roman"/>
            </a:endParaRPr>
          </a:p>
          <a:p>
            <a:pPr marL="228600" lvl="0" indent="0" algn="l" rtl="0">
              <a:lnSpc>
                <a:spcPts val="2480"/>
              </a:lnSpc>
              <a:spcBef>
                <a:spcPts val="0"/>
              </a:spcBef>
              <a:spcAft>
                <a:spcPts val="0"/>
              </a:spcAft>
              <a:buNone/>
            </a:pPr>
            <a:r>
              <a:rPr lang="en-US" dirty="0">
                <a:solidFill>
                  <a:schemeClr val="bg1"/>
                </a:solidFill>
                <a:latin typeface="Arial" panose="020B0604020202020204" pitchFamily="34" charset="0"/>
                <a:ea typeface="Times New Roman"/>
                <a:cs typeface="Arial" panose="020B0604020202020204" pitchFamily="34" charset="0"/>
                <a:sym typeface="Times New Roman"/>
              </a:rPr>
              <a:t>Candidate must be an active member of Friendship Baptist Church and a member of the scholarship ministry during the current award year and must demonstrate the following:</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14400" lvl="1" indent="-304800">
              <a:lnSpc>
                <a:spcPts val="2480"/>
              </a:lnSpc>
              <a:buSzPts val="1200"/>
              <a:buFont typeface="Times New Roman"/>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Regularly attend Sunday school and/or Bible Study </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14400" lvl="1" indent="-304800">
              <a:lnSpc>
                <a:spcPts val="2480"/>
              </a:lnSpc>
              <a:buSzPts val="1200"/>
              <a:buFont typeface="Times New Roman"/>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Be involved in another ministry within the church </a:t>
            </a:r>
            <a:endParaRPr b="1" dirty="0">
              <a:solidFill>
                <a:schemeClr val="bg1"/>
              </a:solidFill>
              <a:latin typeface="Arial" panose="020B0604020202020204" pitchFamily="34" charset="0"/>
              <a:ea typeface="Times New Roman"/>
              <a:cs typeface="Arial" panose="020B0604020202020204" pitchFamily="34" charset="0"/>
              <a:sym typeface="Times New Roman"/>
            </a:endParaRPr>
          </a:p>
          <a:p>
            <a:pPr marL="914400" lvl="1" indent="-304800">
              <a:lnSpc>
                <a:spcPts val="2480"/>
              </a:lnSpc>
              <a:buSzPts val="1200"/>
              <a:buFont typeface="Times New Roman"/>
              <a:buAutoNum type="arabicPeriod"/>
            </a:pPr>
            <a:r>
              <a:rPr lang="en-US" b="1" dirty="0">
                <a:solidFill>
                  <a:schemeClr val="bg1"/>
                </a:solidFill>
                <a:latin typeface="Arial" panose="020B0604020202020204" pitchFamily="34" charset="0"/>
                <a:ea typeface="Times New Roman"/>
                <a:cs typeface="Arial" panose="020B0604020202020204" pitchFamily="34" charset="0"/>
                <a:sym typeface="Times New Roman"/>
              </a:rPr>
              <a:t>Minimum 3.5 cumulative GPA </a:t>
            </a:r>
            <a:endParaRPr b="1"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10" name="Google Shape;189;p23">
            <a:extLst>
              <a:ext uri="{FF2B5EF4-FFF2-40B4-BE49-F238E27FC236}">
                <a16:creationId xmlns="" xmlns:a16="http://schemas.microsoft.com/office/drawing/2014/main" id="{87157BB1-EB4D-C487-F8CC-53722836F9BF}"/>
              </a:ext>
            </a:extLst>
          </p:cNvPr>
          <p:cNvSpPr txBox="1"/>
          <p:nvPr/>
        </p:nvSpPr>
        <p:spPr>
          <a:xfrm>
            <a:off x="3671888" y="3496210"/>
            <a:ext cx="8423132" cy="2749997"/>
          </a:xfrm>
          <a:prstGeom prst="rect">
            <a:avLst/>
          </a:prstGeom>
          <a:noFill/>
          <a:ln>
            <a:noFill/>
          </a:ln>
        </p:spPr>
        <p:txBody>
          <a:bodyPr spcFirstLastPara="1" wrap="square" lIns="91425" tIns="91425" rIns="91425" bIns="91425" anchor="t" anchorCtr="0">
            <a:noAutofit/>
          </a:bodyPr>
          <a:lstStyle/>
          <a:p>
            <a:pPr marL="0" lvl="0" indent="0" algn="l" rtl="0">
              <a:lnSpc>
                <a:spcPts val="2480"/>
              </a:lnSpc>
              <a:spcBef>
                <a:spcPts val="0"/>
              </a:spcBef>
              <a:spcAft>
                <a:spcPts val="0"/>
              </a:spcAft>
              <a:buNone/>
            </a:pPr>
            <a:r>
              <a:rPr lang="en-US" sz="2400" b="1" dirty="0">
                <a:solidFill>
                  <a:schemeClr val="bg1"/>
                </a:solidFill>
                <a:latin typeface="Arial" panose="020B0604020202020204" pitchFamily="34" charset="0"/>
                <a:ea typeface="Times New Roman"/>
                <a:cs typeface="Arial" panose="020B0604020202020204" pitchFamily="34" charset="0"/>
                <a:sym typeface="Times New Roman"/>
              </a:rPr>
              <a:t>Honors- $125.00 </a:t>
            </a:r>
            <a:endParaRPr sz="2400" b="1" dirty="0">
              <a:solidFill>
                <a:schemeClr val="bg1"/>
              </a:solidFill>
              <a:latin typeface="Arial" panose="020B0604020202020204" pitchFamily="34" charset="0"/>
              <a:ea typeface="Times New Roman"/>
              <a:cs typeface="Arial" panose="020B0604020202020204" pitchFamily="34" charset="0"/>
              <a:sym typeface="Times New Roman"/>
            </a:endParaRPr>
          </a:p>
          <a:p>
            <a:pPr marL="228600" lvl="0" indent="0" algn="l" rtl="0">
              <a:lnSpc>
                <a:spcPts val="2480"/>
              </a:lnSpc>
              <a:spcBef>
                <a:spcPts val="0"/>
              </a:spcBef>
              <a:spcAft>
                <a:spcPts val="0"/>
              </a:spcAft>
              <a:buNone/>
            </a:pPr>
            <a:r>
              <a:rPr lang="en-US"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during the current award year and must demonstrate the following:</a:t>
            </a:r>
            <a:endParaRPr dirty="0">
              <a:solidFill>
                <a:schemeClr val="bg1"/>
              </a:solidFill>
              <a:latin typeface="Arial" panose="020B0604020202020204" pitchFamily="34" charset="0"/>
              <a:cs typeface="Arial" panose="020B0604020202020204" pitchFamily="34" charset="0"/>
              <a:sym typeface="Times New Roman"/>
            </a:endParaRPr>
          </a:p>
          <a:p>
            <a:pPr marL="914400" lvl="1" indent="-304800">
              <a:lnSpc>
                <a:spcPts val="2480"/>
              </a:lnSpc>
              <a:buSzPts val="1200"/>
              <a:buFont typeface="Times New Roman"/>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Regularly attend Sunday school and/or Bible Study </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14400" lvl="1" indent="-304800">
              <a:lnSpc>
                <a:spcPts val="2480"/>
              </a:lnSpc>
              <a:buSzPts val="1200"/>
              <a:buFont typeface="Times New Roman"/>
              <a:buAutoNum type="arabicPeriod"/>
            </a:pPr>
            <a:r>
              <a:rPr lang="en-US" dirty="0">
                <a:solidFill>
                  <a:schemeClr val="bg1"/>
                </a:solidFill>
                <a:latin typeface="Arial" panose="020B0604020202020204" pitchFamily="34" charset="0"/>
                <a:ea typeface="Times New Roman"/>
                <a:cs typeface="Arial" panose="020B0604020202020204" pitchFamily="34" charset="0"/>
                <a:sym typeface="Times New Roman"/>
              </a:rPr>
              <a:t>Be involved in another ministry within the church  </a:t>
            </a:r>
            <a:endParaRPr dirty="0">
              <a:solidFill>
                <a:schemeClr val="bg1"/>
              </a:solidFill>
              <a:latin typeface="Arial" panose="020B0604020202020204" pitchFamily="34" charset="0"/>
              <a:ea typeface="Times New Roman"/>
              <a:cs typeface="Arial" panose="020B0604020202020204" pitchFamily="34" charset="0"/>
              <a:sym typeface="Times New Roman"/>
            </a:endParaRPr>
          </a:p>
          <a:p>
            <a:pPr marL="914400" lvl="1" indent="-304800">
              <a:lnSpc>
                <a:spcPts val="2480"/>
              </a:lnSpc>
              <a:buSzPts val="1200"/>
              <a:buFont typeface="Times New Roman"/>
              <a:buAutoNum type="arabicPeriod"/>
            </a:pPr>
            <a:r>
              <a:rPr lang="en-US" b="1" dirty="0">
                <a:solidFill>
                  <a:schemeClr val="bg1"/>
                </a:solidFill>
                <a:latin typeface="Arial" panose="020B0604020202020204" pitchFamily="34" charset="0"/>
                <a:ea typeface="Times New Roman"/>
                <a:cs typeface="Arial" panose="020B0604020202020204" pitchFamily="34" charset="0"/>
                <a:sym typeface="Times New Roman"/>
              </a:rPr>
              <a:t>Minimum 3.0 cumulative GPA</a:t>
            </a:r>
            <a:endParaRPr b="1" dirty="0">
              <a:solidFill>
                <a:schemeClr val="bg1"/>
              </a:solidFill>
              <a:latin typeface="Arial" panose="020B0604020202020204" pitchFamily="34" charset="0"/>
              <a:ea typeface="Times New Roman"/>
              <a:cs typeface="Arial" panose="020B0604020202020204" pitchFamily="34" charset="0"/>
              <a:sym typeface="Times New Roman"/>
            </a:endParaRPr>
          </a:p>
          <a:p>
            <a:pPr marL="0" lvl="0" indent="0" algn="l" rtl="0">
              <a:lnSpc>
                <a:spcPts val="2480"/>
              </a:lnSpc>
              <a:spcBef>
                <a:spcPts val="0"/>
              </a:spcBef>
              <a:spcAft>
                <a:spcPts val="0"/>
              </a:spcAft>
              <a:buNone/>
            </a:pPr>
            <a:endParaRPr sz="2000" dirty="0">
              <a:solidFill>
                <a:schemeClr val="bg1"/>
              </a:solidFill>
              <a:latin typeface="Calibri"/>
              <a:ea typeface="Calibri"/>
              <a:cs typeface="Calibri"/>
              <a:sym typeface="Calibri"/>
            </a:endParaRPr>
          </a:p>
        </p:txBody>
      </p:sp>
      <p:pic>
        <p:nvPicPr>
          <p:cNvPr id="14" name="Picture 13">
            <a:extLst>
              <a:ext uri="{FF2B5EF4-FFF2-40B4-BE49-F238E27FC236}">
                <a16:creationId xmlns="" xmlns:a16="http://schemas.microsoft.com/office/drawing/2014/main" id="{92F5EE16-8E0D-1399-D25A-81D3A285E48A}"/>
              </a:ext>
            </a:extLst>
          </p:cNvPr>
          <p:cNvPicPr>
            <a:picLocks noChangeAspect="1"/>
          </p:cNvPicPr>
          <p:nvPr/>
        </p:nvPicPr>
        <p:blipFill>
          <a:blip r:embed="rId3"/>
          <a:stretch>
            <a:fillRect/>
          </a:stretch>
        </p:blipFill>
        <p:spPr>
          <a:xfrm flipH="1">
            <a:off x="0" y="5177587"/>
            <a:ext cx="2549236" cy="1680413"/>
          </a:xfrm>
          <a:prstGeom prst="rect">
            <a:avLst/>
          </a:prstGeom>
        </p:spPr>
      </p:pic>
      <p:sp>
        <p:nvSpPr>
          <p:cNvPr id="3" name="Text Placeholder 3">
            <a:extLst>
              <a:ext uri="{FF2B5EF4-FFF2-40B4-BE49-F238E27FC236}">
                <a16:creationId xmlns="" xmlns:a16="http://schemas.microsoft.com/office/drawing/2014/main" id="{264A88F3-6709-5C40-6041-8A59C82FAAE5}"/>
              </a:ext>
            </a:extLst>
          </p:cNvPr>
          <p:cNvSpPr txBox="1">
            <a:spLocks/>
          </p:cNvSpPr>
          <p:nvPr/>
        </p:nvSpPr>
        <p:spPr>
          <a:xfrm>
            <a:off x="453348" y="2427590"/>
            <a:ext cx="2862172" cy="2749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dirty="0">
                <a:solidFill>
                  <a:schemeClr val="bg1"/>
                </a:solidFill>
                <a:sym typeface="Times New Roman"/>
              </a:rPr>
              <a:t>Future Leaders Award</a:t>
            </a:r>
          </a:p>
          <a:p>
            <a:pPr marL="342900" indent="-342900">
              <a:buFont typeface="+mj-lt"/>
              <a:buAutoNum type="arabicPeriod"/>
            </a:pPr>
            <a:r>
              <a:rPr lang="en-US" sz="1800" dirty="0">
                <a:solidFill>
                  <a:schemeClr val="bg1"/>
                </a:solidFill>
                <a:highlight>
                  <a:srgbClr val="000080"/>
                </a:highlight>
              </a:rPr>
              <a:t>Academic Excellence</a:t>
            </a:r>
          </a:p>
          <a:p>
            <a:pPr marL="342900" indent="-342900">
              <a:buFont typeface="+mj-lt"/>
              <a:buAutoNum type="arabicPeriod"/>
            </a:pPr>
            <a:r>
              <a:rPr lang="en-US" sz="1800" dirty="0">
                <a:solidFill>
                  <a:schemeClr val="bg1"/>
                </a:solidFill>
                <a:highlight>
                  <a:srgbClr val="000080"/>
                </a:highlight>
              </a:rPr>
              <a:t>Honors</a:t>
            </a:r>
          </a:p>
          <a:p>
            <a:pPr marL="342900" indent="-342900">
              <a:buFont typeface="+mj-lt"/>
              <a:buAutoNum type="arabicPeriod"/>
            </a:pPr>
            <a:r>
              <a:rPr lang="en-US" sz="1800" dirty="0">
                <a:solidFill>
                  <a:schemeClr val="bg1"/>
                </a:solidFill>
              </a:rPr>
              <a:t>Scholastic Progress</a:t>
            </a:r>
          </a:p>
          <a:p>
            <a:pPr marL="342900" indent="-342900">
              <a:buFont typeface="+mj-lt"/>
              <a:buAutoNum type="arabicPeriod"/>
            </a:pPr>
            <a:r>
              <a:rPr lang="en-US" sz="1800" dirty="0">
                <a:solidFill>
                  <a:schemeClr val="bg1"/>
                </a:solidFill>
              </a:rPr>
              <a:t>Christian Growth</a:t>
            </a:r>
          </a:p>
          <a:p>
            <a:pPr marL="342900" indent="-342900">
              <a:buFont typeface="+mj-lt"/>
              <a:buAutoNum type="arabicPeriod"/>
            </a:pPr>
            <a:endParaRPr lang="en-US" sz="1800" dirty="0">
              <a:solidFill>
                <a:schemeClr val="bg1"/>
              </a:solidFill>
            </a:endParaRPr>
          </a:p>
        </p:txBody>
      </p:sp>
    </p:spTree>
    <p:extLst>
      <p:ext uri="{BB962C8B-B14F-4D97-AF65-F5344CB8AC3E}">
        <p14:creationId xmlns:p14="http://schemas.microsoft.com/office/powerpoint/2010/main" val="334513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228FE71-6937-9567-76F1-E988B0C036A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D804AD88-16A3-2431-EF57-73AAF111781A}"/>
              </a:ext>
            </a:extLst>
          </p:cNvPr>
          <p:cNvSpPr>
            <a:spLocks noGrp="1"/>
          </p:cNvSpPr>
          <p:nvPr>
            <p:ph type="title" idx="4294967295"/>
          </p:nvPr>
        </p:nvSpPr>
        <p:spPr>
          <a:xfrm>
            <a:off x="453347" y="611793"/>
            <a:ext cx="3218541" cy="1848965"/>
          </a:xfrm>
        </p:spPr>
        <p:txBody>
          <a:bodyPr>
            <a:normAutofit/>
          </a:bodyPr>
          <a:lstStyle/>
          <a:p>
            <a:r>
              <a:rPr lang="en-US" sz="3200" b="1" dirty="0">
                <a:solidFill>
                  <a:srgbClr val="FFD579"/>
                </a:solidFill>
                <a:effectLst>
                  <a:outerShdw blurRad="50800" dist="38100" dir="2700000" algn="tl" rotWithShape="0">
                    <a:prstClr val="black">
                      <a:alpha val="40000"/>
                    </a:prstClr>
                  </a:outerShdw>
                </a:effectLst>
                <a:sym typeface="Times New Roman"/>
              </a:rPr>
              <a:t>Middle and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High School </a:t>
            </a:r>
            <a:br>
              <a:rPr lang="en-US" sz="3200" b="1" dirty="0">
                <a:solidFill>
                  <a:srgbClr val="FFD579"/>
                </a:solidFill>
                <a:effectLst>
                  <a:outerShdw blurRad="50800" dist="38100" dir="2700000" algn="tl" rotWithShape="0">
                    <a:prstClr val="black">
                      <a:alpha val="40000"/>
                    </a:prstClr>
                  </a:outerShdw>
                </a:effectLst>
                <a:sym typeface="Times New Roman"/>
              </a:rPr>
            </a:br>
            <a:r>
              <a:rPr lang="en-US" sz="3200" b="1" dirty="0">
                <a:solidFill>
                  <a:srgbClr val="FFD579"/>
                </a:solidFill>
                <a:effectLst>
                  <a:outerShdw blurRad="50800" dist="38100" dir="2700000" algn="tl" rotWithShape="0">
                    <a:prstClr val="black">
                      <a:alpha val="40000"/>
                    </a:prstClr>
                  </a:outerShdw>
                </a:effectLst>
                <a:sym typeface="Times New Roman"/>
              </a:rPr>
              <a:t>Awards</a:t>
            </a:r>
            <a:endParaRPr lang="en-US" sz="3200" b="1" dirty="0">
              <a:solidFill>
                <a:srgbClr val="FFD579"/>
              </a:solidFill>
              <a:effectLst>
                <a:outerShdw blurRad="50800" dist="38100" dir="2700000" algn="tl" rotWithShape="0">
                  <a:prstClr val="black">
                    <a:alpha val="40000"/>
                  </a:prstClr>
                </a:outerShdw>
              </a:effectLst>
            </a:endParaRPr>
          </a:p>
        </p:txBody>
      </p:sp>
      <p:sp>
        <p:nvSpPr>
          <p:cNvPr id="9" name="Google Shape;188;p23">
            <a:extLst>
              <a:ext uri="{FF2B5EF4-FFF2-40B4-BE49-F238E27FC236}">
                <a16:creationId xmlns="" xmlns:a16="http://schemas.microsoft.com/office/drawing/2014/main" id="{740F000E-FA21-2944-8896-2AD62B667FE3}"/>
              </a:ext>
            </a:extLst>
          </p:cNvPr>
          <p:cNvSpPr txBox="1"/>
          <p:nvPr/>
        </p:nvSpPr>
        <p:spPr>
          <a:xfrm>
            <a:off x="3671888" y="628420"/>
            <a:ext cx="8423132" cy="2388786"/>
          </a:xfrm>
          <a:prstGeom prst="rect">
            <a:avLst/>
          </a:prstGeom>
          <a:noFill/>
          <a:ln>
            <a:noFill/>
          </a:ln>
        </p:spPr>
        <p:txBody>
          <a:bodyPr spcFirstLastPara="1" wrap="square" lIns="91425" tIns="91425" rIns="91425" bIns="91425" anchor="t" anchorCtr="0">
            <a:noAutofit/>
          </a:bodyPr>
          <a:lstStyle/>
          <a:p>
            <a:pPr lvl="0">
              <a:lnSpc>
                <a:spcPts val="2480"/>
              </a:lnSpc>
            </a:pPr>
            <a:r>
              <a:rPr lang="en-US" sz="2400" b="1" dirty="0">
                <a:solidFill>
                  <a:schemeClr val="bg1"/>
                </a:solidFill>
                <a:latin typeface="Arial" panose="020B0604020202020204" pitchFamily="34" charset="0"/>
                <a:cs typeface="Arial" panose="020B0604020202020204" pitchFamily="34" charset="0"/>
                <a:sym typeface="Times New Roman"/>
              </a:rPr>
              <a:t>Scholastic Progress - $100.00 </a:t>
            </a:r>
          </a:p>
          <a:p>
            <a:pPr>
              <a:lnSpc>
                <a:spcPts val="2480"/>
              </a:lnSpc>
            </a:pPr>
            <a:r>
              <a:rPr lang="en-US" dirty="0">
                <a:solidFill>
                  <a:schemeClr val="bg1"/>
                </a:solidFill>
                <a:latin typeface="Arial" panose="020B0604020202020204" pitchFamily="34" charset="0"/>
                <a:cs typeface="Arial" panose="020B0604020202020204" pitchFamily="34" charset="0"/>
              </a:rPr>
              <a:t>Candidate is eligible for this award with an improvement GPA showing upward progress from the start of the ministry year to the end of the ministry year and must be a member of Friendship Baptist Church scholarship ministry during the current award year </a:t>
            </a:r>
            <a:r>
              <a:rPr lang="en-US" dirty="0">
                <a:solidFill>
                  <a:schemeClr val="bg1"/>
                </a:solidFill>
                <a:latin typeface="Arial" panose="020B0604020202020204" pitchFamily="34" charset="0"/>
                <a:cs typeface="Arial" panose="020B0604020202020204" pitchFamily="34" charset="0"/>
                <a:sym typeface="Times New Roman"/>
              </a:rPr>
              <a:t>and must demonstrate the following:</a:t>
            </a:r>
            <a:r>
              <a:rPr lang="en-US" dirty="0">
                <a:solidFill>
                  <a:schemeClr val="bg1"/>
                </a:solidFill>
                <a:latin typeface="Arial" panose="020B0604020202020204" pitchFamily="34" charset="0"/>
                <a:cs typeface="Arial" panose="020B0604020202020204" pitchFamily="34" charset="0"/>
              </a:rPr>
              <a:t>.</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rPr>
              <a:t>1. Regularly attend Ex Hour and/or Bible Study</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rPr>
              <a:t>2. Be involved in another ministry within the church</a:t>
            </a:r>
            <a:endParaRPr sz="1600" b="1"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10" name="Google Shape;189;p23">
            <a:extLst>
              <a:ext uri="{FF2B5EF4-FFF2-40B4-BE49-F238E27FC236}">
                <a16:creationId xmlns="" xmlns:a16="http://schemas.microsoft.com/office/drawing/2014/main" id="{40F51F14-9E8B-E50E-CA46-2DB73DFFF358}"/>
              </a:ext>
            </a:extLst>
          </p:cNvPr>
          <p:cNvSpPr txBox="1"/>
          <p:nvPr/>
        </p:nvSpPr>
        <p:spPr>
          <a:xfrm>
            <a:off x="3671888" y="3328613"/>
            <a:ext cx="8423132" cy="2917594"/>
          </a:xfrm>
          <a:prstGeom prst="rect">
            <a:avLst/>
          </a:prstGeom>
          <a:noFill/>
          <a:ln>
            <a:noFill/>
          </a:ln>
        </p:spPr>
        <p:txBody>
          <a:bodyPr spcFirstLastPara="1" wrap="square" lIns="91425" tIns="91425" rIns="91425" bIns="91425" anchor="t" anchorCtr="0">
            <a:noAutofit/>
          </a:bodyPr>
          <a:lstStyle/>
          <a:p>
            <a:pPr>
              <a:lnSpc>
                <a:spcPts val="2480"/>
              </a:lnSpc>
            </a:pPr>
            <a:r>
              <a:rPr lang="en-US" sz="2400" b="1" dirty="0">
                <a:solidFill>
                  <a:schemeClr val="bg1"/>
                </a:solidFill>
                <a:latin typeface="Arial" panose="020B0604020202020204" pitchFamily="34" charset="0"/>
                <a:cs typeface="Arial" panose="020B0604020202020204" pitchFamily="34" charset="0"/>
                <a:sym typeface="Times New Roman"/>
              </a:rPr>
              <a:t>Christian Growth Award - $100.00 </a:t>
            </a:r>
          </a:p>
          <a:p>
            <a:pPr marL="127000">
              <a:lnSpc>
                <a:spcPts val="2480"/>
              </a:lnSpc>
            </a:pPr>
            <a:r>
              <a:rPr lang="en-US"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during the current award year and must demonstrate the following:</a:t>
            </a:r>
          </a:p>
          <a:p>
            <a:pPr marL="457200" lvl="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sym typeface="Times New Roman"/>
              </a:rPr>
              <a:t>Regularly attend Ex-Hour and/or Bible Study</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sym typeface="Times New Roman"/>
              </a:rPr>
              <a:t>Be involved in another ministry within the church.  </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sym typeface="Times New Roman"/>
              </a:rPr>
              <a:t>One Bible Study or Sunday School Reference Letter </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sym typeface="Times New Roman"/>
              </a:rPr>
              <a:t>One Ministry Reference Letter</a:t>
            </a:r>
          </a:p>
          <a:p>
            <a:pPr marL="457200" indent="-304800">
              <a:lnSpc>
                <a:spcPts val="2480"/>
              </a:lnSpc>
              <a:buSzPts val="1200"/>
              <a:buFont typeface="Times New Roman"/>
              <a:buAutoNum type="arabicPeriod"/>
            </a:pPr>
            <a:r>
              <a:rPr lang="en-US" dirty="0">
                <a:solidFill>
                  <a:schemeClr val="bg1"/>
                </a:solidFill>
                <a:latin typeface="Arial" panose="020B0604020202020204" pitchFamily="34" charset="0"/>
                <a:cs typeface="Arial" panose="020B0604020202020204" pitchFamily="34" charset="0"/>
                <a:sym typeface="Times New Roman"/>
              </a:rPr>
              <a:t>Minimum 2.5 cumulative GPA</a:t>
            </a:r>
          </a:p>
          <a:p>
            <a:pPr marL="0" lvl="0" indent="0" algn="l" rtl="0">
              <a:lnSpc>
                <a:spcPts val="2480"/>
              </a:lnSpc>
              <a:spcBef>
                <a:spcPts val="0"/>
              </a:spcBef>
              <a:spcAft>
                <a:spcPts val="0"/>
              </a:spcAft>
              <a:buNone/>
            </a:pPr>
            <a:endParaRPr dirty="0">
              <a:solidFill>
                <a:schemeClr val="bg1"/>
              </a:solidFill>
              <a:latin typeface="Calibri"/>
              <a:ea typeface="Calibri"/>
              <a:cs typeface="Calibri"/>
              <a:sym typeface="Calibri"/>
            </a:endParaRPr>
          </a:p>
        </p:txBody>
      </p:sp>
      <p:pic>
        <p:nvPicPr>
          <p:cNvPr id="14" name="Picture 13">
            <a:extLst>
              <a:ext uri="{FF2B5EF4-FFF2-40B4-BE49-F238E27FC236}">
                <a16:creationId xmlns="" xmlns:a16="http://schemas.microsoft.com/office/drawing/2014/main" id="{68290E09-52E7-41A2-F8F1-636B08F512AA}"/>
              </a:ext>
            </a:extLst>
          </p:cNvPr>
          <p:cNvPicPr>
            <a:picLocks noChangeAspect="1"/>
          </p:cNvPicPr>
          <p:nvPr/>
        </p:nvPicPr>
        <p:blipFill>
          <a:blip r:embed="rId3"/>
          <a:stretch>
            <a:fillRect/>
          </a:stretch>
        </p:blipFill>
        <p:spPr>
          <a:xfrm flipH="1">
            <a:off x="0" y="5177587"/>
            <a:ext cx="2549236" cy="1680413"/>
          </a:xfrm>
          <a:prstGeom prst="rect">
            <a:avLst/>
          </a:prstGeom>
        </p:spPr>
      </p:pic>
      <p:sp>
        <p:nvSpPr>
          <p:cNvPr id="4" name="Text Placeholder 3">
            <a:extLst>
              <a:ext uri="{FF2B5EF4-FFF2-40B4-BE49-F238E27FC236}">
                <a16:creationId xmlns="" xmlns:a16="http://schemas.microsoft.com/office/drawing/2014/main" id="{4DA69169-DF81-A8EB-727E-9CF7C8E00AEC}"/>
              </a:ext>
            </a:extLst>
          </p:cNvPr>
          <p:cNvSpPr txBox="1">
            <a:spLocks/>
          </p:cNvSpPr>
          <p:nvPr/>
        </p:nvSpPr>
        <p:spPr>
          <a:xfrm>
            <a:off x="453348" y="2427590"/>
            <a:ext cx="2862172" cy="2749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dirty="0">
                <a:solidFill>
                  <a:schemeClr val="bg1"/>
                </a:solidFill>
                <a:sym typeface="Times New Roman"/>
              </a:rPr>
              <a:t>Future Leaders Award</a:t>
            </a:r>
          </a:p>
          <a:p>
            <a:pPr marL="342900" indent="-342900">
              <a:buFont typeface="+mj-lt"/>
              <a:buAutoNum type="arabicPeriod"/>
            </a:pPr>
            <a:r>
              <a:rPr lang="en-US" sz="1800" dirty="0">
                <a:solidFill>
                  <a:schemeClr val="bg1"/>
                </a:solidFill>
              </a:rPr>
              <a:t>Academic Excellence</a:t>
            </a:r>
          </a:p>
          <a:p>
            <a:pPr marL="342900" indent="-342900">
              <a:buFont typeface="+mj-lt"/>
              <a:buAutoNum type="arabicPeriod"/>
            </a:pPr>
            <a:r>
              <a:rPr lang="en-US" sz="1800" dirty="0">
                <a:solidFill>
                  <a:schemeClr val="bg1"/>
                </a:solidFill>
              </a:rPr>
              <a:t>Honors</a:t>
            </a:r>
          </a:p>
          <a:p>
            <a:pPr marL="342900" indent="-342900">
              <a:buFont typeface="+mj-lt"/>
              <a:buAutoNum type="arabicPeriod"/>
            </a:pPr>
            <a:r>
              <a:rPr lang="en-US" sz="1800" dirty="0">
                <a:solidFill>
                  <a:schemeClr val="bg1"/>
                </a:solidFill>
                <a:highlight>
                  <a:srgbClr val="000080"/>
                </a:highlight>
              </a:rPr>
              <a:t>Scholastic Progress</a:t>
            </a:r>
          </a:p>
          <a:p>
            <a:pPr marL="342900" indent="-342900">
              <a:buFont typeface="+mj-lt"/>
              <a:buAutoNum type="arabicPeriod"/>
            </a:pPr>
            <a:r>
              <a:rPr lang="en-US" sz="1800" dirty="0">
                <a:solidFill>
                  <a:schemeClr val="bg1"/>
                </a:solidFill>
                <a:highlight>
                  <a:srgbClr val="000080"/>
                </a:highlight>
              </a:rPr>
              <a:t>Christian Growth</a:t>
            </a:r>
          </a:p>
          <a:p>
            <a:pPr marL="342900" indent="-342900">
              <a:buFont typeface="+mj-lt"/>
              <a:buAutoNum type="arabicPeriod"/>
            </a:pPr>
            <a:endParaRPr lang="en-US" sz="1800" dirty="0">
              <a:solidFill>
                <a:schemeClr val="bg1"/>
              </a:solidFill>
            </a:endParaRPr>
          </a:p>
        </p:txBody>
      </p:sp>
    </p:spTree>
    <p:extLst>
      <p:ext uri="{BB962C8B-B14F-4D97-AF65-F5344CB8AC3E}">
        <p14:creationId xmlns:p14="http://schemas.microsoft.com/office/powerpoint/2010/main" val="67096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D05281-C468-7AD1-6C90-C1698639B8A0}"/>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267D74BD-B1E6-3941-7A2E-E4BAE468FED0}"/>
              </a:ext>
            </a:extLst>
          </p:cNvPr>
          <p:cNvSpPr>
            <a:spLocks noGrp="1"/>
          </p:cNvSpPr>
          <p:nvPr>
            <p:ph type="ctrTitle"/>
          </p:nvPr>
        </p:nvSpPr>
        <p:spPr>
          <a:xfrm>
            <a:off x="1524000" y="2853913"/>
            <a:ext cx="9144000" cy="2387600"/>
          </a:xfrm>
        </p:spPr>
        <p:txBody>
          <a:bodyPr>
            <a:normAutofit/>
          </a:bodyPr>
          <a:lstStyle/>
          <a:p>
            <a:r>
              <a:rPr lang="en-US" sz="6600" b="1" dirty="0">
                <a:solidFill>
                  <a:srgbClr val="F7D857"/>
                </a:solidFill>
                <a:effectLst>
                  <a:outerShdw blurRad="50800" dist="38100" dir="2700000" algn="tl" rotWithShape="0">
                    <a:prstClr val="black">
                      <a:alpha val="40000"/>
                    </a:prstClr>
                  </a:outerShdw>
                </a:effectLst>
              </a:rPr>
              <a:t>12</a:t>
            </a:r>
            <a:r>
              <a:rPr lang="en-US" sz="6600" b="1" baseline="30000" dirty="0">
                <a:solidFill>
                  <a:srgbClr val="F7D857"/>
                </a:solidFill>
                <a:effectLst>
                  <a:outerShdw blurRad="50800" dist="38100" dir="2700000" algn="tl" rotWithShape="0">
                    <a:prstClr val="black">
                      <a:alpha val="40000"/>
                    </a:prstClr>
                  </a:outerShdw>
                </a:effectLst>
              </a:rPr>
              <a:t>th</a:t>
            </a:r>
            <a:r>
              <a:rPr lang="en-US" sz="6600" b="1" dirty="0">
                <a:solidFill>
                  <a:srgbClr val="F7D857"/>
                </a:solidFill>
                <a:effectLst>
                  <a:outerShdw blurRad="50800" dist="38100" dir="2700000" algn="tl" rotWithShape="0">
                    <a:prstClr val="black">
                      <a:alpha val="40000"/>
                    </a:prstClr>
                  </a:outerShdw>
                </a:effectLst>
              </a:rPr>
              <a:t>  Grade Requirements </a:t>
            </a:r>
          </a:p>
        </p:txBody>
      </p:sp>
      <p:pic>
        <p:nvPicPr>
          <p:cNvPr id="11" name="Picture 10">
            <a:extLst>
              <a:ext uri="{FF2B5EF4-FFF2-40B4-BE49-F238E27FC236}">
                <a16:creationId xmlns="" xmlns:a16="http://schemas.microsoft.com/office/drawing/2014/main" id="{DC36BA2B-F3BC-8A2B-8A83-035D123DE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5234" y="0"/>
            <a:ext cx="1356765" cy="821703"/>
          </a:xfrm>
          <a:prstGeom prst="rect">
            <a:avLst/>
          </a:prstGeom>
        </p:spPr>
      </p:pic>
      <p:sp>
        <p:nvSpPr>
          <p:cNvPr id="13" name="Title 1">
            <a:extLst>
              <a:ext uri="{FF2B5EF4-FFF2-40B4-BE49-F238E27FC236}">
                <a16:creationId xmlns="" xmlns:a16="http://schemas.microsoft.com/office/drawing/2014/main" id="{FC875E8F-1333-1B0A-C0AF-451E22696863}"/>
              </a:ext>
            </a:extLst>
          </p:cNvPr>
          <p:cNvSpPr txBox="1">
            <a:spLocks/>
          </p:cNvSpPr>
          <p:nvPr/>
        </p:nvSpPr>
        <p:spPr>
          <a:xfrm>
            <a:off x="1960418" y="312388"/>
            <a:ext cx="8271164" cy="821703"/>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effectLst>
                  <a:outerShdw blurRad="50800" dist="38100" dir="2700000" algn="tl" rotWithShape="0">
                    <a:prstClr val="black">
                      <a:alpha val="40000"/>
                    </a:prstClr>
                  </a:outerShdw>
                </a:effectLst>
              </a:rPr>
              <a:t>Higher Learning &amp; Excellence Scholarship Ministry</a:t>
            </a:r>
          </a:p>
        </p:txBody>
      </p:sp>
      <p:pic>
        <p:nvPicPr>
          <p:cNvPr id="14" name="Picture 13">
            <a:extLst>
              <a:ext uri="{FF2B5EF4-FFF2-40B4-BE49-F238E27FC236}">
                <a16:creationId xmlns="" xmlns:a16="http://schemas.microsoft.com/office/drawing/2014/main" id="{52071C63-FA90-C066-8643-F04130EE2380}"/>
              </a:ext>
            </a:extLst>
          </p:cNvPr>
          <p:cNvPicPr>
            <a:picLocks noChangeAspect="1"/>
          </p:cNvPicPr>
          <p:nvPr/>
        </p:nvPicPr>
        <p:blipFill>
          <a:blip r:embed="rId4"/>
          <a:stretch>
            <a:fillRect/>
          </a:stretch>
        </p:blipFill>
        <p:spPr>
          <a:xfrm>
            <a:off x="9739744" y="5241513"/>
            <a:ext cx="2452256" cy="1616485"/>
          </a:xfrm>
          <a:prstGeom prst="rect">
            <a:avLst/>
          </a:prstGeom>
        </p:spPr>
      </p:pic>
      <p:pic>
        <p:nvPicPr>
          <p:cNvPr id="15" name="Picture 14">
            <a:extLst>
              <a:ext uri="{FF2B5EF4-FFF2-40B4-BE49-F238E27FC236}">
                <a16:creationId xmlns="" xmlns:a16="http://schemas.microsoft.com/office/drawing/2014/main" id="{1763FF5E-7036-A3FB-C3EC-E17963AA7F08}"/>
              </a:ext>
            </a:extLst>
          </p:cNvPr>
          <p:cNvPicPr>
            <a:picLocks noChangeAspect="1"/>
          </p:cNvPicPr>
          <p:nvPr/>
        </p:nvPicPr>
        <p:blipFill>
          <a:blip r:embed="rId5"/>
          <a:stretch>
            <a:fillRect/>
          </a:stretch>
        </p:blipFill>
        <p:spPr>
          <a:xfrm>
            <a:off x="10965195" y="5699312"/>
            <a:ext cx="1011329" cy="1011329"/>
          </a:xfrm>
          <a:prstGeom prst="rect">
            <a:avLst/>
          </a:prstGeom>
        </p:spPr>
      </p:pic>
      <p:pic>
        <p:nvPicPr>
          <p:cNvPr id="16" name="Picture 15">
            <a:extLst>
              <a:ext uri="{FF2B5EF4-FFF2-40B4-BE49-F238E27FC236}">
                <a16:creationId xmlns="" xmlns:a16="http://schemas.microsoft.com/office/drawing/2014/main" id="{1E43348B-899A-5D43-CC25-CC4B8FF0653B}"/>
              </a:ext>
            </a:extLst>
          </p:cNvPr>
          <p:cNvPicPr>
            <a:picLocks noChangeAspect="1"/>
          </p:cNvPicPr>
          <p:nvPr/>
        </p:nvPicPr>
        <p:blipFill>
          <a:blip r:embed="rId6"/>
          <a:stretch>
            <a:fillRect/>
          </a:stretch>
        </p:blipFill>
        <p:spPr>
          <a:xfrm rot="20498992">
            <a:off x="4804866" y="1523101"/>
            <a:ext cx="2582268" cy="1589088"/>
          </a:xfrm>
          <a:prstGeom prst="rect">
            <a:avLst/>
          </a:prstGeom>
        </p:spPr>
      </p:pic>
    </p:spTree>
    <p:extLst>
      <p:ext uri="{BB962C8B-B14F-4D97-AF65-F5344CB8AC3E}">
        <p14:creationId xmlns:p14="http://schemas.microsoft.com/office/powerpoint/2010/main" val="407253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B415284-D6BF-34E8-8548-030AAF888634}"/>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FD34CE12-C6CF-9AB7-2284-29A67A5CBD77}"/>
              </a:ext>
            </a:extLst>
          </p:cNvPr>
          <p:cNvSpPr>
            <a:spLocks noGrp="1"/>
          </p:cNvSpPr>
          <p:nvPr>
            <p:ph type="title"/>
          </p:nvPr>
        </p:nvSpPr>
        <p:spPr/>
        <p:txBody>
          <a:bodyPr>
            <a:normAutofit/>
          </a:bodyPr>
          <a:lstStyle/>
          <a:p>
            <a:r>
              <a:rPr lang="en-US" b="1" dirty="0">
                <a:solidFill>
                  <a:srgbClr val="FFD579"/>
                </a:solidFill>
                <a:effectLst>
                  <a:outerShdw blurRad="50800" dist="38100" dir="2700000" algn="tl" rotWithShape="0">
                    <a:prstClr val="black">
                      <a:alpha val="40000"/>
                    </a:prstClr>
                  </a:outerShdw>
                </a:effectLst>
              </a:rPr>
              <a:t>Ministry’s Scripture</a:t>
            </a:r>
          </a:p>
        </p:txBody>
      </p:sp>
      <p:sp>
        <p:nvSpPr>
          <p:cNvPr id="3" name="Content Placeholder 2">
            <a:extLst>
              <a:ext uri="{FF2B5EF4-FFF2-40B4-BE49-F238E27FC236}">
                <a16:creationId xmlns="" xmlns:a16="http://schemas.microsoft.com/office/drawing/2014/main" id="{EC341ADE-E7CD-8EC3-8DB2-F77570DB550D}"/>
              </a:ext>
            </a:extLst>
          </p:cNvPr>
          <p:cNvSpPr>
            <a:spLocks noGrp="1"/>
          </p:cNvSpPr>
          <p:nvPr>
            <p:ph idx="1"/>
          </p:nvPr>
        </p:nvSpPr>
        <p:spPr>
          <a:xfrm>
            <a:off x="4772025" y="1008414"/>
            <a:ext cx="6841670" cy="5780313"/>
          </a:xfrm>
        </p:spPr>
        <p:txBody>
          <a:bodyPr>
            <a:noAutofit/>
          </a:bodyPr>
          <a:lstStyle/>
          <a:p>
            <a:pPr marL="0" indent="0">
              <a:lnSpc>
                <a:spcPct val="100000"/>
              </a:lnSpc>
              <a:buNone/>
            </a:pPr>
            <a:r>
              <a:rPr lang="en-US" sz="3000" i="1" baseline="30000" dirty="0">
                <a:solidFill>
                  <a:schemeClr val="bg1"/>
                </a:solidFill>
              </a:rPr>
              <a:t>23 </a:t>
            </a:r>
            <a:r>
              <a:rPr lang="en-US" sz="3000" i="1" dirty="0">
                <a:solidFill>
                  <a:schemeClr val="bg1"/>
                </a:solidFill>
              </a:rPr>
              <a:t>“Whatever you do, work at it with all your heart, as working for the Lord, not for human masters,</a:t>
            </a:r>
            <a:r>
              <a:rPr lang="en-US" sz="3000" i="1" baseline="30000" dirty="0">
                <a:solidFill>
                  <a:schemeClr val="bg1"/>
                </a:solidFill>
              </a:rPr>
              <a:t> 24 </a:t>
            </a:r>
            <a:r>
              <a:rPr lang="en-US" sz="3000" i="1" dirty="0">
                <a:solidFill>
                  <a:schemeClr val="bg1"/>
                </a:solidFill>
              </a:rPr>
              <a:t>since you know that you will receive an inheritance from the Lord as a reward. It is the Lord Christ you are serving.”</a:t>
            </a:r>
          </a:p>
          <a:p>
            <a:pPr marL="0" indent="0" algn="r">
              <a:lnSpc>
                <a:spcPct val="100000"/>
              </a:lnSpc>
              <a:buNone/>
            </a:pPr>
            <a:r>
              <a:rPr lang="en-US" sz="2800" i="1" dirty="0">
                <a:solidFill>
                  <a:schemeClr val="bg1"/>
                </a:solidFill>
              </a:rPr>
              <a:t>Colossians 3: 23, 24 – NIV</a:t>
            </a:r>
            <a:endParaRPr lang="en-US" sz="2000" i="1" dirty="0">
              <a:solidFill>
                <a:schemeClr val="bg1"/>
              </a:solidFill>
            </a:endParaRPr>
          </a:p>
        </p:txBody>
      </p:sp>
      <p:pic>
        <p:nvPicPr>
          <p:cNvPr id="10" name="Graphic 9" descr="Storytelling outline">
            <a:extLst>
              <a:ext uri="{FF2B5EF4-FFF2-40B4-BE49-F238E27FC236}">
                <a16:creationId xmlns="" xmlns:a16="http://schemas.microsoft.com/office/drawing/2014/main" id="{4306E6E2-3D9D-0AA8-174C-08010C388A0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89857" y="2355272"/>
            <a:ext cx="3118757" cy="3118757"/>
          </a:xfrm>
          <a:prstGeom prst="rect">
            <a:avLst/>
          </a:prstGeom>
        </p:spPr>
      </p:pic>
      <p:pic>
        <p:nvPicPr>
          <p:cNvPr id="11" name="Picture 10">
            <a:extLst>
              <a:ext uri="{FF2B5EF4-FFF2-40B4-BE49-F238E27FC236}">
                <a16:creationId xmlns="" xmlns:a16="http://schemas.microsoft.com/office/drawing/2014/main" id="{4635D53F-266C-667E-5582-18821276CBEE}"/>
              </a:ext>
            </a:extLst>
          </p:cNvPr>
          <p:cNvPicPr>
            <a:picLocks noChangeAspect="1"/>
          </p:cNvPicPr>
          <p:nvPr/>
        </p:nvPicPr>
        <p:blipFill>
          <a:blip r:embed="rId5"/>
          <a:stretch>
            <a:fillRect/>
          </a:stretch>
        </p:blipFill>
        <p:spPr>
          <a:xfrm flipH="1">
            <a:off x="0" y="5177587"/>
            <a:ext cx="2549236" cy="1680413"/>
          </a:xfrm>
          <a:prstGeom prst="rect">
            <a:avLst/>
          </a:prstGeom>
        </p:spPr>
      </p:pic>
    </p:spTree>
    <p:extLst>
      <p:ext uri="{BB962C8B-B14F-4D97-AF65-F5344CB8AC3E}">
        <p14:creationId xmlns:p14="http://schemas.microsoft.com/office/powerpoint/2010/main" val="128862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769C88-34A4-90E6-1A7C-A19A28A6BF6A}"/>
              </a:ext>
            </a:extLst>
          </p:cNvPr>
          <p:cNvSpPr>
            <a:spLocks noGrp="1"/>
          </p:cNvSpPr>
          <p:nvPr>
            <p:ph type="title"/>
          </p:nvPr>
        </p:nvSpPr>
        <p:spPr>
          <a:xfrm>
            <a:off x="754854" y="365125"/>
            <a:ext cx="10858501" cy="1325563"/>
          </a:xfrm>
        </p:spPr>
        <p:txBody>
          <a:bodyPr>
            <a:normAutofit fontScale="90000"/>
          </a:bodyPr>
          <a:lstStyle/>
          <a:p>
            <a:pPr algn="ctr"/>
            <a:r>
              <a:rPr lang="en-US" sz="4000" b="1" dirty="0">
                <a:solidFill>
                  <a:srgbClr val="FFD579"/>
                </a:solidFill>
                <a:effectLst>
                  <a:outerShdw blurRad="50800" dist="38100" dir="2700000" algn="tl" rotWithShape="0">
                    <a:prstClr val="black">
                      <a:alpha val="40000"/>
                    </a:prstClr>
                  </a:outerShdw>
                </a:effectLst>
              </a:rPr>
              <a:t>Senior Minimum Requirements; In addition to standard guidelines and mandatory religious requirements </a:t>
            </a:r>
          </a:p>
        </p:txBody>
      </p:sp>
      <p:sp>
        <p:nvSpPr>
          <p:cNvPr id="3" name="Content Placeholder 2">
            <a:extLst>
              <a:ext uri="{FF2B5EF4-FFF2-40B4-BE49-F238E27FC236}">
                <a16:creationId xmlns="" xmlns:a16="http://schemas.microsoft.com/office/drawing/2014/main" id="{E81DA6A5-2687-E959-532A-BD8A216F9E05}"/>
              </a:ext>
            </a:extLst>
          </p:cNvPr>
          <p:cNvSpPr>
            <a:spLocks noGrp="1"/>
          </p:cNvSpPr>
          <p:nvPr>
            <p:ph idx="1"/>
          </p:nvPr>
        </p:nvSpPr>
        <p:spPr>
          <a:xfrm>
            <a:off x="407193" y="1690688"/>
            <a:ext cx="11377613" cy="4802187"/>
          </a:xfrm>
        </p:spPr>
        <p:txBody>
          <a:bodyPr>
            <a:noAutofit/>
          </a:bodyPr>
          <a:lstStyle/>
          <a:p>
            <a:pPr marL="460375" indent="-342900">
              <a:lnSpc>
                <a:spcPct val="150000"/>
              </a:lnSpc>
              <a:spcBef>
                <a:spcPts val="0"/>
              </a:spcBef>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sym typeface="Times New Roman"/>
              </a:rPr>
              <a:t>Students must meet all identified senior deadlines,</a:t>
            </a:r>
          </a:p>
          <a:p>
            <a:pPr marL="460375" indent="-342900">
              <a:lnSpc>
                <a:spcPct val="150000"/>
              </a:lnSpc>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sym typeface="Times New Roman"/>
              </a:rPr>
              <a:t>Submit transcripts for all high school (9th-12th grade) and Jr. College academic classes taken,</a:t>
            </a:r>
          </a:p>
          <a:p>
            <a:pPr marL="460375" indent="-342900">
              <a:lnSpc>
                <a:spcPct val="100000"/>
              </a:lnSpc>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sym typeface="Times New Roman"/>
              </a:rPr>
              <a:t>Scholarship Awards: Submit two (2) Letters of Recommendation (one ministry and one outside reference letter), be involved in another church ministry, provide Proof of College Acceptance, </a:t>
            </a:r>
          </a:p>
          <a:p>
            <a:pPr marL="460375" indent="-342900">
              <a:lnSpc>
                <a:spcPct val="150000"/>
              </a:lnSpc>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sym typeface="Times New Roman"/>
              </a:rPr>
              <a:t>Submit Senior Bio, Picture and words of acknowledgement to parents/guardians,</a:t>
            </a:r>
          </a:p>
          <a:p>
            <a:pPr marL="460375" indent="-342900">
              <a:lnSpc>
                <a:spcPct val="150000"/>
              </a:lnSpc>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sym typeface="Times New Roman"/>
              </a:rPr>
              <a:t>Attend year-end Baccalaureate service/ceremony</a:t>
            </a:r>
          </a:p>
          <a:p>
            <a:pPr marL="403225" indent="-285750">
              <a:lnSpc>
                <a:spcPct val="100000"/>
              </a:lnSpc>
              <a:buClr>
                <a:srgbClr val="000000"/>
              </a:buClr>
              <a:buSzPts val="1850"/>
            </a:pPr>
            <a:endParaRPr lang="en-US" sz="1800" dirty="0">
              <a:solidFill>
                <a:schemeClr val="bg1"/>
              </a:solidFill>
              <a:latin typeface="Arial" panose="020B0604020202020204" pitchFamily="34" charset="0"/>
              <a:cs typeface="Arial" panose="020B0604020202020204" pitchFamily="34" charset="0"/>
              <a:sym typeface="Times New Roman"/>
            </a:endParaRPr>
          </a:p>
          <a:p>
            <a:pPr marL="0" indent="0">
              <a:lnSpc>
                <a:spcPct val="100000"/>
              </a:lnSpc>
              <a:buClr>
                <a:srgbClr val="000000"/>
              </a:buClr>
              <a:buSzPts val="1850"/>
              <a:buNone/>
            </a:pPr>
            <a:r>
              <a:rPr lang="en-US" sz="1800" dirty="0">
                <a:solidFill>
                  <a:schemeClr val="bg1"/>
                </a:solidFill>
                <a:latin typeface="Arial" panose="020B0604020202020204" pitchFamily="34" charset="0"/>
                <a:cs typeface="Arial" panose="020B0604020202020204" pitchFamily="34" charset="0"/>
                <a:sym typeface="Times New Roman"/>
              </a:rPr>
              <a:t>Note: See Higher Learning Scholarship Ministry Handbook for Grade Point Avg., (GPA), </a:t>
            </a:r>
            <a:br>
              <a:rPr lang="en-US" sz="1800" dirty="0">
                <a:solidFill>
                  <a:schemeClr val="bg1"/>
                </a:solidFill>
                <a:latin typeface="Arial" panose="020B0604020202020204" pitchFamily="34" charset="0"/>
                <a:cs typeface="Arial" panose="020B0604020202020204" pitchFamily="34" charset="0"/>
                <a:sym typeface="Times New Roman"/>
              </a:rPr>
            </a:br>
            <a:r>
              <a:rPr lang="en-US" sz="1800" dirty="0">
                <a:solidFill>
                  <a:schemeClr val="bg1"/>
                </a:solidFill>
                <a:latin typeface="Arial" panose="020B0604020202020204" pitchFamily="34" charset="0"/>
                <a:cs typeface="Arial" panose="020B0604020202020204" pitchFamily="34" charset="0"/>
                <a:sym typeface="Times New Roman"/>
              </a:rPr>
              <a:t>and number of years of scholarship ministry participation, for specific senior awards.</a:t>
            </a:r>
            <a:endParaRPr lang="en-US" sz="1800" dirty="0">
              <a:solidFill>
                <a:schemeClr val="bg1"/>
              </a:solidFill>
              <a:latin typeface="Arial" panose="020B0604020202020204" pitchFamily="34" charset="0"/>
              <a:cs typeface="Arial" panose="020B0604020202020204" pitchFamily="34" charset="0"/>
            </a:endParaRPr>
          </a:p>
          <a:p>
            <a:pPr>
              <a:lnSpc>
                <a:spcPct val="150000"/>
              </a:lnSpc>
            </a:pPr>
            <a:endParaRPr lang="en-US" sz="1800" dirty="0"/>
          </a:p>
        </p:txBody>
      </p:sp>
      <p:pic>
        <p:nvPicPr>
          <p:cNvPr id="9" name="Picture 8">
            <a:extLst>
              <a:ext uri="{FF2B5EF4-FFF2-40B4-BE49-F238E27FC236}">
                <a16:creationId xmlns="" xmlns:a16="http://schemas.microsoft.com/office/drawing/2014/main" id="{26BAB4CB-5983-E35A-7185-AB36BD33A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90" y="5572124"/>
            <a:ext cx="1950709" cy="1285874"/>
          </a:xfrm>
          <a:prstGeom prst="rect">
            <a:avLst/>
          </a:prstGeom>
        </p:spPr>
      </p:pic>
      <p:pic>
        <p:nvPicPr>
          <p:cNvPr id="10" name="Picture 9">
            <a:extLst>
              <a:ext uri="{FF2B5EF4-FFF2-40B4-BE49-F238E27FC236}">
                <a16:creationId xmlns="" xmlns:a16="http://schemas.microsoft.com/office/drawing/2014/main" id="{D123972A-AFF2-0A6E-78C3-8E0E9E7A6F20}"/>
              </a:ext>
            </a:extLst>
          </p:cNvPr>
          <p:cNvPicPr>
            <a:picLocks noChangeAspect="1"/>
          </p:cNvPicPr>
          <p:nvPr/>
        </p:nvPicPr>
        <p:blipFill>
          <a:blip r:embed="rId3"/>
          <a:stretch>
            <a:fillRect/>
          </a:stretch>
        </p:blipFill>
        <p:spPr>
          <a:xfrm>
            <a:off x="8951729" y="4091781"/>
            <a:ext cx="2661626" cy="1168518"/>
          </a:xfrm>
          <a:prstGeom prst="rect">
            <a:avLst/>
          </a:prstGeom>
        </p:spPr>
      </p:pic>
    </p:spTree>
    <p:extLst>
      <p:ext uri="{BB962C8B-B14F-4D97-AF65-F5344CB8AC3E}">
        <p14:creationId xmlns:p14="http://schemas.microsoft.com/office/powerpoint/2010/main" val="81318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95651B-C2C9-A7F6-7C1B-4AA388E9B0A4}"/>
            </a:ext>
          </a:extLst>
        </p:cNvPr>
        <p:cNvGrpSpPr/>
        <p:nvPr/>
      </p:nvGrpSpPr>
      <p:grpSpPr>
        <a:xfrm>
          <a:off x="0" y="0"/>
          <a:ext cx="0" cy="0"/>
          <a:chOff x="0" y="0"/>
          <a:chExt cx="0" cy="0"/>
        </a:xfrm>
      </p:grpSpPr>
      <p:pic>
        <p:nvPicPr>
          <p:cNvPr id="6" name="Picture 5">
            <a:extLst>
              <a:ext uri="{FF2B5EF4-FFF2-40B4-BE49-F238E27FC236}">
                <a16:creationId xmlns="" xmlns:a16="http://schemas.microsoft.com/office/drawing/2014/main" id="{37DF0434-BDDD-4753-3971-ABBBF18DEB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90" y="5572124"/>
            <a:ext cx="1950709" cy="1285874"/>
          </a:xfrm>
          <a:prstGeom prst="rect">
            <a:avLst/>
          </a:prstGeom>
        </p:spPr>
      </p:pic>
      <p:sp>
        <p:nvSpPr>
          <p:cNvPr id="2" name="Title 1">
            <a:extLst>
              <a:ext uri="{FF2B5EF4-FFF2-40B4-BE49-F238E27FC236}">
                <a16:creationId xmlns="" xmlns:a16="http://schemas.microsoft.com/office/drawing/2014/main" id="{02D30224-227E-019F-05EB-0214EF696A7B}"/>
              </a:ext>
            </a:extLst>
          </p:cNvPr>
          <p:cNvSpPr>
            <a:spLocks noGrp="1"/>
          </p:cNvSpPr>
          <p:nvPr>
            <p:ph type="title"/>
          </p:nvPr>
        </p:nvSpPr>
        <p:spPr>
          <a:xfrm>
            <a:off x="838200" y="365126"/>
            <a:ext cx="10515600" cy="920750"/>
          </a:xfrm>
        </p:spPr>
        <p:txBody>
          <a:bodyPr>
            <a:normAutofit/>
          </a:bodyPr>
          <a:lstStyle/>
          <a:p>
            <a:pPr algn="ctr"/>
            <a:r>
              <a:rPr lang="en-US" sz="4000" b="1" dirty="0">
                <a:solidFill>
                  <a:srgbClr val="FFD579"/>
                </a:solidFill>
                <a:effectLst>
                  <a:outerShdw blurRad="50800" dist="38100" dir="2700000" algn="tl" rotWithShape="0">
                    <a:prstClr val="black">
                      <a:alpha val="40000"/>
                    </a:prstClr>
                  </a:outerShdw>
                </a:effectLst>
              </a:rPr>
              <a:t>Senior Awards</a:t>
            </a:r>
          </a:p>
        </p:txBody>
      </p:sp>
      <p:sp>
        <p:nvSpPr>
          <p:cNvPr id="3" name="Content Placeholder 2">
            <a:extLst>
              <a:ext uri="{FF2B5EF4-FFF2-40B4-BE49-F238E27FC236}">
                <a16:creationId xmlns="" xmlns:a16="http://schemas.microsoft.com/office/drawing/2014/main" id="{0CFE6362-C1E1-01CD-4249-AEBD58E60A69}"/>
              </a:ext>
            </a:extLst>
          </p:cNvPr>
          <p:cNvSpPr>
            <a:spLocks noGrp="1"/>
          </p:cNvSpPr>
          <p:nvPr>
            <p:ph sz="half" idx="1"/>
          </p:nvPr>
        </p:nvSpPr>
        <p:spPr>
          <a:xfrm>
            <a:off x="395285" y="1285876"/>
            <a:ext cx="5457826" cy="5043487"/>
          </a:xfrm>
        </p:spPr>
        <p:txBody>
          <a:bodyPr>
            <a:noAutofit/>
          </a:bodyPr>
          <a:lstStyle/>
          <a:p>
            <a:pPr marL="0" lvl="0" indent="0">
              <a:lnSpc>
                <a:spcPts val="24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The Bishop James D. Carrington Award (qty. 1): $2,000.00 and Laptop Computer</a:t>
            </a:r>
          </a:p>
          <a:p>
            <a:pPr lvl="0" indent="0">
              <a:lnSpc>
                <a:spcPts val="24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three years and must demonstrate the following:</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another ministry within the church</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3.75 cumulative GPA</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college/university.</a:t>
            </a:r>
          </a:p>
        </p:txBody>
      </p:sp>
      <p:sp>
        <p:nvSpPr>
          <p:cNvPr id="4" name="Content Placeholder 3">
            <a:extLst>
              <a:ext uri="{FF2B5EF4-FFF2-40B4-BE49-F238E27FC236}">
                <a16:creationId xmlns="" xmlns:a16="http://schemas.microsoft.com/office/drawing/2014/main" id="{27333C8C-7610-4C63-95FC-7ED38881ED16}"/>
              </a:ext>
            </a:extLst>
          </p:cNvPr>
          <p:cNvSpPr>
            <a:spLocks noGrp="1"/>
          </p:cNvSpPr>
          <p:nvPr>
            <p:ph sz="half" idx="2"/>
          </p:nvPr>
        </p:nvSpPr>
        <p:spPr>
          <a:xfrm>
            <a:off x="6315076" y="1285876"/>
            <a:ext cx="5457825" cy="5043487"/>
          </a:xfrm>
        </p:spPr>
        <p:txBody>
          <a:bodyPr>
            <a:noAutofit/>
          </a:bodyPr>
          <a:lstStyle/>
          <a:p>
            <a:pPr marL="0" indent="0">
              <a:lnSpc>
                <a:spcPts val="24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A. D. Kendrick Founders Award </a:t>
            </a:r>
          </a:p>
          <a:p>
            <a:pPr marL="0" indent="0">
              <a:lnSpc>
                <a:spcPts val="24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(qty. 2): $1,500.00 and Laptop Computer </a:t>
            </a:r>
          </a:p>
          <a:p>
            <a:pPr indent="0">
              <a:lnSpc>
                <a:spcPts val="24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two years and must demonstrate the following:</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another ministry within the church</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3.5 cumulative GPA</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college/university.</a:t>
            </a:r>
          </a:p>
        </p:txBody>
      </p:sp>
      <p:pic>
        <p:nvPicPr>
          <p:cNvPr id="5" name="Picture 4">
            <a:extLst>
              <a:ext uri="{FF2B5EF4-FFF2-40B4-BE49-F238E27FC236}">
                <a16:creationId xmlns="" xmlns:a16="http://schemas.microsoft.com/office/drawing/2014/main" id="{565F38AB-9F7E-B267-9726-E8501E933545}"/>
              </a:ext>
            </a:extLst>
          </p:cNvPr>
          <p:cNvPicPr>
            <a:picLocks noChangeAspect="1"/>
          </p:cNvPicPr>
          <p:nvPr/>
        </p:nvPicPr>
        <p:blipFill>
          <a:blip r:embed="rId3"/>
          <a:stretch>
            <a:fillRect/>
          </a:stretch>
        </p:blipFill>
        <p:spPr>
          <a:xfrm rot="20498992">
            <a:off x="3041800" y="223625"/>
            <a:ext cx="1577435" cy="970729"/>
          </a:xfrm>
          <a:prstGeom prst="rect">
            <a:avLst/>
          </a:prstGeom>
        </p:spPr>
      </p:pic>
    </p:spTree>
    <p:extLst>
      <p:ext uri="{BB962C8B-B14F-4D97-AF65-F5344CB8AC3E}">
        <p14:creationId xmlns:p14="http://schemas.microsoft.com/office/powerpoint/2010/main" val="211777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8B11F6-1EA0-839C-4171-A524293EBFD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7D2121EB-8494-6BF6-AD4F-04FAE7BEB39C}"/>
              </a:ext>
            </a:extLst>
          </p:cNvPr>
          <p:cNvSpPr>
            <a:spLocks noGrp="1"/>
          </p:cNvSpPr>
          <p:nvPr>
            <p:ph type="title"/>
          </p:nvPr>
        </p:nvSpPr>
        <p:spPr>
          <a:xfrm>
            <a:off x="838200" y="365126"/>
            <a:ext cx="10515600" cy="920750"/>
          </a:xfrm>
        </p:spPr>
        <p:txBody>
          <a:bodyPr>
            <a:normAutofit/>
          </a:bodyPr>
          <a:lstStyle/>
          <a:p>
            <a:pPr algn="ctr"/>
            <a:r>
              <a:rPr lang="en-US" sz="4000" b="1" dirty="0">
                <a:solidFill>
                  <a:srgbClr val="FFD579"/>
                </a:solidFill>
                <a:effectLst>
                  <a:outerShdw blurRad="50800" dist="38100" dir="2700000" algn="tl" rotWithShape="0">
                    <a:prstClr val="black">
                      <a:alpha val="40000"/>
                    </a:prstClr>
                  </a:outerShdw>
                </a:effectLst>
              </a:rPr>
              <a:t>Senior Awards</a:t>
            </a:r>
          </a:p>
        </p:txBody>
      </p:sp>
      <p:sp>
        <p:nvSpPr>
          <p:cNvPr id="3" name="Content Placeholder 2">
            <a:extLst>
              <a:ext uri="{FF2B5EF4-FFF2-40B4-BE49-F238E27FC236}">
                <a16:creationId xmlns="" xmlns:a16="http://schemas.microsoft.com/office/drawing/2014/main" id="{1D626C36-08E1-9F52-F47D-67CCAA701605}"/>
              </a:ext>
            </a:extLst>
          </p:cNvPr>
          <p:cNvSpPr>
            <a:spLocks noGrp="1"/>
          </p:cNvSpPr>
          <p:nvPr>
            <p:ph sz="half" idx="1"/>
          </p:nvPr>
        </p:nvSpPr>
        <p:spPr>
          <a:xfrm>
            <a:off x="371474" y="1285876"/>
            <a:ext cx="5448302" cy="5043487"/>
          </a:xfrm>
        </p:spPr>
        <p:txBody>
          <a:bodyPr>
            <a:noAutofit/>
          </a:bodyPr>
          <a:lstStyle/>
          <a:p>
            <a:pPr marL="0" lvl="0" indent="0">
              <a:lnSpc>
                <a:spcPts val="24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Friendship Award </a:t>
            </a:r>
            <a:br>
              <a:rPr lang="en-US" sz="2000" b="1" dirty="0">
                <a:solidFill>
                  <a:schemeClr val="bg1"/>
                </a:solidFill>
                <a:latin typeface="Arial" panose="020B0604020202020204" pitchFamily="34" charset="0"/>
                <a:cs typeface="Arial" panose="020B0604020202020204" pitchFamily="34" charset="0"/>
                <a:sym typeface="Times New Roman"/>
              </a:rPr>
            </a:br>
            <a:r>
              <a:rPr lang="en-US" sz="2000" b="1" dirty="0">
                <a:solidFill>
                  <a:schemeClr val="bg1"/>
                </a:solidFill>
                <a:latin typeface="Arial" panose="020B0604020202020204" pitchFamily="34" charset="0"/>
                <a:cs typeface="Arial" panose="020B0604020202020204" pitchFamily="34" charset="0"/>
                <a:sym typeface="Times New Roman"/>
              </a:rPr>
              <a:t>(qty. 3): $1,250.00 and Laptop Computer</a:t>
            </a:r>
          </a:p>
          <a:p>
            <a:pPr lvl="0" indent="0">
              <a:lnSpc>
                <a:spcPts val="24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two years and must demonstrate the following:</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another ministry within the church</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3.25 cumulative GPA</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college/university.</a:t>
            </a:r>
          </a:p>
        </p:txBody>
      </p:sp>
      <p:pic>
        <p:nvPicPr>
          <p:cNvPr id="5" name="Picture 4">
            <a:extLst>
              <a:ext uri="{FF2B5EF4-FFF2-40B4-BE49-F238E27FC236}">
                <a16:creationId xmlns="" xmlns:a16="http://schemas.microsoft.com/office/drawing/2014/main" id="{07F4DF87-9609-FCEE-3EFF-076776EA3AC4}"/>
              </a:ext>
            </a:extLst>
          </p:cNvPr>
          <p:cNvPicPr>
            <a:picLocks noChangeAspect="1"/>
          </p:cNvPicPr>
          <p:nvPr/>
        </p:nvPicPr>
        <p:blipFill>
          <a:blip r:embed="rId2"/>
          <a:stretch>
            <a:fillRect/>
          </a:stretch>
        </p:blipFill>
        <p:spPr>
          <a:xfrm rot="20498992">
            <a:off x="3041800" y="223625"/>
            <a:ext cx="1577435" cy="970729"/>
          </a:xfrm>
          <a:prstGeom prst="rect">
            <a:avLst/>
          </a:prstGeom>
        </p:spPr>
      </p:pic>
      <p:pic>
        <p:nvPicPr>
          <p:cNvPr id="6" name="Picture 5">
            <a:extLst>
              <a:ext uri="{FF2B5EF4-FFF2-40B4-BE49-F238E27FC236}">
                <a16:creationId xmlns="" xmlns:a16="http://schemas.microsoft.com/office/drawing/2014/main" id="{FD18B31C-BD95-713A-E618-A759BB98C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90" y="5572124"/>
            <a:ext cx="1950709" cy="1285874"/>
          </a:xfrm>
          <a:prstGeom prst="rect">
            <a:avLst/>
          </a:prstGeom>
        </p:spPr>
      </p:pic>
      <p:sp>
        <p:nvSpPr>
          <p:cNvPr id="4" name="Content Placeholder 3">
            <a:extLst>
              <a:ext uri="{FF2B5EF4-FFF2-40B4-BE49-F238E27FC236}">
                <a16:creationId xmlns="" xmlns:a16="http://schemas.microsoft.com/office/drawing/2014/main" id="{3F02B301-5E08-AAA4-8617-1DACB814ABAA}"/>
              </a:ext>
            </a:extLst>
          </p:cNvPr>
          <p:cNvSpPr>
            <a:spLocks noGrp="1"/>
          </p:cNvSpPr>
          <p:nvPr>
            <p:ph sz="half" idx="2"/>
          </p:nvPr>
        </p:nvSpPr>
        <p:spPr>
          <a:xfrm>
            <a:off x="6315076" y="1285876"/>
            <a:ext cx="5448303" cy="5043487"/>
          </a:xfrm>
        </p:spPr>
        <p:txBody>
          <a:bodyPr>
            <a:noAutofit/>
          </a:bodyPr>
          <a:lstStyle/>
          <a:p>
            <a:pPr marL="0" lvl="0" indent="0">
              <a:lnSpc>
                <a:spcPts val="24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Higher Learning Award </a:t>
            </a:r>
            <a:br>
              <a:rPr lang="en-US" sz="2000" b="1" dirty="0">
                <a:solidFill>
                  <a:schemeClr val="bg1"/>
                </a:solidFill>
                <a:latin typeface="Arial" panose="020B0604020202020204" pitchFamily="34" charset="0"/>
                <a:cs typeface="Arial" panose="020B0604020202020204" pitchFamily="34" charset="0"/>
                <a:sym typeface="Times New Roman"/>
              </a:rPr>
            </a:br>
            <a:r>
              <a:rPr lang="en-US" sz="2000" b="1" dirty="0">
                <a:solidFill>
                  <a:schemeClr val="bg1"/>
                </a:solidFill>
                <a:latin typeface="Arial" panose="020B0604020202020204" pitchFamily="34" charset="0"/>
                <a:cs typeface="Arial" panose="020B0604020202020204" pitchFamily="34" charset="0"/>
                <a:sym typeface="Times New Roman"/>
              </a:rPr>
              <a:t>(qty. 1): $1,000.00 and Laptop Computer</a:t>
            </a:r>
          </a:p>
          <a:p>
            <a:pPr indent="0">
              <a:lnSpc>
                <a:spcPts val="24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two years and must demonstrate the following:</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another ministry within the church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3.0 cumulative GPA </a:t>
            </a:r>
          </a:p>
          <a:p>
            <a:pPr marL="457200" lvl="1" indent="-304800">
              <a:lnSpc>
                <a:spcPts val="24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 university, trade school, or community college will be awarded upon receipt of registration classes.</a:t>
            </a:r>
          </a:p>
        </p:txBody>
      </p:sp>
    </p:spTree>
    <p:extLst>
      <p:ext uri="{BB962C8B-B14F-4D97-AF65-F5344CB8AC3E}">
        <p14:creationId xmlns:p14="http://schemas.microsoft.com/office/powerpoint/2010/main" val="254698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5DFB464-9AAB-A1EA-05F8-F90F259C947C}"/>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51DFA244-68C3-7C61-FB78-24E074FEE1FE}"/>
              </a:ext>
            </a:extLst>
          </p:cNvPr>
          <p:cNvSpPr>
            <a:spLocks noGrp="1"/>
          </p:cNvSpPr>
          <p:nvPr>
            <p:ph type="title"/>
          </p:nvPr>
        </p:nvSpPr>
        <p:spPr>
          <a:xfrm>
            <a:off x="838200" y="365126"/>
            <a:ext cx="10515600" cy="920750"/>
          </a:xfrm>
        </p:spPr>
        <p:txBody>
          <a:bodyPr>
            <a:normAutofit/>
          </a:bodyPr>
          <a:lstStyle/>
          <a:p>
            <a:pPr algn="ctr"/>
            <a:r>
              <a:rPr lang="en-US" sz="4000" b="1" dirty="0">
                <a:solidFill>
                  <a:srgbClr val="FFD579"/>
                </a:solidFill>
                <a:effectLst>
                  <a:outerShdw blurRad="50800" dist="38100" dir="2700000" algn="tl" rotWithShape="0">
                    <a:prstClr val="black">
                      <a:alpha val="40000"/>
                    </a:prstClr>
                  </a:outerShdw>
                </a:effectLst>
              </a:rPr>
              <a:t>Senior Awards</a:t>
            </a:r>
          </a:p>
        </p:txBody>
      </p:sp>
      <p:sp>
        <p:nvSpPr>
          <p:cNvPr id="3" name="Content Placeholder 2">
            <a:extLst>
              <a:ext uri="{FF2B5EF4-FFF2-40B4-BE49-F238E27FC236}">
                <a16:creationId xmlns="" xmlns:a16="http://schemas.microsoft.com/office/drawing/2014/main" id="{75BD36D3-7D10-D396-A336-E5385F66BB0E}"/>
              </a:ext>
            </a:extLst>
          </p:cNvPr>
          <p:cNvSpPr>
            <a:spLocks noGrp="1"/>
          </p:cNvSpPr>
          <p:nvPr>
            <p:ph sz="half" idx="1"/>
          </p:nvPr>
        </p:nvSpPr>
        <p:spPr>
          <a:xfrm>
            <a:off x="371474" y="1285876"/>
            <a:ext cx="5314952" cy="5043487"/>
          </a:xfrm>
        </p:spPr>
        <p:txBody>
          <a:bodyPr>
            <a:noAutofit/>
          </a:bodyPr>
          <a:lstStyle/>
          <a:p>
            <a:pPr marL="0" indent="0">
              <a:lnSpc>
                <a:spcPct val="1000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Virginia </a:t>
            </a:r>
            <a:r>
              <a:rPr lang="en-US" sz="2000" b="1" dirty="0" err="1">
                <a:solidFill>
                  <a:schemeClr val="bg1"/>
                </a:solidFill>
                <a:latin typeface="Arial" panose="020B0604020202020204" pitchFamily="34" charset="0"/>
                <a:cs typeface="Arial" panose="020B0604020202020204" pitchFamily="34" charset="0"/>
                <a:sym typeface="Times New Roman"/>
              </a:rPr>
              <a:t>Lineburger</a:t>
            </a:r>
            <a:r>
              <a:rPr lang="en-US" sz="2000" b="1" dirty="0">
                <a:solidFill>
                  <a:schemeClr val="bg1"/>
                </a:solidFill>
                <a:latin typeface="Arial" panose="020B0604020202020204" pitchFamily="34" charset="0"/>
                <a:cs typeface="Arial" panose="020B0604020202020204" pitchFamily="34" charset="0"/>
                <a:sym typeface="Times New Roman"/>
              </a:rPr>
              <a:t> Service Award </a:t>
            </a:r>
            <a:br>
              <a:rPr lang="en-US" sz="2000" b="1" dirty="0">
                <a:solidFill>
                  <a:schemeClr val="bg1"/>
                </a:solidFill>
                <a:latin typeface="Arial" panose="020B0604020202020204" pitchFamily="34" charset="0"/>
                <a:cs typeface="Arial" panose="020B0604020202020204" pitchFamily="34" charset="0"/>
                <a:sym typeface="Times New Roman"/>
              </a:rPr>
            </a:br>
            <a:r>
              <a:rPr lang="en-US" sz="2000" b="1" dirty="0">
                <a:solidFill>
                  <a:schemeClr val="bg1"/>
                </a:solidFill>
                <a:latin typeface="Arial" panose="020B0604020202020204" pitchFamily="34" charset="0"/>
                <a:cs typeface="Arial" panose="020B0604020202020204" pitchFamily="34" charset="0"/>
                <a:sym typeface="Times New Roman"/>
              </a:rPr>
              <a:t>(qty. 1): $750.00 </a:t>
            </a:r>
          </a:p>
          <a:p>
            <a:pPr lvl="0" indent="0">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one year and must demonstrate the following:</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two ministries within the church or one ministry within the church AND one community service organization.</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2.75 cumulative GPA</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 university, trade school, or community college will be awarded upon receipt of registration classes.</a:t>
            </a:r>
          </a:p>
        </p:txBody>
      </p:sp>
      <p:sp>
        <p:nvSpPr>
          <p:cNvPr id="4" name="Content Placeholder 3">
            <a:extLst>
              <a:ext uri="{FF2B5EF4-FFF2-40B4-BE49-F238E27FC236}">
                <a16:creationId xmlns="" xmlns:a16="http://schemas.microsoft.com/office/drawing/2014/main" id="{C0B76768-3BFD-1F0C-E585-6AF36EA4AA9D}"/>
              </a:ext>
            </a:extLst>
          </p:cNvPr>
          <p:cNvSpPr>
            <a:spLocks noGrp="1"/>
          </p:cNvSpPr>
          <p:nvPr>
            <p:ph sz="half" idx="2"/>
          </p:nvPr>
        </p:nvSpPr>
        <p:spPr>
          <a:xfrm>
            <a:off x="6315076" y="1285876"/>
            <a:ext cx="5314953" cy="5043487"/>
          </a:xfrm>
        </p:spPr>
        <p:txBody>
          <a:bodyPr>
            <a:noAutofit/>
          </a:bodyPr>
          <a:lstStyle/>
          <a:p>
            <a:pPr marL="0" lvl="0" indent="0">
              <a:lnSpc>
                <a:spcPct val="100000"/>
              </a:lnSpc>
              <a:spcBef>
                <a:spcPts val="0"/>
              </a:spcBef>
              <a:buNone/>
            </a:pPr>
            <a:r>
              <a:rPr lang="en-US" sz="2000" b="1" dirty="0">
                <a:solidFill>
                  <a:schemeClr val="bg1"/>
                </a:solidFill>
                <a:latin typeface="Arial" panose="020B0604020202020204" pitchFamily="34" charset="0"/>
                <a:cs typeface="Arial" panose="020B0604020202020204" pitchFamily="34" charset="0"/>
                <a:sym typeface="Times New Roman"/>
              </a:rPr>
              <a:t>Director’s Award </a:t>
            </a:r>
            <a:br>
              <a:rPr lang="en-US" sz="2000" b="1" dirty="0">
                <a:solidFill>
                  <a:schemeClr val="bg1"/>
                </a:solidFill>
                <a:latin typeface="Arial" panose="020B0604020202020204" pitchFamily="34" charset="0"/>
                <a:cs typeface="Arial" panose="020B0604020202020204" pitchFamily="34" charset="0"/>
                <a:sym typeface="Times New Roman"/>
              </a:rPr>
            </a:br>
            <a:r>
              <a:rPr lang="en-US" sz="2000" b="1" dirty="0">
                <a:solidFill>
                  <a:schemeClr val="bg1"/>
                </a:solidFill>
                <a:latin typeface="Arial" panose="020B0604020202020204" pitchFamily="34" charset="0"/>
                <a:cs typeface="Arial" panose="020B0604020202020204" pitchFamily="34" charset="0"/>
                <a:sym typeface="Times New Roman"/>
              </a:rPr>
              <a:t>(qty. 2): $250.00</a:t>
            </a:r>
          </a:p>
          <a:p>
            <a:pPr lvl="0" indent="0">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sym typeface="Times New Roman"/>
              </a:rPr>
              <a:t>Candidate must be an active member of Friendship Baptist Church and a member of the scholarship ministry for at least one year and must demonstrate the following:</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Regularly attend Sunday school and/or Bible Study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Be involved in another ministry within the church</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Outside Reference Letter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One Ministry Reference Letter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Minimum 2.0 cumulative GPA </a:t>
            </a:r>
          </a:p>
          <a:p>
            <a:pPr marL="457200" lvl="1" indent="-304800">
              <a:lnSpc>
                <a:spcPct val="100000"/>
              </a:lnSpc>
              <a:spcBef>
                <a:spcPts val="0"/>
              </a:spcBef>
              <a:spcAft>
                <a:spcPts val="600"/>
              </a:spcAft>
              <a:buClr>
                <a:srgbClr val="F7D857"/>
              </a:buClr>
              <a:buSzPts val="1200"/>
              <a:buFont typeface="Times New Roman"/>
              <a:buAutoNum type="arabicPeriod"/>
            </a:pPr>
            <a:r>
              <a:rPr lang="en-US" sz="1600" dirty="0">
                <a:solidFill>
                  <a:schemeClr val="bg1"/>
                </a:solidFill>
                <a:latin typeface="Arial" panose="020B0604020202020204" pitchFamily="34" charset="0"/>
                <a:cs typeface="Arial" panose="020B0604020202020204" pitchFamily="34" charset="0"/>
                <a:sym typeface="Times New Roman"/>
              </a:rPr>
              <a:t>Proof of acceptance and registration or a signed letter of intent to attend a four-year college, university, trade school, or community college will be awarded upon receipt of registration classes.</a:t>
            </a:r>
          </a:p>
        </p:txBody>
      </p:sp>
      <p:pic>
        <p:nvPicPr>
          <p:cNvPr id="5" name="Picture 4">
            <a:extLst>
              <a:ext uri="{FF2B5EF4-FFF2-40B4-BE49-F238E27FC236}">
                <a16:creationId xmlns="" xmlns:a16="http://schemas.microsoft.com/office/drawing/2014/main" id="{CCDB0E23-A79C-FBB1-9BB9-2FCED215BAB5}"/>
              </a:ext>
            </a:extLst>
          </p:cNvPr>
          <p:cNvPicPr>
            <a:picLocks noChangeAspect="1"/>
          </p:cNvPicPr>
          <p:nvPr/>
        </p:nvPicPr>
        <p:blipFill>
          <a:blip r:embed="rId2"/>
          <a:stretch>
            <a:fillRect/>
          </a:stretch>
        </p:blipFill>
        <p:spPr>
          <a:xfrm rot="20498992">
            <a:off x="3041800" y="223625"/>
            <a:ext cx="1577435" cy="970729"/>
          </a:xfrm>
          <a:prstGeom prst="rect">
            <a:avLst/>
          </a:prstGeom>
        </p:spPr>
      </p:pic>
      <p:pic>
        <p:nvPicPr>
          <p:cNvPr id="6" name="Picture 5">
            <a:extLst>
              <a:ext uri="{FF2B5EF4-FFF2-40B4-BE49-F238E27FC236}">
                <a16:creationId xmlns="" xmlns:a16="http://schemas.microsoft.com/office/drawing/2014/main" id="{B91E4B9D-7EAD-7678-ED2E-D47F2308C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90" y="5572124"/>
            <a:ext cx="1950709" cy="1285874"/>
          </a:xfrm>
          <a:prstGeom prst="rect">
            <a:avLst/>
          </a:prstGeom>
        </p:spPr>
      </p:pic>
    </p:spTree>
    <p:extLst>
      <p:ext uri="{BB962C8B-B14F-4D97-AF65-F5344CB8AC3E}">
        <p14:creationId xmlns:p14="http://schemas.microsoft.com/office/powerpoint/2010/main" val="3795309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D57C9A-2A24-2B99-8038-38BDDBF6782D}"/>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D6D7C1C9-1B11-E882-3B28-EECE156265B9}"/>
              </a:ext>
            </a:extLst>
          </p:cNvPr>
          <p:cNvSpPr>
            <a:spLocks noGrp="1"/>
          </p:cNvSpPr>
          <p:nvPr>
            <p:ph type="title"/>
          </p:nvPr>
        </p:nvSpPr>
        <p:spPr>
          <a:xfrm>
            <a:off x="666748" y="136526"/>
            <a:ext cx="10858501" cy="992188"/>
          </a:xfrm>
        </p:spPr>
        <p:txBody>
          <a:bodyPr>
            <a:normAutofit/>
          </a:bodyPr>
          <a:lstStyle/>
          <a:p>
            <a:pPr algn="ctr"/>
            <a:r>
              <a:rPr lang="en-US" sz="4000" b="1" dirty="0">
                <a:solidFill>
                  <a:srgbClr val="FFD579"/>
                </a:solidFill>
                <a:effectLst>
                  <a:outerShdw blurRad="50800" dist="38100" dir="2700000" algn="tl" rotWithShape="0">
                    <a:prstClr val="black">
                      <a:alpha val="40000"/>
                    </a:prstClr>
                  </a:outerShdw>
                </a:effectLst>
              </a:rPr>
              <a:t>Ministry Participation Options</a:t>
            </a:r>
          </a:p>
        </p:txBody>
      </p:sp>
      <p:sp>
        <p:nvSpPr>
          <p:cNvPr id="3" name="Content Placeholder 2">
            <a:extLst>
              <a:ext uri="{FF2B5EF4-FFF2-40B4-BE49-F238E27FC236}">
                <a16:creationId xmlns="" xmlns:a16="http://schemas.microsoft.com/office/drawing/2014/main" id="{20507699-F0BF-FE2E-59F1-21886FF2E782}"/>
              </a:ext>
            </a:extLst>
          </p:cNvPr>
          <p:cNvSpPr>
            <a:spLocks noGrp="1"/>
          </p:cNvSpPr>
          <p:nvPr>
            <p:ph idx="1"/>
          </p:nvPr>
        </p:nvSpPr>
        <p:spPr>
          <a:xfrm>
            <a:off x="407193" y="942975"/>
            <a:ext cx="11377613" cy="5778499"/>
          </a:xfrm>
        </p:spPr>
        <p:txBody>
          <a:bodyPr>
            <a:noAutofit/>
          </a:bodyPr>
          <a:lstStyle/>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Media Ministry</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FBC Boy/Girl Scouts</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Assist with Children's Worship Service</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Assist with Youth Ex-Hour</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Office tasks for children/youth ministry during the week</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Help Plan Events for children/youth ministry - Contact Pastor Jaron Singley</a:t>
            </a:r>
          </a:p>
          <a:p>
            <a:pPr marL="574675" indent="-457200">
              <a:lnSpc>
                <a:spcPts val="2800"/>
              </a:lnSpc>
              <a:spcBef>
                <a:spcPts val="0"/>
              </a:spcBef>
              <a:spcAft>
                <a:spcPts val="600"/>
              </a:spcAft>
              <a:buClr>
                <a:srgbClr val="F7D857"/>
              </a:buClr>
              <a:buSzPts val="1850"/>
              <a:buFont typeface="+mj-lt"/>
              <a:buAutoNum type="arabicPeriod"/>
            </a:pPr>
            <a:r>
              <a:rPr lang="en-US" sz="2200" b="1" dirty="0">
                <a:solidFill>
                  <a:schemeClr val="bg1"/>
                </a:solidFill>
                <a:latin typeface="Arial" panose="020B0604020202020204" pitchFamily="34" charset="0"/>
                <a:cs typeface="Arial" panose="020B0604020202020204" pitchFamily="34" charset="0"/>
              </a:rPr>
              <a:t>Help with Hospitality on Sundays - Contact Deaconess Melissa Hunter</a:t>
            </a:r>
          </a:p>
          <a:p>
            <a:pPr marL="917575" lvl="1" indent="-342900">
              <a:lnSpc>
                <a:spcPts val="2600"/>
              </a:lnSpc>
              <a:spcBef>
                <a:spcPts val="0"/>
              </a:spcBef>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rPr>
              <a:t>﻿Welcome Table</a:t>
            </a:r>
          </a:p>
          <a:p>
            <a:pPr marL="917575" lvl="1" indent="-342900">
              <a:lnSpc>
                <a:spcPts val="2600"/>
              </a:lnSpc>
              <a:spcBef>
                <a:spcPts val="0"/>
              </a:spcBef>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rPr>
              <a:t>﻿Help with donuts/snacks after first service</a:t>
            </a:r>
          </a:p>
          <a:p>
            <a:pPr marL="917575" lvl="1" indent="-342900">
              <a:lnSpc>
                <a:spcPts val="2600"/>
              </a:lnSpc>
              <a:spcBef>
                <a:spcPts val="0"/>
              </a:spcBef>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rPr>
              <a:t>﻿Hold signs welcoming people</a:t>
            </a:r>
          </a:p>
          <a:p>
            <a:pPr marL="917575" lvl="1" indent="-342900">
              <a:lnSpc>
                <a:spcPts val="2600"/>
              </a:lnSpc>
              <a:spcBef>
                <a:spcPts val="0"/>
              </a:spcBef>
              <a:spcAft>
                <a:spcPts val="600"/>
              </a:spcAft>
              <a:buClr>
                <a:srgbClr val="F7D857"/>
              </a:buClr>
              <a:buSzPts val="1850"/>
            </a:pPr>
            <a:r>
              <a:rPr lang="en-US" sz="2000" dirty="0">
                <a:solidFill>
                  <a:schemeClr val="bg1"/>
                </a:solidFill>
                <a:latin typeface="Arial" panose="020B0604020202020204" pitchFamily="34" charset="0"/>
                <a:cs typeface="Arial" panose="020B0604020202020204" pitchFamily="34" charset="0"/>
              </a:rPr>
              <a:t>﻿Join in prayer before 8:00 am service</a:t>
            </a:r>
          </a:p>
          <a:p>
            <a:pPr marL="460375" indent="-342900">
              <a:lnSpc>
                <a:spcPct val="100000"/>
              </a:lnSpc>
              <a:spcBef>
                <a:spcPts val="0"/>
              </a:spcBef>
              <a:spcAft>
                <a:spcPts val="600"/>
              </a:spcAft>
              <a:buClr>
                <a:srgbClr val="F7D857"/>
              </a:buClr>
              <a:buSzPts val="1850"/>
            </a:pPr>
            <a:endParaRPr lang="en-US" sz="2000" dirty="0">
              <a:solidFill>
                <a:schemeClr val="bg1"/>
              </a:solidFill>
              <a:latin typeface="Arial" panose="020B0604020202020204" pitchFamily="34" charset="0"/>
              <a:cs typeface="Arial" panose="020B0604020202020204" pitchFamily="34" charset="0"/>
            </a:endParaRPr>
          </a:p>
          <a:p>
            <a:pPr marL="574675" lvl="1" indent="0">
              <a:lnSpc>
                <a:spcPct val="100000"/>
              </a:lnSpc>
              <a:spcBef>
                <a:spcPts val="0"/>
              </a:spcBef>
              <a:spcAft>
                <a:spcPts val="600"/>
              </a:spcAft>
              <a:buClr>
                <a:srgbClr val="F7D857"/>
              </a:buClr>
              <a:buSzPts val="1850"/>
              <a:buNone/>
            </a:pPr>
            <a:r>
              <a:rPr lang="en-US" sz="1800" i="1" dirty="0">
                <a:solidFill>
                  <a:schemeClr val="bg1"/>
                </a:solidFill>
                <a:latin typeface="Arial" panose="020B0604020202020204" pitchFamily="34" charset="0"/>
                <a:cs typeface="Arial" panose="020B0604020202020204" pitchFamily="34" charset="0"/>
              </a:rPr>
              <a:t>﻿NOTE: This is not an exhaustive list. If your student has other ideas for participations, </a:t>
            </a:r>
            <a:br>
              <a:rPr lang="en-US" sz="1800" i="1" dirty="0">
                <a:solidFill>
                  <a:schemeClr val="bg1"/>
                </a:solidFill>
                <a:latin typeface="Arial" panose="020B0604020202020204" pitchFamily="34" charset="0"/>
                <a:cs typeface="Arial" panose="020B0604020202020204" pitchFamily="34" charset="0"/>
              </a:rPr>
            </a:br>
            <a:r>
              <a:rPr lang="en-US" sz="1800" i="1" dirty="0">
                <a:solidFill>
                  <a:schemeClr val="bg1"/>
                </a:solidFill>
                <a:latin typeface="Arial" panose="020B0604020202020204" pitchFamily="34" charset="0"/>
                <a:cs typeface="Arial" panose="020B0604020202020204" pitchFamily="34" charset="0"/>
              </a:rPr>
              <a:t>please coordinate with your mentor to ensure that it will meet the requirements.</a:t>
            </a:r>
            <a:endParaRPr lang="en-US" sz="1600" i="1" dirty="0"/>
          </a:p>
        </p:txBody>
      </p:sp>
      <p:pic>
        <p:nvPicPr>
          <p:cNvPr id="4" name="Picture 3">
            <a:extLst>
              <a:ext uri="{FF2B5EF4-FFF2-40B4-BE49-F238E27FC236}">
                <a16:creationId xmlns="" xmlns:a16="http://schemas.microsoft.com/office/drawing/2014/main" id="{1E1CAD27-3790-1D77-9B74-7D99A39370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90" y="5572124"/>
            <a:ext cx="1950709" cy="1285874"/>
          </a:xfrm>
          <a:prstGeom prst="rect">
            <a:avLst/>
          </a:prstGeom>
        </p:spPr>
      </p:pic>
      <p:pic>
        <p:nvPicPr>
          <p:cNvPr id="5" name="Picture 4">
            <a:extLst>
              <a:ext uri="{FF2B5EF4-FFF2-40B4-BE49-F238E27FC236}">
                <a16:creationId xmlns="" xmlns:a16="http://schemas.microsoft.com/office/drawing/2014/main" id="{6ED0609A-4491-43DD-3725-D90F57418847}"/>
              </a:ext>
            </a:extLst>
          </p:cNvPr>
          <p:cNvPicPr>
            <a:picLocks noChangeAspect="1"/>
          </p:cNvPicPr>
          <p:nvPr/>
        </p:nvPicPr>
        <p:blipFill>
          <a:blip r:embed="rId3"/>
          <a:stretch>
            <a:fillRect/>
          </a:stretch>
        </p:blipFill>
        <p:spPr>
          <a:xfrm rot="20950590">
            <a:off x="9037138" y="872132"/>
            <a:ext cx="2661626" cy="1168518"/>
          </a:xfrm>
          <a:prstGeom prst="rect">
            <a:avLst/>
          </a:prstGeom>
        </p:spPr>
      </p:pic>
    </p:spTree>
    <p:extLst>
      <p:ext uri="{BB962C8B-B14F-4D97-AF65-F5344CB8AC3E}">
        <p14:creationId xmlns:p14="http://schemas.microsoft.com/office/powerpoint/2010/main" val="82916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032004E4-6388-6D92-DE2C-02802C662DBD}"/>
              </a:ext>
            </a:extLst>
          </p:cNvPr>
          <p:cNvGraphicFramePr>
            <a:graphicFrameLocks noGrp="1"/>
          </p:cNvGraphicFramePr>
          <p:nvPr>
            <p:ph idx="1"/>
            <p:extLst>
              <p:ext uri="{D42A27DB-BD31-4B8C-83A1-F6EECF244321}">
                <p14:modId xmlns:p14="http://schemas.microsoft.com/office/powerpoint/2010/main" val="3189436653"/>
              </p:ext>
            </p:extLst>
          </p:nvPr>
        </p:nvGraphicFramePr>
        <p:xfrm>
          <a:off x="1135801" y="1021713"/>
          <a:ext cx="9920398" cy="6065396"/>
        </p:xfrm>
        <a:graphic>
          <a:graphicData uri="http://schemas.openxmlformats.org/drawingml/2006/table">
            <a:tbl>
              <a:tblPr firstRow="1" firstCol="1" lastRow="1" lastCol="1" bandRow="1" bandCol="1">
                <a:tableStyleId>{5C22544A-7EE6-4342-B048-85BDC9FD1C3A}</a:tableStyleId>
              </a:tblPr>
              <a:tblGrid>
                <a:gridCol w="989130">
                  <a:extLst>
                    <a:ext uri="{9D8B030D-6E8A-4147-A177-3AD203B41FA5}">
                      <a16:colId xmlns="" xmlns:a16="http://schemas.microsoft.com/office/drawing/2014/main" val="747960705"/>
                    </a:ext>
                  </a:extLst>
                </a:gridCol>
                <a:gridCol w="4504469">
                  <a:extLst>
                    <a:ext uri="{9D8B030D-6E8A-4147-A177-3AD203B41FA5}">
                      <a16:colId xmlns="" xmlns:a16="http://schemas.microsoft.com/office/drawing/2014/main" val="1890130922"/>
                    </a:ext>
                  </a:extLst>
                </a:gridCol>
                <a:gridCol w="3521934">
                  <a:extLst>
                    <a:ext uri="{9D8B030D-6E8A-4147-A177-3AD203B41FA5}">
                      <a16:colId xmlns="" xmlns:a16="http://schemas.microsoft.com/office/drawing/2014/main" val="3135010167"/>
                    </a:ext>
                  </a:extLst>
                </a:gridCol>
                <a:gridCol w="904865">
                  <a:extLst>
                    <a:ext uri="{9D8B030D-6E8A-4147-A177-3AD203B41FA5}">
                      <a16:colId xmlns="" xmlns:a16="http://schemas.microsoft.com/office/drawing/2014/main" val="597735052"/>
                    </a:ext>
                  </a:extLst>
                </a:gridCol>
              </a:tblGrid>
              <a:tr h="367981">
                <a:tc>
                  <a:txBody>
                    <a:bodyPr/>
                    <a:lstStyle/>
                    <a:p>
                      <a:pPr marL="0" marR="0" algn="ctr">
                        <a:buNone/>
                      </a:pPr>
                      <a:r>
                        <a:rPr lang="en-US" sz="1700" dirty="0">
                          <a:solidFill>
                            <a:schemeClr val="tx1"/>
                          </a:solidFill>
                          <a:effectLst/>
                        </a:rPr>
                        <a:t>LINE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TASKS</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TIME FRAME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tc>
                  <a:txBody>
                    <a:bodyPr/>
                    <a:lstStyle/>
                    <a:p>
                      <a:pPr marL="0" marR="0" algn="ctr">
                        <a:buNone/>
                      </a:pPr>
                      <a:r>
                        <a:rPr lang="en-US" sz="1700" dirty="0">
                          <a:solidFill>
                            <a:schemeClr val="tx1"/>
                          </a:solidFill>
                          <a:effectLst/>
                        </a:rPr>
                        <a:t>DATE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2">
                        <a:lumMod val="90000"/>
                      </a:schemeClr>
                    </a:solidFill>
                  </a:tcPr>
                </a:tc>
                <a:extLst>
                  <a:ext uri="{0D108BD9-81ED-4DB2-BD59-A6C34878D82A}">
                    <a16:rowId xmlns="" xmlns:a16="http://schemas.microsoft.com/office/drawing/2014/main" val="4001656830"/>
                  </a:ext>
                </a:extLst>
              </a:tr>
              <a:tr h="362861">
                <a:tc>
                  <a:txBody>
                    <a:bodyPr/>
                    <a:lstStyle/>
                    <a:p>
                      <a:pPr marL="0" marR="0" algn="ctr">
                        <a:buNone/>
                      </a:pPr>
                      <a:r>
                        <a:rPr lang="en-US" sz="1700" dirty="0">
                          <a:solidFill>
                            <a:schemeClr val="tx1"/>
                          </a:solidFill>
                          <a:effectLst/>
                        </a:rPr>
                        <a:t>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Scholarship Ministry Applications Due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SEPTEMBER 7</a:t>
                      </a:r>
                      <a:r>
                        <a:rPr lang="en-US" sz="1700" baseline="30000" dirty="0">
                          <a:solidFill>
                            <a:schemeClr val="tx1"/>
                          </a:solidFill>
                          <a:effectLst/>
                        </a:rPr>
                        <a:t>th</a:t>
                      </a:r>
                      <a:r>
                        <a:rPr lang="en-US" sz="1700" dirty="0">
                          <a:solidFill>
                            <a:schemeClr val="tx1"/>
                          </a:solidFill>
                          <a:effectLst/>
                        </a:rPr>
                        <a:t> - 30</a:t>
                      </a:r>
                      <a:r>
                        <a:rPr lang="en-US" sz="1700" baseline="30000" dirty="0">
                          <a:solidFill>
                            <a:schemeClr val="tx1"/>
                          </a:solidFill>
                          <a:effectLst/>
                        </a:rPr>
                        <a:t>th</a:t>
                      </a:r>
                      <a:r>
                        <a:rPr lang="en-US" sz="1700" dirty="0">
                          <a:solidFill>
                            <a:schemeClr val="tx1"/>
                          </a:solidFill>
                          <a:effectLst/>
                        </a:rPr>
                        <a:t>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9/30</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extLst>
                  <a:ext uri="{0D108BD9-81ED-4DB2-BD59-A6C34878D82A}">
                    <a16:rowId xmlns="" xmlns:a16="http://schemas.microsoft.com/office/drawing/2014/main" val="4255065693"/>
                  </a:ext>
                </a:extLst>
              </a:tr>
              <a:tr h="375645">
                <a:tc>
                  <a:txBody>
                    <a:bodyPr/>
                    <a:lstStyle/>
                    <a:p>
                      <a:pPr marL="0" marR="0" algn="ctr">
                        <a:buNone/>
                      </a:pPr>
                      <a:r>
                        <a:rPr lang="en-US" sz="1700" dirty="0">
                          <a:solidFill>
                            <a:schemeClr val="tx1"/>
                          </a:solidFill>
                          <a:effectLst/>
                        </a:rPr>
                        <a:t>2</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Parent &amp; Youth Scholarship Orientation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OCTOBER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10/09</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extLst>
                  <a:ext uri="{0D108BD9-81ED-4DB2-BD59-A6C34878D82A}">
                    <a16:rowId xmlns="" xmlns:a16="http://schemas.microsoft.com/office/drawing/2014/main" val="3833863613"/>
                  </a:ext>
                </a:extLst>
              </a:tr>
              <a:tr h="379388">
                <a:tc>
                  <a:txBody>
                    <a:bodyPr/>
                    <a:lstStyle/>
                    <a:p>
                      <a:pPr marL="0" marR="0" algn="ctr">
                        <a:buNone/>
                      </a:pPr>
                      <a:r>
                        <a:rPr lang="en-US" sz="1700" dirty="0">
                          <a:solidFill>
                            <a:schemeClr val="tx1"/>
                          </a:solidFill>
                          <a:effectLst/>
                        </a:rPr>
                        <a:t>3</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QUARTER 2025-2026 Grades due </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DECEMBER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12/31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chemeClr val="bg1"/>
                    </a:solidFill>
                  </a:tcPr>
                </a:tc>
                <a:extLst>
                  <a:ext uri="{0D108BD9-81ED-4DB2-BD59-A6C34878D82A}">
                    <a16:rowId xmlns="" xmlns:a16="http://schemas.microsoft.com/office/drawing/2014/main" val="431854122"/>
                  </a:ext>
                </a:extLst>
              </a:tr>
              <a:tr h="343461">
                <a:tc>
                  <a:txBody>
                    <a:bodyPr/>
                    <a:lstStyle/>
                    <a:p>
                      <a:pPr marL="0" marR="0" algn="ctr">
                        <a:buNone/>
                      </a:pPr>
                      <a:r>
                        <a:rPr lang="en-US" sz="1700" dirty="0">
                          <a:solidFill>
                            <a:schemeClr val="tx1"/>
                          </a:solidFill>
                          <a:effectLst/>
                        </a:rPr>
                        <a:t>4</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TRIMESTER 2025-2026 Grades Due</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DECEMBER</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12/31</a:t>
                      </a:r>
                      <a:endParaRPr lang="en-US" sz="1700" dirty="0">
                        <a:solidFill>
                          <a:schemeClr val="tx1"/>
                        </a:solidFill>
                        <a:effectLst/>
                        <a:latin typeface="Times New Roman" panose="02020603050405020304" pitchFamily="18" charset="0"/>
                        <a:ea typeface="Times New Roman" panose="02020603050405020304" pitchFamily="18" charset="0"/>
                      </a:endParaRPr>
                    </a:p>
                  </a:txBody>
                  <a:tcPr marL="57164" marR="57164" marT="0" marB="0" anchor="ctr">
                    <a:solidFill>
                      <a:srgbClr val="F7D857"/>
                    </a:solidFill>
                  </a:tcPr>
                </a:tc>
                <a:extLst>
                  <a:ext uri="{0D108BD9-81ED-4DB2-BD59-A6C34878D82A}">
                    <a16:rowId xmlns="" xmlns:a16="http://schemas.microsoft.com/office/drawing/2014/main" val="2021717211"/>
                  </a:ext>
                </a:extLst>
              </a:tr>
              <a:tr h="392214">
                <a:tc>
                  <a:txBody>
                    <a:bodyPr/>
                    <a:lstStyle/>
                    <a:p>
                      <a:pPr marL="0" marR="0" algn="ctr">
                        <a:buNone/>
                      </a:pPr>
                      <a:r>
                        <a:rPr lang="en-US" sz="1700" dirty="0">
                          <a:solidFill>
                            <a:schemeClr val="tx1"/>
                          </a:solidFill>
                          <a:effectLst/>
                        </a:rPr>
                        <a:t>5</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1</a:t>
                      </a:r>
                      <a:r>
                        <a:rPr lang="en-US" sz="1700" baseline="30000" dirty="0">
                          <a:solidFill>
                            <a:schemeClr val="tx1"/>
                          </a:solidFill>
                          <a:effectLst/>
                        </a:rPr>
                        <a:t>st</a:t>
                      </a:r>
                      <a:r>
                        <a:rPr lang="en-US" sz="1700" dirty="0">
                          <a:solidFill>
                            <a:schemeClr val="tx1"/>
                          </a:solidFill>
                          <a:effectLst/>
                        </a:rPr>
                        <a:t> SEMSTER 2025-2026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FEBRUARY</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2/28</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3150984004"/>
                  </a:ext>
                </a:extLst>
              </a:tr>
              <a:tr h="423218">
                <a:tc>
                  <a:txBody>
                    <a:bodyPr/>
                    <a:lstStyle/>
                    <a:p>
                      <a:pPr marL="0" marR="0" algn="ctr">
                        <a:buNone/>
                      </a:pPr>
                      <a:r>
                        <a:rPr lang="en-US" sz="1700" dirty="0">
                          <a:solidFill>
                            <a:schemeClr val="tx1"/>
                          </a:solidFill>
                          <a:effectLst/>
                        </a:rPr>
                        <a:t>6</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2nd QUARTER 2025-2026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FEBRUARY</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2/28</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2535309830"/>
                  </a:ext>
                </a:extLst>
              </a:tr>
              <a:tr h="354197">
                <a:tc>
                  <a:txBody>
                    <a:bodyPr/>
                    <a:lstStyle/>
                    <a:p>
                      <a:pPr marL="0" marR="0" algn="ctr">
                        <a:buNone/>
                      </a:pPr>
                      <a:r>
                        <a:rPr lang="en-US" sz="1700">
                          <a:solidFill>
                            <a:schemeClr val="tx1"/>
                          </a:solidFill>
                          <a:effectLst/>
                        </a:rPr>
                        <a:t>7</a:t>
                      </a:r>
                      <a:endParaRPr lang="en-US" sz="170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SENIOR TRANSCRIPT DUE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FEBRUARY</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2/28</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2242382593"/>
                  </a:ext>
                </a:extLst>
              </a:tr>
              <a:tr h="343461">
                <a:tc>
                  <a:txBody>
                    <a:bodyPr/>
                    <a:lstStyle/>
                    <a:p>
                      <a:pPr marL="0" marR="0" algn="ctr">
                        <a:buNone/>
                      </a:pPr>
                      <a:r>
                        <a:rPr lang="en-US" sz="1700" dirty="0">
                          <a:solidFill>
                            <a:schemeClr val="tx1"/>
                          </a:solidFill>
                          <a:effectLst/>
                        </a:rPr>
                        <a:t>8</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2</a:t>
                      </a:r>
                      <a:r>
                        <a:rPr lang="en-US" sz="1700" baseline="30000" dirty="0">
                          <a:solidFill>
                            <a:schemeClr val="tx1"/>
                          </a:solidFill>
                          <a:effectLst/>
                        </a:rPr>
                        <a:t>ND</a:t>
                      </a:r>
                      <a:r>
                        <a:rPr lang="en-US" sz="1700" dirty="0">
                          <a:solidFill>
                            <a:schemeClr val="tx1"/>
                          </a:solidFill>
                          <a:effectLst/>
                        </a:rPr>
                        <a:t> TRIMESTER GRADES DUE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MARCH</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3/31</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2726748097"/>
                  </a:ext>
                </a:extLst>
              </a:tr>
              <a:tr h="555429">
                <a:tc>
                  <a:txBody>
                    <a:bodyPr/>
                    <a:lstStyle/>
                    <a:p>
                      <a:pPr marL="0" marR="0" algn="ctr">
                        <a:buNone/>
                      </a:pPr>
                      <a:r>
                        <a:rPr lang="en-US" sz="1700" dirty="0">
                          <a:solidFill>
                            <a:schemeClr val="tx1"/>
                          </a:solidFill>
                          <a:effectLst/>
                        </a:rPr>
                        <a:t>9</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ALL FINAL RESUME DUE  &amp;</a:t>
                      </a:r>
                    </a:p>
                    <a:p>
                      <a:pPr marL="0" marR="0" algn="ctr">
                        <a:buNone/>
                      </a:pPr>
                      <a:r>
                        <a:rPr lang="en-US" sz="1700" dirty="0">
                          <a:solidFill>
                            <a:schemeClr val="tx1"/>
                          </a:solidFill>
                          <a:effectLst/>
                        </a:rPr>
                        <a:t>LETTERS OF RECOMMENDATION</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APRIL</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4/30</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975426595"/>
                  </a:ext>
                </a:extLst>
              </a:tr>
              <a:tr h="555429">
                <a:tc>
                  <a:txBody>
                    <a:bodyPr/>
                    <a:lstStyle/>
                    <a:p>
                      <a:pPr marL="0" marR="0" algn="ctr">
                        <a:buNone/>
                      </a:pPr>
                      <a:r>
                        <a:rPr lang="en-US" sz="1700" dirty="0">
                          <a:solidFill>
                            <a:schemeClr val="tx1"/>
                          </a:solidFill>
                          <a:effectLst/>
                        </a:rPr>
                        <a:t>10</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SENIOR BIO &amp; PICTURE DUE</a:t>
                      </a:r>
                    </a:p>
                    <a:p>
                      <a:pPr marL="0" marR="0" algn="ctr">
                        <a:buNone/>
                      </a:pPr>
                      <a:r>
                        <a:rPr lang="en-US" sz="1700" dirty="0">
                          <a:solidFill>
                            <a:schemeClr val="tx1"/>
                          </a:solidFill>
                          <a:effectLst/>
                        </a:rPr>
                        <a:t>PROOF OF COLLEGE REGISTRATION DUE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MAY</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5/10</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3996109622"/>
                  </a:ext>
                </a:extLst>
              </a:tr>
              <a:tr h="372920">
                <a:tc>
                  <a:txBody>
                    <a:bodyPr/>
                    <a:lstStyle/>
                    <a:p>
                      <a:pPr marL="0" marR="0" algn="ctr">
                        <a:buNone/>
                      </a:pPr>
                      <a:r>
                        <a:rPr lang="en-US" sz="1700">
                          <a:solidFill>
                            <a:schemeClr val="tx1"/>
                          </a:solidFill>
                          <a:effectLst/>
                        </a:rPr>
                        <a:t>11</a:t>
                      </a:r>
                      <a:endParaRPr lang="en-US" sz="170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RSVP FOR AWARD CEREMONY</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JUNE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6/7</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3573165312"/>
                  </a:ext>
                </a:extLst>
              </a:tr>
              <a:tr h="423218">
                <a:tc>
                  <a:txBody>
                    <a:bodyPr/>
                    <a:lstStyle/>
                    <a:p>
                      <a:pPr marL="0" marR="0" algn="ctr">
                        <a:buNone/>
                      </a:pPr>
                      <a:r>
                        <a:rPr lang="en-US" sz="1700" dirty="0">
                          <a:solidFill>
                            <a:schemeClr val="tx1"/>
                          </a:solidFill>
                          <a:effectLst/>
                        </a:rPr>
                        <a:t>12</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AWARD CEREMONY</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4</a:t>
                      </a:r>
                      <a:r>
                        <a:rPr lang="en-US" sz="1700" baseline="30000" dirty="0">
                          <a:solidFill>
                            <a:schemeClr val="tx1"/>
                          </a:solidFill>
                          <a:effectLst/>
                        </a:rPr>
                        <a:t>TH</a:t>
                      </a:r>
                      <a:r>
                        <a:rPr lang="en-US" sz="1700" dirty="0">
                          <a:solidFill>
                            <a:schemeClr val="tx1"/>
                          </a:solidFill>
                          <a:effectLst/>
                        </a:rPr>
                        <a:t> Saturday in June</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tc>
                  <a:txBody>
                    <a:bodyPr/>
                    <a:lstStyle/>
                    <a:p>
                      <a:pPr marL="0" marR="0" algn="ctr">
                        <a:buNone/>
                      </a:pPr>
                      <a:r>
                        <a:rPr lang="en-US" sz="1700" dirty="0">
                          <a:solidFill>
                            <a:schemeClr val="tx1"/>
                          </a:solidFill>
                          <a:effectLst/>
                        </a:rPr>
                        <a:t>6/27</a:t>
                      </a:r>
                      <a:endParaRPr lang="en-US" sz="1700" dirty="0">
                        <a:solidFill>
                          <a:schemeClr val="tx1"/>
                        </a:solidFill>
                        <a:effectLst/>
                        <a:latin typeface="Times New Roman" panose="02020603050405020304" pitchFamily="18" charset="0"/>
                        <a:ea typeface="+mn-ea"/>
                      </a:endParaRPr>
                    </a:p>
                  </a:txBody>
                  <a:tcPr marL="57164" marR="57164" marT="0" marB="0" anchor="ctr">
                    <a:solidFill>
                      <a:srgbClr val="F7D857"/>
                    </a:solidFill>
                  </a:tcPr>
                </a:tc>
                <a:extLst>
                  <a:ext uri="{0D108BD9-81ED-4DB2-BD59-A6C34878D82A}">
                    <a16:rowId xmlns="" xmlns:a16="http://schemas.microsoft.com/office/drawing/2014/main" val="615244656"/>
                  </a:ext>
                </a:extLst>
              </a:tr>
              <a:tr h="362861">
                <a:tc>
                  <a:txBody>
                    <a:bodyPr/>
                    <a:lstStyle/>
                    <a:p>
                      <a:pPr marL="0" marR="0" algn="ctr">
                        <a:buNone/>
                      </a:pPr>
                      <a:r>
                        <a:rPr lang="en-US" sz="1700" dirty="0">
                          <a:solidFill>
                            <a:schemeClr val="tx1"/>
                          </a:solidFill>
                          <a:effectLst/>
                        </a:rPr>
                        <a:t>13</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BACCALAUREATE SERVICE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4</a:t>
                      </a:r>
                      <a:r>
                        <a:rPr lang="en-US" sz="1700" baseline="30000" dirty="0">
                          <a:solidFill>
                            <a:schemeClr val="tx1"/>
                          </a:solidFill>
                          <a:effectLst/>
                        </a:rPr>
                        <a:t>TH</a:t>
                      </a:r>
                      <a:r>
                        <a:rPr lang="en-US" sz="1700" dirty="0">
                          <a:solidFill>
                            <a:schemeClr val="tx1"/>
                          </a:solidFill>
                          <a:effectLst/>
                        </a:rPr>
                        <a:t> Sunday in June @ 8am Service</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tc>
                  <a:txBody>
                    <a:bodyPr/>
                    <a:lstStyle/>
                    <a:p>
                      <a:pPr marL="0" marR="0" algn="ctr">
                        <a:buNone/>
                      </a:pPr>
                      <a:r>
                        <a:rPr lang="en-US" sz="1700" dirty="0">
                          <a:solidFill>
                            <a:schemeClr val="tx1"/>
                          </a:solidFill>
                          <a:effectLst/>
                        </a:rPr>
                        <a:t>6/28</a:t>
                      </a:r>
                      <a:endParaRPr lang="en-US" sz="1700" dirty="0">
                        <a:solidFill>
                          <a:schemeClr val="tx1"/>
                        </a:solidFill>
                        <a:effectLst/>
                        <a:latin typeface="Times New Roman" panose="02020603050405020304" pitchFamily="18" charset="0"/>
                        <a:ea typeface="+mn-ea"/>
                      </a:endParaRPr>
                    </a:p>
                  </a:txBody>
                  <a:tcPr marL="57164" marR="57164" marT="0" marB="0" anchor="ctr">
                    <a:solidFill>
                      <a:schemeClr val="bg1"/>
                    </a:solidFill>
                  </a:tcPr>
                </a:tc>
                <a:extLst>
                  <a:ext uri="{0D108BD9-81ED-4DB2-BD59-A6C34878D82A}">
                    <a16:rowId xmlns="" xmlns:a16="http://schemas.microsoft.com/office/drawing/2014/main" val="609560018"/>
                  </a:ext>
                </a:extLst>
              </a:tr>
            </a:tbl>
          </a:graphicData>
        </a:graphic>
      </p:graphicFrame>
      <p:sp>
        <p:nvSpPr>
          <p:cNvPr id="6" name="Title 1">
            <a:extLst>
              <a:ext uri="{FF2B5EF4-FFF2-40B4-BE49-F238E27FC236}">
                <a16:creationId xmlns="" xmlns:a16="http://schemas.microsoft.com/office/drawing/2014/main" id="{311FDB13-81C6-EC62-F32C-AD0CFC24E2BF}"/>
              </a:ext>
            </a:extLst>
          </p:cNvPr>
          <p:cNvSpPr>
            <a:spLocks noGrp="1"/>
          </p:cNvSpPr>
          <p:nvPr>
            <p:ph type="title"/>
          </p:nvPr>
        </p:nvSpPr>
        <p:spPr>
          <a:xfrm>
            <a:off x="838200" y="307976"/>
            <a:ext cx="10515600" cy="457200"/>
          </a:xfrm>
        </p:spPr>
        <p:txBody>
          <a:bodyPr>
            <a:normAutofit fontScale="90000"/>
          </a:bodyPr>
          <a:lstStyle/>
          <a:p>
            <a:pPr algn="ctr"/>
            <a:r>
              <a:rPr lang="en-US" altLang="en-US" sz="4000" b="1" dirty="0">
                <a:solidFill>
                  <a:srgbClr val="FFD579"/>
                </a:solidFill>
                <a:effectLst>
                  <a:outerShdw blurRad="50800" dist="38100" dir="2700000" algn="tl" rotWithShape="0">
                    <a:prstClr val="black">
                      <a:alpha val="40000"/>
                    </a:prstClr>
                  </a:outerShdw>
                </a:effectLst>
              </a:rPr>
              <a:t>2025-2026 Scholarship Deadlines</a:t>
            </a:r>
            <a:endParaRPr lang="en-US" sz="4000" b="1" dirty="0">
              <a:solidFill>
                <a:srgbClr val="FFD579"/>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0691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3A76EA-9B92-4D05-925F-427E0D2E4A0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4B27C57E-5AE3-C3F4-0078-FC3183D603AA}"/>
              </a:ext>
            </a:extLst>
          </p:cNvPr>
          <p:cNvSpPr>
            <a:spLocks noGrp="1"/>
          </p:cNvSpPr>
          <p:nvPr>
            <p:ph type="title"/>
          </p:nvPr>
        </p:nvSpPr>
        <p:spPr/>
        <p:txBody>
          <a:bodyPr/>
          <a:lstStyle/>
          <a:p>
            <a:r>
              <a:rPr lang="en-US" b="1" dirty="0">
                <a:solidFill>
                  <a:srgbClr val="F7D857"/>
                </a:solidFill>
                <a:effectLst>
                  <a:outerShdw blurRad="50800" dist="38100" dir="2700000" algn="tl" rotWithShape="0">
                    <a:prstClr val="black">
                      <a:alpha val="40000"/>
                    </a:prstClr>
                  </a:outerShdw>
                </a:effectLst>
              </a:rPr>
              <a:t>Q&amp;A Session</a:t>
            </a:r>
            <a:endParaRPr lang="en-US" dirty="0">
              <a:solidFill>
                <a:srgbClr val="F7D857"/>
              </a:solidFill>
              <a:effectLst>
                <a:outerShdw blurRad="50800" dist="38100" dir="2700000" algn="tl" rotWithShape="0">
                  <a:prstClr val="black">
                    <a:alpha val="40000"/>
                  </a:prstClr>
                </a:outerShdw>
              </a:effectLst>
            </a:endParaRPr>
          </a:p>
        </p:txBody>
      </p:sp>
      <p:pic>
        <p:nvPicPr>
          <p:cNvPr id="6" name="Content Placeholder 5" descr="Questions outline">
            <a:extLst>
              <a:ext uri="{FF2B5EF4-FFF2-40B4-BE49-F238E27FC236}">
                <a16:creationId xmlns="" xmlns:a16="http://schemas.microsoft.com/office/drawing/2014/main" id="{8AA6F888-1D0F-D576-BEDB-ADE4D994571D}"/>
              </a:ext>
            </a:extLst>
          </p:cNvPr>
          <p:cNvPicPr>
            <a:picLocks noGrp="1" noChangeAspect="1"/>
          </p:cNvPicPr>
          <p:nvPr>
            <p:ph idx="1"/>
          </p:nvPr>
        </p:nvPicPr>
        <p:blipFill>
          <a:blip r:embed="rId3">
            <a:extLst>
              <a:ext uri="{96DAC541-7B7A-43D3-8B79-37D633B846F1}">
                <asvg:svgBlip xmlns="" xmlns:asvg="http://schemas.microsoft.com/office/drawing/2016/SVG/main" r:embed="rId4"/>
              </a:ext>
            </a:extLst>
          </a:blip>
          <a:stretch>
            <a:fillRect/>
          </a:stretch>
        </p:blipFill>
        <p:spPr>
          <a:xfrm>
            <a:off x="6096000" y="1250949"/>
            <a:ext cx="4346576" cy="4346576"/>
          </a:xfrm>
        </p:spPr>
      </p:pic>
    </p:spTree>
    <p:extLst>
      <p:ext uri="{BB962C8B-B14F-4D97-AF65-F5344CB8AC3E}">
        <p14:creationId xmlns:p14="http://schemas.microsoft.com/office/powerpoint/2010/main" val="401460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ED238D1-1D3C-3BFE-FA96-464F3CC0685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614E765A-C291-3E03-17DD-D14ADDEE1282}"/>
              </a:ext>
            </a:extLst>
          </p:cNvPr>
          <p:cNvSpPr>
            <a:spLocks noGrp="1"/>
          </p:cNvSpPr>
          <p:nvPr>
            <p:ph type="ctrTitle"/>
          </p:nvPr>
        </p:nvSpPr>
        <p:spPr>
          <a:xfrm>
            <a:off x="1524000" y="1134091"/>
            <a:ext cx="9144000" cy="2387600"/>
          </a:xfrm>
        </p:spPr>
        <p:txBody>
          <a:bodyPr>
            <a:normAutofit/>
          </a:bodyPr>
          <a:lstStyle/>
          <a:p>
            <a:r>
              <a:rPr lang="en-US" sz="6600" b="1" dirty="0">
                <a:solidFill>
                  <a:srgbClr val="F7D857"/>
                </a:solidFill>
                <a:effectLst>
                  <a:outerShdw blurRad="50800" dist="38100" dir="2700000" algn="tl" rotWithShape="0">
                    <a:prstClr val="black">
                      <a:alpha val="40000"/>
                    </a:prstClr>
                  </a:outerShdw>
                </a:effectLst>
              </a:rPr>
              <a:t>CLOSING PRAYER</a:t>
            </a:r>
          </a:p>
        </p:txBody>
      </p:sp>
      <p:pic>
        <p:nvPicPr>
          <p:cNvPr id="11" name="Picture 10">
            <a:extLst>
              <a:ext uri="{FF2B5EF4-FFF2-40B4-BE49-F238E27FC236}">
                <a16:creationId xmlns="" xmlns:a16="http://schemas.microsoft.com/office/drawing/2014/main" id="{6C69D217-FBCC-0FE7-7A52-7EFC49081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5234" y="0"/>
            <a:ext cx="1356765" cy="821703"/>
          </a:xfrm>
          <a:prstGeom prst="rect">
            <a:avLst/>
          </a:prstGeom>
        </p:spPr>
      </p:pic>
      <p:sp>
        <p:nvSpPr>
          <p:cNvPr id="12" name="TextBox 11">
            <a:extLst>
              <a:ext uri="{FF2B5EF4-FFF2-40B4-BE49-F238E27FC236}">
                <a16:creationId xmlns="" xmlns:a16="http://schemas.microsoft.com/office/drawing/2014/main" id="{A43DCD7E-51B4-09DB-D59E-2B037FFF68BF}"/>
              </a:ext>
            </a:extLst>
          </p:cNvPr>
          <p:cNvSpPr txBox="1"/>
          <p:nvPr/>
        </p:nvSpPr>
        <p:spPr>
          <a:xfrm>
            <a:off x="5195455" y="3521691"/>
            <a:ext cx="1801091" cy="1862048"/>
          </a:xfrm>
          <a:prstGeom prst="rect">
            <a:avLst/>
          </a:prstGeom>
          <a:noFill/>
        </p:spPr>
        <p:txBody>
          <a:bodyPr wrap="square" rtlCol="0">
            <a:spAutoFit/>
          </a:bodyPr>
          <a:lstStyle/>
          <a:p>
            <a:pPr algn="ctr"/>
            <a:r>
              <a:rPr lang="en-US" sz="11500" dirty="0"/>
              <a:t>🙏🏾</a:t>
            </a:r>
          </a:p>
        </p:txBody>
      </p:sp>
      <p:sp>
        <p:nvSpPr>
          <p:cNvPr id="13" name="Title 1">
            <a:extLst>
              <a:ext uri="{FF2B5EF4-FFF2-40B4-BE49-F238E27FC236}">
                <a16:creationId xmlns="" xmlns:a16="http://schemas.microsoft.com/office/drawing/2014/main" id="{E00A3809-F61E-E408-C2EB-9390CD056684}"/>
              </a:ext>
            </a:extLst>
          </p:cNvPr>
          <p:cNvSpPr txBox="1">
            <a:spLocks/>
          </p:cNvSpPr>
          <p:nvPr/>
        </p:nvSpPr>
        <p:spPr>
          <a:xfrm>
            <a:off x="1960418" y="312388"/>
            <a:ext cx="8271164" cy="821703"/>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effectLst>
                  <a:outerShdw blurRad="50800" dist="38100" dir="2700000" algn="tl" rotWithShape="0">
                    <a:prstClr val="black">
                      <a:alpha val="40000"/>
                    </a:prstClr>
                  </a:outerShdw>
                </a:effectLst>
              </a:rPr>
              <a:t>Higher Learning &amp; Excellence Scholarship Ministry</a:t>
            </a:r>
          </a:p>
        </p:txBody>
      </p:sp>
      <p:pic>
        <p:nvPicPr>
          <p:cNvPr id="14" name="Picture 13">
            <a:extLst>
              <a:ext uri="{FF2B5EF4-FFF2-40B4-BE49-F238E27FC236}">
                <a16:creationId xmlns="" xmlns:a16="http://schemas.microsoft.com/office/drawing/2014/main" id="{3D55CF43-9FFB-008A-858D-DDD7C4C8058D}"/>
              </a:ext>
            </a:extLst>
          </p:cNvPr>
          <p:cNvPicPr>
            <a:picLocks noChangeAspect="1"/>
          </p:cNvPicPr>
          <p:nvPr/>
        </p:nvPicPr>
        <p:blipFill>
          <a:blip r:embed="rId4"/>
          <a:stretch>
            <a:fillRect/>
          </a:stretch>
        </p:blipFill>
        <p:spPr>
          <a:xfrm>
            <a:off x="9739744" y="5241513"/>
            <a:ext cx="2452256" cy="1616485"/>
          </a:xfrm>
          <a:prstGeom prst="rect">
            <a:avLst/>
          </a:prstGeom>
        </p:spPr>
      </p:pic>
      <p:pic>
        <p:nvPicPr>
          <p:cNvPr id="15" name="Picture 14">
            <a:extLst>
              <a:ext uri="{FF2B5EF4-FFF2-40B4-BE49-F238E27FC236}">
                <a16:creationId xmlns="" xmlns:a16="http://schemas.microsoft.com/office/drawing/2014/main" id="{7EB263DF-FCFD-6ED1-FAC7-14156765D115}"/>
              </a:ext>
            </a:extLst>
          </p:cNvPr>
          <p:cNvPicPr>
            <a:picLocks noChangeAspect="1"/>
          </p:cNvPicPr>
          <p:nvPr/>
        </p:nvPicPr>
        <p:blipFill>
          <a:blip r:embed="rId5"/>
          <a:stretch>
            <a:fillRect/>
          </a:stretch>
        </p:blipFill>
        <p:spPr>
          <a:xfrm>
            <a:off x="10965195" y="5699312"/>
            <a:ext cx="1011329" cy="1011329"/>
          </a:xfrm>
          <a:prstGeom prst="rect">
            <a:avLst/>
          </a:prstGeom>
        </p:spPr>
      </p:pic>
    </p:spTree>
    <p:extLst>
      <p:ext uri="{BB962C8B-B14F-4D97-AF65-F5344CB8AC3E}">
        <p14:creationId xmlns:p14="http://schemas.microsoft.com/office/powerpoint/2010/main" val="119149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EB00A7F-95F8-E6A2-4D58-EBD57BD51341}"/>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E03037DC-1FB7-B0D6-87DC-CC3AD49076FE}"/>
              </a:ext>
            </a:extLst>
          </p:cNvPr>
          <p:cNvSpPr>
            <a:spLocks noGrp="1"/>
          </p:cNvSpPr>
          <p:nvPr>
            <p:ph type="title"/>
          </p:nvPr>
        </p:nvSpPr>
        <p:spPr>
          <a:xfrm>
            <a:off x="595745" y="457200"/>
            <a:ext cx="4433455" cy="1600200"/>
          </a:xfrm>
        </p:spPr>
        <p:txBody>
          <a:bodyPr/>
          <a:lstStyle/>
          <a:p>
            <a:r>
              <a:rPr lang="en-US" b="1" dirty="0">
                <a:solidFill>
                  <a:srgbClr val="FFD579"/>
                </a:solidFill>
                <a:effectLst>
                  <a:outerShdw blurRad="50800" dist="38100" dir="2700000" algn="tl" rotWithShape="0">
                    <a:prstClr val="black">
                      <a:alpha val="40000"/>
                    </a:prstClr>
                  </a:outerShdw>
                </a:effectLst>
              </a:rPr>
              <a:t>Our Purpose / Mission</a:t>
            </a:r>
            <a:endParaRPr lang="en-US" dirty="0">
              <a:solidFill>
                <a:srgbClr val="FFD579"/>
              </a:solidFill>
              <a:effectLst>
                <a:outerShdw blurRad="50800" dist="38100" dir="2700000" algn="tl" rotWithShape="0">
                  <a:prstClr val="black">
                    <a:alpha val="40000"/>
                  </a:prstClr>
                </a:outerShdw>
              </a:effectLst>
            </a:endParaRPr>
          </a:p>
        </p:txBody>
      </p:sp>
      <p:sp>
        <p:nvSpPr>
          <p:cNvPr id="3" name="Content Placeholder 2">
            <a:extLst>
              <a:ext uri="{FF2B5EF4-FFF2-40B4-BE49-F238E27FC236}">
                <a16:creationId xmlns="" xmlns:a16="http://schemas.microsoft.com/office/drawing/2014/main" id="{FB1FA1D4-5634-221A-7E09-861053C6989E}"/>
              </a:ext>
            </a:extLst>
          </p:cNvPr>
          <p:cNvSpPr>
            <a:spLocks noGrp="1"/>
          </p:cNvSpPr>
          <p:nvPr>
            <p:ph idx="1"/>
          </p:nvPr>
        </p:nvSpPr>
        <p:spPr>
          <a:xfrm>
            <a:off x="3962401" y="359228"/>
            <a:ext cx="7875814" cy="6139543"/>
          </a:xfrm>
        </p:spPr>
        <p:txBody>
          <a:bodyPr>
            <a:noAutofit/>
          </a:bodyPr>
          <a:lstStyle/>
          <a:p>
            <a:pPr marL="0" indent="0">
              <a:lnSpc>
                <a:spcPct val="100000"/>
              </a:lnSpc>
              <a:buNone/>
            </a:pPr>
            <a:r>
              <a:rPr lang="en-US" sz="2200" dirty="0">
                <a:solidFill>
                  <a:schemeClr val="bg1"/>
                </a:solidFill>
              </a:rPr>
              <a:t>The purpose of the </a:t>
            </a:r>
            <a:r>
              <a:rPr lang="en-US" sz="2200" b="1" i="1" dirty="0">
                <a:solidFill>
                  <a:schemeClr val="bg1"/>
                </a:solidFill>
              </a:rPr>
              <a:t>Higher Learning &amp; Excellence Scholarship Ministry </a:t>
            </a:r>
            <a:r>
              <a:rPr lang="en-US" sz="2200" dirty="0">
                <a:solidFill>
                  <a:schemeClr val="bg1"/>
                </a:solidFill>
              </a:rPr>
              <a:t>is to provide sound personal guidance from both a biblical and educational perspective for participating students and their parents, to facilitate the granting of scholarship awards (financial assistance to those students who meet the stated requirements) and to provide support to students, and their parents/guardians, who are within Kindergarten through 12th grades and members of Friendship Baptist Church. The scholarships are awarded in recognition of the </a:t>
            </a:r>
            <a:r>
              <a:rPr lang="en-US" sz="2200" b="1" i="1" dirty="0">
                <a:solidFill>
                  <a:schemeClr val="bg1"/>
                </a:solidFill>
              </a:rPr>
              <a:t>scholastic achievement and ministry service </a:t>
            </a:r>
            <a:r>
              <a:rPr lang="en-US" sz="2200" dirty="0">
                <a:solidFill>
                  <a:schemeClr val="bg1"/>
                </a:solidFill>
              </a:rPr>
              <a:t>participation of those students who are enrolled and consistently active in this Friendship Baptist Church ministry during the award period.</a:t>
            </a:r>
          </a:p>
        </p:txBody>
      </p:sp>
      <p:pic>
        <p:nvPicPr>
          <p:cNvPr id="15" name="Graphic 14" descr="Bullseye outline">
            <a:extLst>
              <a:ext uri="{FF2B5EF4-FFF2-40B4-BE49-F238E27FC236}">
                <a16:creationId xmlns="" xmlns:a16="http://schemas.microsoft.com/office/drawing/2014/main" id="{42F47B1A-7C01-3085-AEDC-D3324C09CC2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61159" y="2155372"/>
            <a:ext cx="3176154" cy="3176154"/>
          </a:xfrm>
          <a:prstGeom prst="rect">
            <a:avLst/>
          </a:prstGeom>
        </p:spPr>
      </p:pic>
      <p:pic>
        <p:nvPicPr>
          <p:cNvPr id="24" name="Picture 23">
            <a:extLst>
              <a:ext uri="{FF2B5EF4-FFF2-40B4-BE49-F238E27FC236}">
                <a16:creationId xmlns="" xmlns:a16="http://schemas.microsoft.com/office/drawing/2014/main" id="{0A445CE4-DE57-16BA-C3A9-B254FBA2D52C}"/>
              </a:ext>
            </a:extLst>
          </p:cNvPr>
          <p:cNvPicPr>
            <a:picLocks noChangeAspect="1"/>
          </p:cNvPicPr>
          <p:nvPr/>
        </p:nvPicPr>
        <p:blipFill>
          <a:blip r:embed="rId5"/>
          <a:stretch>
            <a:fillRect/>
          </a:stretch>
        </p:blipFill>
        <p:spPr>
          <a:xfrm flipH="1">
            <a:off x="0" y="5177587"/>
            <a:ext cx="2549236" cy="1680413"/>
          </a:xfrm>
          <a:prstGeom prst="rect">
            <a:avLst/>
          </a:prstGeom>
        </p:spPr>
      </p:pic>
    </p:spTree>
    <p:extLst>
      <p:ext uri="{BB962C8B-B14F-4D97-AF65-F5344CB8AC3E}">
        <p14:creationId xmlns:p14="http://schemas.microsoft.com/office/powerpoint/2010/main" val="64099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D18B8-71E8-28FB-CF9F-ACB5722F602B}"/>
              </a:ext>
            </a:extLst>
          </p:cNvPr>
          <p:cNvSpPr>
            <a:spLocks noGrp="1"/>
          </p:cNvSpPr>
          <p:nvPr>
            <p:ph type="title"/>
          </p:nvPr>
        </p:nvSpPr>
        <p:spPr>
          <a:xfrm>
            <a:off x="631969" y="365125"/>
            <a:ext cx="11083637" cy="1029207"/>
          </a:xfrm>
        </p:spPr>
        <p:txBody>
          <a:bodyPr/>
          <a:lstStyle/>
          <a:p>
            <a:pPr algn="ctr"/>
            <a:r>
              <a:rPr lang="en-US" b="1" dirty="0">
                <a:solidFill>
                  <a:srgbClr val="FFD579"/>
                </a:solidFill>
                <a:effectLst>
                  <a:outerShdw blurRad="50800" dist="38100" dir="2700000" algn="tl" rotWithShape="0">
                    <a:prstClr val="black">
                      <a:alpha val="40000"/>
                    </a:prstClr>
                  </a:outerShdw>
                </a:effectLst>
              </a:rPr>
              <a:t>Welcome &amp; Introductions</a:t>
            </a:r>
            <a:endParaRPr lang="en-US" dirty="0">
              <a:solidFill>
                <a:srgbClr val="FFD579"/>
              </a:solidFill>
              <a:effectLst>
                <a:outerShdw blurRad="50800" dist="38100" dir="2700000" algn="tl" rotWithShape="0">
                  <a:prstClr val="black">
                    <a:alpha val="40000"/>
                  </a:prstClr>
                </a:outerShdw>
              </a:effectLst>
            </a:endParaRPr>
          </a:p>
        </p:txBody>
      </p:sp>
      <p:sp>
        <p:nvSpPr>
          <p:cNvPr id="4" name="Text Placeholder 3">
            <a:extLst>
              <a:ext uri="{FF2B5EF4-FFF2-40B4-BE49-F238E27FC236}">
                <a16:creationId xmlns="" xmlns:a16="http://schemas.microsoft.com/office/drawing/2014/main" id="{D8A47178-1E71-E7CE-52F7-745463E4DF55}"/>
              </a:ext>
            </a:extLst>
          </p:cNvPr>
          <p:cNvSpPr>
            <a:spLocks noGrp="1"/>
          </p:cNvSpPr>
          <p:nvPr>
            <p:ph type="body" idx="1"/>
          </p:nvPr>
        </p:nvSpPr>
        <p:spPr>
          <a:xfrm>
            <a:off x="631970" y="1394332"/>
            <a:ext cx="5464030" cy="592714"/>
          </a:xfrm>
          <a:solidFill>
            <a:schemeClr val="bg2">
              <a:lumMod val="90000"/>
            </a:schemeClr>
          </a:solidFill>
        </p:spPr>
        <p:txBody>
          <a:bodyPr>
            <a:normAutofit/>
          </a:bodyPr>
          <a:lstStyle/>
          <a:p>
            <a:pPr algn="ctr"/>
            <a:r>
              <a:rPr lang="en-US" sz="2800" dirty="0">
                <a:solidFill>
                  <a:srgbClr val="20407E"/>
                </a:solidFill>
                <a:effectLst>
                  <a:outerShdw blurRad="50800" dist="38100" dir="2700000" algn="tl" rotWithShape="0">
                    <a:prstClr val="black">
                      <a:alpha val="40000"/>
                    </a:prstClr>
                  </a:outerShdw>
                </a:effectLst>
              </a:rPr>
              <a:t>K-5</a:t>
            </a:r>
            <a:r>
              <a:rPr lang="en-US" sz="2800" baseline="30000" dirty="0">
                <a:solidFill>
                  <a:srgbClr val="20407E"/>
                </a:solidFill>
                <a:effectLst>
                  <a:outerShdw blurRad="50800" dist="38100" dir="2700000" algn="tl" rotWithShape="0">
                    <a:prstClr val="black">
                      <a:alpha val="40000"/>
                    </a:prstClr>
                  </a:outerShdw>
                </a:effectLst>
              </a:rPr>
              <a:t>th</a:t>
            </a:r>
            <a:r>
              <a:rPr lang="en-US" sz="2800" dirty="0">
                <a:solidFill>
                  <a:srgbClr val="20407E"/>
                </a:solidFill>
                <a:effectLst>
                  <a:outerShdw blurRad="50800" dist="38100" dir="2700000" algn="tl" rotWithShape="0">
                    <a:prstClr val="black">
                      <a:alpha val="40000"/>
                    </a:prstClr>
                  </a:outerShdw>
                </a:effectLst>
              </a:rPr>
              <a:t>  Mentors</a:t>
            </a:r>
          </a:p>
        </p:txBody>
      </p:sp>
      <p:sp>
        <p:nvSpPr>
          <p:cNvPr id="7" name="Text Placeholder 5">
            <a:extLst>
              <a:ext uri="{FF2B5EF4-FFF2-40B4-BE49-F238E27FC236}">
                <a16:creationId xmlns="" xmlns:a16="http://schemas.microsoft.com/office/drawing/2014/main" id="{4DC3750B-A2A5-DAC3-9FC7-FCED9BCE33C6}"/>
              </a:ext>
            </a:extLst>
          </p:cNvPr>
          <p:cNvSpPr>
            <a:spLocks noGrp="1"/>
          </p:cNvSpPr>
          <p:nvPr>
            <p:ph sz="half" idx="2"/>
          </p:nvPr>
        </p:nvSpPr>
        <p:spPr>
          <a:xfrm>
            <a:off x="235527" y="2208718"/>
            <a:ext cx="6165273" cy="4284157"/>
          </a:xfrm>
        </p:spPr>
        <p:txBody>
          <a:bodyPr>
            <a:normAutofit/>
          </a:bodyPr>
          <a:lstStyle/>
          <a:p>
            <a:pPr marL="0" indent="0">
              <a:buNone/>
              <a:tabLst>
                <a:tab pos="2055813" algn="l"/>
              </a:tabLst>
            </a:pPr>
            <a:r>
              <a:rPr lang="en-US" sz="2100" b="1" dirty="0">
                <a:solidFill>
                  <a:schemeClr val="bg1"/>
                </a:solidFill>
              </a:rPr>
              <a:t>President </a:t>
            </a:r>
            <a:r>
              <a:rPr lang="en-US" sz="2100" dirty="0" err="1" smtClean="0">
                <a:solidFill>
                  <a:schemeClr val="bg1"/>
                </a:solidFill>
              </a:rPr>
              <a:t>Deac</a:t>
            </a:r>
            <a:r>
              <a:rPr lang="en-US" sz="2100" dirty="0">
                <a:solidFill>
                  <a:schemeClr val="bg1"/>
                </a:solidFill>
              </a:rPr>
              <a:t>. Demetrius Linebarger</a:t>
            </a:r>
          </a:p>
          <a:p>
            <a:pPr marL="0" indent="0">
              <a:buNone/>
              <a:tabLst>
                <a:tab pos="2055813" algn="l"/>
              </a:tabLst>
            </a:pPr>
            <a:r>
              <a:rPr lang="en-US" sz="2100" b="1" dirty="0">
                <a:solidFill>
                  <a:schemeClr val="bg1"/>
                </a:solidFill>
              </a:rPr>
              <a:t>Vice President 	</a:t>
            </a:r>
            <a:r>
              <a:rPr lang="en-US" sz="2100" dirty="0">
                <a:solidFill>
                  <a:schemeClr val="bg1"/>
                </a:solidFill>
              </a:rPr>
              <a:t>Bridget Gibson </a:t>
            </a:r>
          </a:p>
          <a:p>
            <a:pPr marL="0" indent="0">
              <a:buNone/>
              <a:tabLst>
                <a:tab pos="2055813" algn="l"/>
              </a:tabLst>
            </a:pPr>
            <a:r>
              <a:rPr lang="en-US" sz="2100" b="1" dirty="0">
                <a:solidFill>
                  <a:schemeClr val="bg1"/>
                </a:solidFill>
              </a:rPr>
              <a:t>Secretary	</a:t>
            </a:r>
            <a:r>
              <a:rPr lang="en-US" sz="2100" dirty="0">
                <a:solidFill>
                  <a:schemeClr val="bg1"/>
                </a:solidFill>
              </a:rPr>
              <a:t>Kamiesha Turner</a:t>
            </a:r>
          </a:p>
          <a:p>
            <a:pPr marL="0" indent="0">
              <a:buNone/>
              <a:tabLst>
                <a:tab pos="2055813" algn="l"/>
              </a:tabLst>
            </a:pPr>
            <a:r>
              <a:rPr lang="en-US" sz="2100" b="1" dirty="0">
                <a:solidFill>
                  <a:schemeClr val="bg1"/>
                </a:solidFill>
              </a:rPr>
              <a:t>Chaplin	</a:t>
            </a:r>
            <a:r>
              <a:rPr lang="en-US" sz="2100" dirty="0">
                <a:solidFill>
                  <a:schemeClr val="bg1"/>
                </a:solidFill>
              </a:rPr>
              <a:t>Bridget Gibson </a:t>
            </a:r>
          </a:p>
          <a:p>
            <a:pPr marL="0" indent="0">
              <a:buNone/>
              <a:tabLst>
                <a:tab pos="2055813" algn="l"/>
              </a:tabLst>
            </a:pPr>
            <a:r>
              <a:rPr lang="en-US" sz="2100" b="1" dirty="0">
                <a:solidFill>
                  <a:schemeClr val="bg1"/>
                </a:solidFill>
              </a:rPr>
              <a:t>Mentor	</a:t>
            </a:r>
            <a:r>
              <a:rPr lang="en-US" sz="2100" dirty="0">
                <a:solidFill>
                  <a:schemeClr val="bg1"/>
                </a:solidFill>
              </a:rPr>
              <a:t>Pamela Jones</a:t>
            </a:r>
          </a:p>
          <a:p>
            <a:pPr marL="0" indent="0">
              <a:buNone/>
              <a:tabLst>
                <a:tab pos="2055813" algn="l"/>
              </a:tabLst>
            </a:pPr>
            <a:r>
              <a:rPr lang="en-US" sz="2100" b="1" dirty="0">
                <a:solidFill>
                  <a:schemeClr val="bg1"/>
                </a:solidFill>
              </a:rPr>
              <a:t>Mentor	</a:t>
            </a:r>
            <a:r>
              <a:rPr lang="en-US" sz="2100" dirty="0">
                <a:solidFill>
                  <a:schemeClr val="bg1"/>
                </a:solidFill>
              </a:rPr>
              <a:t>Ron Thompson  </a:t>
            </a:r>
          </a:p>
          <a:p>
            <a:pPr marL="0" indent="0">
              <a:buNone/>
              <a:tabLst>
                <a:tab pos="2055813" algn="l"/>
              </a:tabLst>
            </a:pPr>
            <a:r>
              <a:rPr lang="en-US" sz="2100" b="1" dirty="0">
                <a:solidFill>
                  <a:schemeClr val="bg1"/>
                </a:solidFill>
              </a:rPr>
              <a:t>Mentor	</a:t>
            </a:r>
            <a:r>
              <a:rPr lang="en-US" sz="2100" dirty="0">
                <a:solidFill>
                  <a:schemeClr val="bg1"/>
                </a:solidFill>
              </a:rPr>
              <a:t>Sharon Ambeau</a:t>
            </a:r>
          </a:p>
          <a:p>
            <a:pPr marL="0" indent="0">
              <a:buNone/>
              <a:tabLst>
                <a:tab pos="2055813" algn="l"/>
              </a:tabLst>
            </a:pPr>
            <a:r>
              <a:rPr lang="en-US" sz="2100" b="1" dirty="0">
                <a:solidFill>
                  <a:schemeClr val="bg1"/>
                </a:solidFill>
              </a:rPr>
              <a:t>Mentor	</a:t>
            </a:r>
            <a:r>
              <a:rPr lang="en-US" sz="2100" dirty="0">
                <a:solidFill>
                  <a:schemeClr val="bg1"/>
                </a:solidFill>
              </a:rPr>
              <a:t>Doris Moore</a:t>
            </a:r>
          </a:p>
          <a:p>
            <a:pPr marL="0" indent="0">
              <a:buNone/>
              <a:tabLst>
                <a:tab pos="2055813" algn="l"/>
              </a:tabLst>
            </a:pPr>
            <a:r>
              <a:rPr lang="en-US" sz="2100" b="1" dirty="0">
                <a:solidFill>
                  <a:schemeClr val="bg1"/>
                </a:solidFill>
              </a:rPr>
              <a:t>Mentor	</a:t>
            </a:r>
            <a:r>
              <a:rPr lang="en-US" sz="2100" dirty="0">
                <a:solidFill>
                  <a:schemeClr val="bg1"/>
                </a:solidFill>
              </a:rPr>
              <a:t>Karen Lenor</a:t>
            </a:r>
          </a:p>
          <a:p>
            <a:pPr marL="0" indent="0">
              <a:buNone/>
              <a:tabLst>
                <a:tab pos="2055813" algn="l"/>
              </a:tabLst>
            </a:pPr>
            <a:r>
              <a:rPr lang="en-US" sz="2100" b="1" dirty="0">
                <a:solidFill>
                  <a:schemeClr val="bg1"/>
                </a:solidFill>
              </a:rPr>
              <a:t>Deacon Liaison	</a:t>
            </a:r>
            <a:r>
              <a:rPr lang="en-US" sz="2100" dirty="0">
                <a:solidFill>
                  <a:schemeClr val="bg1"/>
                </a:solidFill>
              </a:rPr>
              <a:t>Deac. Bill Jenkins</a:t>
            </a:r>
          </a:p>
        </p:txBody>
      </p:sp>
      <p:sp>
        <p:nvSpPr>
          <p:cNvPr id="8" name="Text Placeholder 7">
            <a:extLst>
              <a:ext uri="{FF2B5EF4-FFF2-40B4-BE49-F238E27FC236}">
                <a16:creationId xmlns="" xmlns:a16="http://schemas.microsoft.com/office/drawing/2014/main" id="{39F2962C-74BF-90F5-EA6B-A852883B93B7}"/>
              </a:ext>
            </a:extLst>
          </p:cNvPr>
          <p:cNvSpPr>
            <a:spLocks noGrp="1"/>
          </p:cNvSpPr>
          <p:nvPr>
            <p:ph type="body" sz="quarter" idx="3"/>
          </p:nvPr>
        </p:nvSpPr>
        <p:spPr>
          <a:xfrm>
            <a:off x="6532419" y="1394332"/>
            <a:ext cx="5183188" cy="592714"/>
          </a:xfrm>
          <a:solidFill>
            <a:schemeClr val="bg2">
              <a:lumMod val="90000"/>
            </a:schemeClr>
          </a:solidFill>
        </p:spPr>
        <p:txBody>
          <a:bodyPr>
            <a:normAutofit/>
          </a:bodyPr>
          <a:lstStyle/>
          <a:p>
            <a:pPr algn="ctr"/>
            <a:r>
              <a:rPr lang="en-US" sz="2800" dirty="0">
                <a:solidFill>
                  <a:srgbClr val="20407E"/>
                </a:solidFill>
                <a:effectLst>
                  <a:outerShdw blurRad="50800" dist="38100" dir="2700000" algn="tl" rotWithShape="0">
                    <a:prstClr val="black">
                      <a:alpha val="40000"/>
                    </a:prstClr>
                  </a:outerShdw>
                </a:effectLst>
              </a:rPr>
              <a:t>6th -12th  Advisors</a:t>
            </a:r>
          </a:p>
        </p:txBody>
      </p:sp>
      <p:sp>
        <p:nvSpPr>
          <p:cNvPr id="9" name="Content Placeholder 8">
            <a:extLst>
              <a:ext uri="{FF2B5EF4-FFF2-40B4-BE49-F238E27FC236}">
                <a16:creationId xmlns="" xmlns:a16="http://schemas.microsoft.com/office/drawing/2014/main" id="{D2830BE6-0AF1-CA47-EF1F-B7AE98CB9C10}"/>
              </a:ext>
            </a:extLst>
          </p:cNvPr>
          <p:cNvSpPr>
            <a:spLocks noGrp="1"/>
          </p:cNvSpPr>
          <p:nvPr>
            <p:ph sz="quarter" idx="4"/>
          </p:nvPr>
        </p:nvSpPr>
        <p:spPr>
          <a:xfrm>
            <a:off x="6400800" y="2208719"/>
            <a:ext cx="5638800" cy="3987800"/>
          </a:xfrm>
        </p:spPr>
        <p:txBody>
          <a:bodyPr>
            <a:normAutofit/>
          </a:bodyPr>
          <a:lstStyle/>
          <a:p>
            <a:pPr marL="0" indent="0">
              <a:buNone/>
              <a:tabLst>
                <a:tab pos="2166938" algn="l"/>
              </a:tabLst>
            </a:pPr>
            <a:r>
              <a:rPr lang="en-US" sz="2000" b="1" dirty="0">
                <a:solidFill>
                  <a:schemeClr val="bg1"/>
                </a:solidFill>
              </a:rPr>
              <a:t>President </a:t>
            </a:r>
            <a:r>
              <a:rPr lang="en-US" sz="2000" dirty="0">
                <a:solidFill>
                  <a:schemeClr val="bg1"/>
                </a:solidFill>
              </a:rPr>
              <a:t>	</a:t>
            </a:r>
            <a:r>
              <a:rPr lang="en-US" sz="2000" dirty="0">
                <a:solidFill>
                  <a:schemeClr val="bg1"/>
                </a:solidFill>
                <a:sym typeface="Arial"/>
              </a:rPr>
              <a:t>Ann Williams</a:t>
            </a:r>
            <a:endParaRPr lang="en-US" sz="2000" dirty="0">
              <a:solidFill>
                <a:schemeClr val="bg1"/>
              </a:solidFill>
            </a:endParaRPr>
          </a:p>
          <a:p>
            <a:pPr marL="0" indent="0">
              <a:buNone/>
              <a:tabLst>
                <a:tab pos="2166938" algn="l"/>
              </a:tabLst>
            </a:pPr>
            <a:r>
              <a:rPr lang="en-US" sz="2000" b="1" dirty="0">
                <a:solidFill>
                  <a:schemeClr val="bg1"/>
                </a:solidFill>
              </a:rPr>
              <a:t>Vice President 	</a:t>
            </a:r>
            <a:r>
              <a:rPr lang="en-US" sz="2000" dirty="0">
                <a:solidFill>
                  <a:schemeClr val="bg1"/>
                </a:solidFill>
                <a:sym typeface="Arial"/>
              </a:rPr>
              <a:t>Deac. David Whitt</a:t>
            </a:r>
          </a:p>
          <a:p>
            <a:pPr marL="0" indent="0">
              <a:buNone/>
              <a:tabLst>
                <a:tab pos="2166938" algn="l"/>
              </a:tabLst>
            </a:pPr>
            <a:r>
              <a:rPr lang="en-US" sz="2000" b="1" dirty="0">
                <a:solidFill>
                  <a:schemeClr val="bg1"/>
                </a:solidFill>
              </a:rPr>
              <a:t>Secretary	</a:t>
            </a:r>
            <a:r>
              <a:rPr lang="en-US" sz="2000" dirty="0">
                <a:solidFill>
                  <a:schemeClr val="bg1"/>
                </a:solidFill>
              </a:rPr>
              <a:t>Deac. </a:t>
            </a:r>
            <a:r>
              <a:rPr lang="en-US" sz="2000" dirty="0">
                <a:solidFill>
                  <a:schemeClr val="bg1"/>
                </a:solidFill>
                <a:sym typeface="Arial"/>
              </a:rPr>
              <a:t>Bill Jenkins</a:t>
            </a:r>
          </a:p>
          <a:p>
            <a:pPr marL="0" indent="0">
              <a:buNone/>
              <a:tabLst>
                <a:tab pos="2166938" algn="l"/>
              </a:tabLst>
            </a:pPr>
            <a:r>
              <a:rPr lang="en-US" sz="2000" b="1" dirty="0">
                <a:solidFill>
                  <a:schemeClr val="bg1"/>
                </a:solidFill>
              </a:rPr>
              <a:t>Chaplin	</a:t>
            </a:r>
            <a:r>
              <a:rPr lang="en-US" sz="2000" dirty="0">
                <a:solidFill>
                  <a:schemeClr val="bg1"/>
                </a:solidFill>
                <a:sym typeface="Arial"/>
              </a:rPr>
              <a:t>Greg Green</a:t>
            </a:r>
          </a:p>
          <a:p>
            <a:pPr marL="0" indent="0">
              <a:buNone/>
              <a:tabLst>
                <a:tab pos="2166938" algn="l"/>
              </a:tabLst>
            </a:pPr>
            <a:r>
              <a:rPr lang="en-US" sz="2000" b="1" dirty="0">
                <a:solidFill>
                  <a:schemeClr val="bg1"/>
                </a:solidFill>
              </a:rPr>
              <a:t>Mentor	</a:t>
            </a:r>
            <a:r>
              <a:rPr lang="en-US" sz="2000" dirty="0">
                <a:solidFill>
                  <a:schemeClr val="bg1"/>
                </a:solidFill>
              </a:rPr>
              <a:t>Beverly Johnson</a:t>
            </a:r>
          </a:p>
          <a:p>
            <a:pPr marL="0" indent="0">
              <a:buNone/>
              <a:tabLst>
                <a:tab pos="2166938" algn="l"/>
              </a:tabLst>
            </a:pPr>
            <a:r>
              <a:rPr lang="en-US" sz="2000" b="1" dirty="0">
                <a:solidFill>
                  <a:schemeClr val="bg1"/>
                </a:solidFill>
              </a:rPr>
              <a:t>Mentor	</a:t>
            </a:r>
            <a:r>
              <a:rPr lang="en-US" sz="2000" dirty="0">
                <a:solidFill>
                  <a:schemeClr val="bg1"/>
                </a:solidFill>
              </a:rPr>
              <a:t>Earle Saunders</a:t>
            </a:r>
          </a:p>
          <a:p>
            <a:pPr marL="0" indent="0">
              <a:buNone/>
              <a:tabLst>
                <a:tab pos="2166938" algn="l"/>
              </a:tabLst>
            </a:pPr>
            <a:r>
              <a:rPr lang="en-US" sz="2000" b="1" dirty="0">
                <a:solidFill>
                  <a:schemeClr val="bg1"/>
                </a:solidFill>
              </a:rPr>
              <a:t>Mentor	</a:t>
            </a:r>
            <a:r>
              <a:rPr lang="en-US" sz="2000" dirty="0">
                <a:solidFill>
                  <a:schemeClr val="bg1"/>
                </a:solidFill>
              </a:rPr>
              <a:t>Cecilia  Taylor</a:t>
            </a:r>
          </a:p>
          <a:p>
            <a:pPr marL="0" indent="0">
              <a:buNone/>
              <a:tabLst>
                <a:tab pos="2166938" algn="l"/>
              </a:tabLst>
            </a:pPr>
            <a:r>
              <a:rPr lang="en-US" sz="2000" b="1" dirty="0">
                <a:solidFill>
                  <a:schemeClr val="bg1"/>
                </a:solidFill>
              </a:rPr>
              <a:t>Deacon Liaison	</a:t>
            </a:r>
            <a:r>
              <a:rPr lang="en-US" sz="2000" dirty="0">
                <a:solidFill>
                  <a:schemeClr val="bg1"/>
                </a:solidFill>
              </a:rPr>
              <a:t>Deac. Bill Jenkins</a:t>
            </a:r>
            <a:endParaRPr lang="en-US" sz="2000" dirty="0"/>
          </a:p>
        </p:txBody>
      </p:sp>
      <p:pic>
        <p:nvPicPr>
          <p:cNvPr id="12" name="Picture 11">
            <a:extLst>
              <a:ext uri="{FF2B5EF4-FFF2-40B4-BE49-F238E27FC236}">
                <a16:creationId xmlns="" xmlns:a16="http://schemas.microsoft.com/office/drawing/2014/main" id="{C5FA77E1-B320-EECE-5854-0E602FBE7B48}"/>
              </a:ext>
            </a:extLst>
          </p:cNvPr>
          <p:cNvPicPr>
            <a:picLocks noChangeAspect="1"/>
          </p:cNvPicPr>
          <p:nvPr/>
        </p:nvPicPr>
        <p:blipFill>
          <a:blip r:embed="rId3"/>
          <a:stretch>
            <a:fillRect/>
          </a:stretch>
        </p:blipFill>
        <p:spPr>
          <a:xfrm>
            <a:off x="9642764" y="6196519"/>
            <a:ext cx="2549236" cy="1680413"/>
          </a:xfrm>
          <a:prstGeom prst="rect">
            <a:avLst/>
          </a:prstGeom>
        </p:spPr>
      </p:pic>
    </p:spTree>
    <p:extLst>
      <p:ext uri="{BB962C8B-B14F-4D97-AF65-F5344CB8AC3E}">
        <p14:creationId xmlns:p14="http://schemas.microsoft.com/office/powerpoint/2010/main" val="678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327E169-814C-ADB4-F2DD-1FAC9A2AD5B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052E5700-9781-EB71-8A4B-CCC2B2F9AED9}"/>
              </a:ext>
            </a:extLst>
          </p:cNvPr>
          <p:cNvSpPr>
            <a:spLocks noGrp="1"/>
          </p:cNvSpPr>
          <p:nvPr>
            <p:ph type="title"/>
          </p:nvPr>
        </p:nvSpPr>
        <p:spPr/>
        <p:txBody>
          <a:bodyPr/>
          <a:lstStyle/>
          <a:p>
            <a:r>
              <a:rPr lang="en-US" b="1" dirty="0">
                <a:solidFill>
                  <a:srgbClr val="FFD579"/>
                </a:solidFill>
                <a:effectLst>
                  <a:outerShdw blurRad="50800" dist="38100" dir="2700000" algn="tl" rotWithShape="0">
                    <a:prstClr val="black">
                      <a:alpha val="40000"/>
                    </a:prstClr>
                  </a:outerShdw>
                </a:effectLst>
              </a:rPr>
              <a:t>Ministry </a:t>
            </a:r>
            <a:br>
              <a:rPr lang="en-US" b="1" dirty="0">
                <a:solidFill>
                  <a:srgbClr val="FFD579"/>
                </a:solidFill>
                <a:effectLst>
                  <a:outerShdw blurRad="50800" dist="38100" dir="2700000" algn="tl" rotWithShape="0">
                    <a:prstClr val="black">
                      <a:alpha val="40000"/>
                    </a:prstClr>
                  </a:outerShdw>
                </a:effectLst>
              </a:rPr>
            </a:br>
            <a:r>
              <a:rPr lang="en-US" b="1" dirty="0">
                <a:solidFill>
                  <a:srgbClr val="FFD579"/>
                </a:solidFill>
                <a:effectLst>
                  <a:outerShdw blurRad="50800" dist="38100" dir="2700000" algn="tl" rotWithShape="0">
                    <a:prstClr val="black">
                      <a:alpha val="40000"/>
                    </a:prstClr>
                  </a:outerShdw>
                </a:effectLst>
              </a:rPr>
              <a:t>Guidelines</a:t>
            </a:r>
          </a:p>
        </p:txBody>
      </p:sp>
      <p:sp>
        <p:nvSpPr>
          <p:cNvPr id="3" name="Content Placeholder 2">
            <a:extLst>
              <a:ext uri="{FF2B5EF4-FFF2-40B4-BE49-F238E27FC236}">
                <a16:creationId xmlns="" xmlns:a16="http://schemas.microsoft.com/office/drawing/2014/main" id="{7C3AC5D3-C281-5F30-7441-FFF092CA0574}"/>
              </a:ext>
            </a:extLst>
          </p:cNvPr>
          <p:cNvSpPr>
            <a:spLocks noGrp="1"/>
          </p:cNvSpPr>
          <p:nvPr>
            <p:ph idx="1"/>
          </p:nvPr>
        </p:nvSpPr>
        <p:spPr>
          <a:xfrm>
            <a:off x="4003965" y="263236"/>
            <a:ext cx="7800108" cy="6040581"/>
          </a:xfrm>
        </p:spPr>
        <p:txBody>
          <a:bodyPr>
            <a:noAutofit/>
          </a:bodyPr>
          <a:lstStyle/>
          <a:p>
            <a:pPr marL="514350" indent="-514350">
              <a:buFont typeface="+mj-lt"/>
              <a:buAutoNum type="arabicPeriod"/>
            </a:pPr>
            <a:r>
              <a:rPr lang="en-US" sz="2400" dirty="0">
                <a:solidFill>
                  <a:schemeClr val="bg1"/>
                </a:solidFill>
              </a:rPr>
              <a:t>Parent or guardian of the applicant must be an active member of Friendship Baptist Church.</a:t>
            </a:r>
            <a:br>
              <a:rPr lang="en-US" sz="2400" dirty="0">
                <a:solidFill>
                  <a:schemeClr val="bg1"/>
                </a:solidFill>
              </a:rPr>
            </a:br>
            <a:endParaRPr lang="en-US" sz="2400" dirty="0">
              <a:solidFill>
                <a:schemeClr val="bg1"/>
              </a:solidFill>
            </a:endParaRPr>
          </a:p>
          <a:p>
            <a:pPr marL="514350" indent="-514350">
              <a:buFont typeface="+mj-lt"/>
              <a:buAutoNum type="arabicPeriod"/>
            </a:pPr>
            <a:r>
              <a:rPr lang="en-US" sz="2400" dirty="0">
                <a:solidFill>
                  <a:schemeClr val="bg1"/>
                </a:solidFill>
              </a:rPr>
              <a:t>Submit scholarship ministry application online</a:t>
            </a:r>
            <a:br>
              <a:rPr lang="en-US" sz="2400" dirty="0">
                <a:solidFill>
                  <a:schemeClr val="bg1"/>
                </a:solidFill>
              </a:rPr>
            </a:br>
            <a:endParaRPr lang="en-US" sz="2400" dirty="0">
              <a:solidFill>
                <a:schemeClr val="bg1"/>
              </a:solidFill>
            </a:endParaRPr>
          </a:p>
          <a:p>
            <a:pPr marL="514350" indent="-514350">
              <a:buFont typeface="+mj-lt"/>
              <a:buAutoNum type="arabicPeriod"/>
            </a:pPr>
            <a:r>
              <a:rPr lang="en-US" sz="2400" dirty="0">
                <a:solidFill>
                  <a:schemeClr val="bg1"/>
                </a:solidFill>
              </a:rPr>
              <a:t>Regularly attend Ex-Hour or Bible Class</a:t>
            </a:r>
            <a:br>
              <a:rPr lang="en-US" sz="2400" dirty="0">
                <a:solidFill>
                  <a:schemeClr val="bg1"/>
                </a:solidFill>
              </a:rPr>
            </a:br>
            <a:r>
              <a:rPr lang="en-US" sz="2400" i="1" dirty="0">
                <a:solidFill>
                  <a:schemeClr val="bg1"/>
                </a:solidFill>
              </a:rPr>
              <a:t>Students must maintain 50% minimum attendance</a:t>
            </a:r>
            <a:br>
              <a:rPr lang="en-US" sz="2400" i="1" dirty="0">
                <a:solidFill>
                  <a:schemeClr val="bg1"/>
                </a:solidFill>
              </a:rPr>
            </a:br>
            <a:endParaRPr lang="en-US" sz="2400" i="1" dirty="0">
              <a:solidFill>
                <a:schemeClr val="bg1"/>
              </a:solidFill>
            </a:endParaRPr>
          </a:p>
          <a:p>
            <a:pPr marL="514350" indent="-514350">
              <a:buFont typeface="+mj-lt"/>
              <a:buAutoNum type="arabicPeriod"/>
            </a:pPr>
            <a:r>
              <a:rPr lang="en-US" sz="2400" dirty="0">
                <a:solidFill>
                  <a:schemeClr val="bg1"/>
                </a:solidFill>
              </a:rPr>
              <a:t>Participating in at least one other church ministry</a:t>
            </a:r>
            <a:br>
              <a:rPr lang="en-US" sz="2400" dirty="0">
                <a:solidFill>
                  <a:schemeClr val="bg1"/>
                </a:solidFill>
              </a:rPr>
            </a:br>
            <a:endParaRPr lang="en-US" sz="2400" dirty="0">
              <a:solidFill>
                <a:schemeClr val="bg1"/>
              </a:solidFill>
            </a:endParaRPr>
          </a:p>
          <a:p>
            <a:pPr marL="514350" indent="-514350">
              <a:buFont typeface="+mj-lt"/>
              <a:buAutoNum type="arabicPeriod"/>
            </a:pPr>
            <a:r>
              <a:rPr lang="en-US" sz="2400" dirty="0">
                <a:solidFill>
                  <a:schemeClr val="bg1"/>
                </a:solidFill>
              </a:rPr>
              <a:t>Submit grades, progress reports, certificates and letters of recognition.</a:t>
            </a:r>
          </a:p>
          <a:p>
            <a:pPr marL="514350" indent="-514350">
              <a:buFont typeface="+mj-lt"/>
              <a:buAutoNum type="arabicPeriod"/>
            </a:pPr>
            <a:endParaRPr lang="en-US" sz="2400" dirty="0">
              <a:solidFill>
                <a:schemeClr val="bg1"/>
              </a:solidFill>
            </a:endParaRPr>
          </a:p>
          <a:p>
            <a:pPr marL="514350" indent="-514350">
              <a:buFont typeface="+mj-lt"/>
              <a:buAutoNum type="arabicPeriod"/>
            </a:pPr>
            <a:endParaRPr lang="en-US" sz="2400" dirty="0">
              <a:solidFill>
                <a:schemeClr val="bg1"/>
              </a:solidFill>
            </a:endParaRPr>
          </a:p>
          <a:p>
            <a:pPr marL="514350" indent="-514350">
              <a:lnSpc>
                <a:spcPct val="100000"/>
              </a:lnSpc>
              <a:buFont typeface="+mj-lt"/>
              <a:buAutoNum type="arabicPeriod"/>
            </a:pPr>
            <a:endParaRPr lang="en-US" sz="2400" dirty="0">
              <a:solidFill>
                <a:schemeClr val="bg1"/>
              </a:solidFill>
            </a:endParaRPr>
          </a:p>
        </p:txBody>
      </p:sp>
      <p:pic>
        <p:nvPicPr>
          <p:cNvPr id="8" name="Graphic 7" descr="Clipboard Checked outline">
            <a:extLst>
              <a:ext uri="{FF2B5EF4-FFF2-40B4-BE49-F238E27FC236}">
                <a16:creationId xmlns="" xmlns:a16="http://schemas.microsoft.com/office/drawing/2014/main" id="{DAEF6A2E-6DC0-AB90-5596-A81270E9B9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65715" y="2280399"/>
            <a:ext cx="2897188" cy="2897188"/>
          </a:xfrm>
          <a:prstGeom prst="rect">
            <a:avLst/>
          </a:prstGeom>
        </p:spPr>
      </p:pic>
      <p:pic>
        <p:nvPicPr>
          <p:cNvPr id="9" name="Picture 8">
            <a:extLst>
              <a:ext uri="{FF2B5EF4-FFF2-40B4-BE49-F238E27FC236}">
                <a16:creationId xmlns="" xmlns:a16="http://schemas.microsoft.com/office/drawing/2014/main" id="{D4393335-8A01-61B9-BACD-453B33DD912E}"/>
              </a:ext>
            </a:extLst>
          </p:cNvPr>
          <p:cNvPicPr>
            <a:picLocks noChangeAspect="1"/>
          </p:cNvPicPr>
          <p:nvPr/>
        </p:nvPicPr>
        <p:blipFill>
          <a:blip r:embed="rId5"/>
          <a:stretch>
            <a:fillRect/>
          </a:stretch>
        </p:blipFill>
        <p:spPr>
          <a:xfrm flipH="1">
            <a:off x="0" y="5177587"/>
            <a:ext cx="2549236" cy="1680413"/>
          </a:xfrm>
          <a:prstGeom prst="rect">
            <a:avLst/>
          </a:prstGeom>
        </p:spPr>
      </p:pic>
    </p:spTree>
    <p:extLst>
      <p:ext uri="{BB962C8B-B14F-4D97-AF65-F5344CB8AC3E}">
        <p14:creationId xmlns:p14="http://schemas.microsoft.com/office/powerpoint/2010/main" val="261052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DD261CBF-8603-CD83-01A7-5C7B3324F097}"/>
            </a:ext>
          </a:extLst>
        </p:cNvPr>
        <p:cNvGrpSpPr/>
        <p:nvPr/>
      </p:nvGrpSpPr>
      <p:grpSpPr>
        <a:xfrm>
          <a:off x="0" y="0"/>
          <a:ext cx="0" cy="0"/>
          <a:chOff x="0" y="0"/>
          <a:chExt cx="0" cy="0"/>
        </a:xfrm>
      </p:grpSpPr>
      <p:pic>
        <p:nvPicPr>
          <p:cNvPr id="4" name="Picture 3" descr="A person raising the hand&#10;&#10;Description automatically generated with low confidence">
            <a:extLst>
              <a:ext uri="{FF2B5EF4-FFF2-40B4-BE49-F238E27FC236}">
                <a16:creationId xmlns="" xmlns:a16="http://schemas.microsoft.com/office/drawing/2014/main" id="{D490D5CA-31BF-1775-39FF-38B714ECB6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1690" y="769338"/>
            <a:ext cx="4768620" cy="3285929"/>
          </a:xfrm>
          <a:prstGeom prst="rect">
            <a:avLst/>
          </a:prstGeom>
          <a:ln w="38100">
            <a:solidFill>
              <a:srgbClr val="20407E"/>
            </a:solidFill>
          </a:ln>
        </p:spPr>
      </p:pic>
      <p:sp>
        <p:nvSpPr>
          <p:cNvPr id="2" name="Title 1">
            <a:extLst>
              <a:ext uri="{FF2B5EF4-FFF2-40B4-BE49-F238E27FC236}">
                <a16:creationId xmlns="" xmlns:a16="http://schemas.microsoft.com/office/drawing/2014/main" id="{CEFC6312-743F-2EA4-880B-A6ACC55DB0BE}"/>
              </a:ext>
            </a:extLst>
          </p:cNvPr>
          <p:cNvSpPr>
            <a:spLocks noGrp="1"/>
          </p:cNvSpPr>
          <p:nvPr>
            <p:ph type="ctrTitle"/>
          </p:nvPr>
        </p:nvSpPr>
        <p:spPr>
          <a:xfrm>
            <a:off x="1524000" y="4055267"/>
            <a:ext cx="9144000" cy="2387600"/>
          </a:xfrm>
        </p:spPr>
        <p:txBody>
          <a:bodyPr>
            <a:normAutofit fontScale="90000"/>
          </a:bodyPr>
          <a:lstStyle/>
          <a:p>
            <a:r>
              <a:rPr lang="en-US" sz="4000" dirty="0">
                <a:solidFill>
                  <a:srgbClr val="20407E"/>
                </a:solidFill>
                <a:effectLst>
                  <a:outerShdw blurRad="50800" dist="38100" dir="2700000" algn="tl" rotWithShape="0">
                    <a:prstClr val="black">
                      <a:alpha val="40000"/>
                    </a:prstClr>
                  </a:outerShdw>
                </a:effectLst>
              </a:rPr>
              <a:t>Kindergarten - 5th Grade </a:t>
            </a:r>
            <a:r>
              <a:rPr lang="en-US" sz="6600" b="1" dirty="0">
                <a:solidFill>
                  <a:srgbClr val="FFC000"/>
                </a:solidFill>
                <a:effectLst>
                  <a:outerShdw blurRad="50800" dist="38100" dir="2700000" algn="tl" rotWithShape="0">
                    <a:prstClr val="black">
                      <a:alpha val="40000"/>
                    </a:prstClr>
                  </a:outerShdw>
                </a:effectLst>
              </a:rPr>
              <a:t>SCHOLARSHIP </a:t>
            </a:r>
            <a:br>
              <a:rPr lang="en-US" sz="6600" b="1" dirty="0">
                <a:solidFill>
                  <a:srgbClr val="FFC000"/>
                </a:solidFill>
                <a:effectLst>
                  <a:outerShdw blurRad="50800" dist="38100" dir="2700000" algn="tl" rotWithShape="0">
                    <a:prstClr val="black">
                      <a:alpha val="40000"/>
                    </a:prstClr>
                  </a:outerShdw>
                </a:effectLst>
              </a:rPr>
            </a:br>
            <a:r>
              <a:rPr lang="en-US" sz="6600" b="1" dirty="0">
                <a:solidFill>
                  <a:srgbClr val="FFC000"/>
                </a:solidFill>
                <a:effectLst>
                  <a:outerShdw blurRad="50800" dist="38100" dir="2700000" algn="tl" rotWithShape="0">
                    <a:prstClr val="black">
                      <a:alpha val="40000"/>
                    </a:prstClr>
                  </a:outerShdw>
                </a:effectLst>
              </a:rPr>
              <a:t>MINISTRY</a:t>
            </a:r>
          </a:p>
        </p:txBody>
      </p:sp>
      <p:pic>
        <p:nvPicPr>
          <p:cNvPr id="10" name="Picture 9">
            <a:extLst>
              <a:ext uri="{FF2B5EF4-FFF2-40B4-BE49-F238E27FC236}">
                <a16:creationId xmlns="" xmlns:a16="http://schemas.microsoft.com/office/drawing/2014/main" id="{27475520-34DF-1DFB-D102-D814155C80BD}"/>
              </a:ext>
            </a:extLst>
          </p:cNvPr>
          <p:cNvPicPr>
            <a:picLocks noChangeAspect="1"/>
          </p:cNvPicPr>
          <p:nvPr/>
        </p:nvPicPr>
        <p:blipFill>
          <a:blip r:embed="rId4"/>
          <a:stretch>
            <a:fillRect/>
          </a:stretch>
        </p:blipFill>
        <p:spPr>
          <a:xfrm>
            <a:off x="8969580" y="4733835"/>
            <a:ext cx="3222420" cy="2124164"/>
          </a:xfrm>
          <a:prstGeom prst="rect">
            <a:avLst/>
          </a:prstGeom>
        </p:spPr>
      </p:pic>
      <p:pic>
        <p:nvPicPr>
          <p:cNvPr id="7" name="Picture 6">
            <a:extLst>
              <a:ext uri="{FF2B5EF4-FFF2-40B4-BE49-F238E27FC236}">
                <a16:creationId xmlns="" xmlns:a16="http://schemas.microsoft.com/office/drawing/2014/main" id="{4CA81490-0E95-4E5F-14A7-2412D5B685B2}"/>
              </a:ext>
            </a:extLst>
          </p:cNvPr>
          <p:cNvPicPr>
            <a:picLocks noChangeAspect="1"/>
          </p:cNvPicPr>
          <p:nvPr/>
        </p:nvPicPr>
        <p:blipFill>
          <a:blip r:embed="rId5"/>
          <a:stretch>
            <a:fillRect/>
          </a:stretch>
        </p:blipFill>
        <p:spPr>
          <a:xfrm>
            <a:off x="10564447" y="5312419"/>
            <a:ext cx="1328950" cy="1328950"/>
          </a:xfrm>
          <a:prstGeom prst="rect">
            <a:avLst/>
          </a:prstGeom>
        </p:spPr>
      </p:pic>
      <p:pic>
        <p:nvPicPr>
          <p:cNvPr id="11" name="Picture 10">
            <a:extLst>
              <a:ext uri="{FF2B5EF4-FFF2-40B4-BE49-F238E27FC236}">
                <a16:creationId xmlns="" xmlns:a16="http://schemas.microsoft.com/office/drawing/2014/main" id="{D1FF8199-BCE0-CFCC-36F2-723512B6A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35234" y="0"/>
            <a:ext cx="1356765" cy="821703"/>
          </a:xfrm>
          <a:prstGeom prst="rect">
            <a:avLst/>
          </a:prstGeom>
        </p:spPr>
      </p:pic>
      <p:pic>
        <p:nvPicPr>
          <p:cNvPr id="9" name="Picture 8">
            <a:extLst>
              <a:ext uri="{FF2B5EF4-FFF2-40B4-BE49-F238E27FC236}">
                <a16:creationId xmlns="" xmlns:a16="http://schemas.microsoft.com/office/drawing/2014/main" id="{E0E16D4F-05DF-8BA4-78A2-D97110BFFA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8257" y="24702"/>
            <a:ext cx="2093743" cy="2387601"/>
          </a:xfrm>
          <a:prstGeom prst="rect">
            <a:avLst/>
          </a:prstGeom>
        </p:spPr>
      </p:pic>
      <p:pic>
        <p:nvPicPr>
          <p:cNvPr id="5" name="Picture 4">
            <a:extLst>
              <a:ext uri="{FF2B5EF4-FFF2-40B4-BE49-F238E27FC236}">
                <a16:creationId xmlns="" xmlns:a16="http://schemas.microsoft.com/office/drawing/2014/main" id="{DC029962-7300-4394-CA2C-220E5EE9327B}"/>
              </a:ext>
            </a:extLst>
          </p:cNvPr>
          <p:cNvPicPr>
            <a:picLocks noChangeAspect="1"/>
          </p:cNvPicPr>
          <p:nvPr/>
        </p:nvPicPr>
        <p:blipFill>
          <a:blip r:embed="rId8"/>
          <a:stretch>
            <a:fillRect/>
          </a:stretch>
        </p:blipFill>
        <p:spPr>
          <a:xfrm>
            <a:off x="0" y="4733835"/>
            <a:ext cx="2532657" cy="2124164"/>
          </a:xfrm>
          <a:prstGeom prst="rect">
            <a:avLst/>
          </a:prstGeom>
        </p:spPr>
      </p:pic>
      <p:pic>
        <p:nvPicPr>
          <p:cNvPr id="13" name="Graphic 12" descr="Uranus outline">
            <a:extLst>
              <a:ext uri="{FF2B5EF4-FFF2-40B4-BE49-F238E27FC236}">
                <a16:creationId xmlns="" xmlns:a16="http://schemas.microsoft.com/office/drawing/2014/main" id="{9F322C4B-6D35-DF73-68A8-77107A8F9EE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19878" y="942745"/>
            <a:ext cx="914400" cy="914400"/>
          </a:xfrm>
          <a:prstGeom prst="rect">
            <a:avLst/>
          </a:prstGeom>
        </p:spPr>
      </p:pic>
      <p:pic>
        <p:nvPicPr>
          <p:cNvPr id="15" name="Graphic 14" descr="Send outline">
            <a:extLst>
              <a:ext uri="{FF2B5EF4-FFF2-40B4-BE49-F238E27FC236}">
                <a16:creationId xmlns="" xmlns:a16="http://schemas.microsoft.com/office/drawing/2014/main" id="{488E4EC1-EBD3-E011-975E-E06989F71E6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613723" y="415133"/>
            <a:ext cx="914400" cy="914400"/>
          </a:xfrm>
          <a:prstGeom prst="rect">
            <a:avLst/>
          </a:prstGeom>
        </p:spPr>
      </p:pic>
    </p:spTree>
    <p:extLst>
      <p:ext uri="{BB962C8B-B14F-4D97-AF65-F5344CB8AC3E}">
        <p14:creationId xmlns:p14="http://schemas.microsoft.com/office/powerpoint/2010/main" val="383327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CCB5D43-1040-E576-ECFE-7A53ACBAF391}"/>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D655DAF8-47B1-8F2D-D469-616BC9E48B28}"/>
              </a:ext>
            </a:extLst>
          </p:cNvPr>
          <p:cNvSpPr>
            <a:spLocks noGrp="1"/>
          </p:cNvSpPr>
          <p:nvPr>
            <p:ph type="title"/>
          </p:nvPr>
        </p:nvSpPr>
        <p:spPr/>
        <p:txBody>
          <a:bodyPr/>
          <a:lstStyle/>
          <a:p>
            <a:r>
              <a:rPr lang="en-US" b="1" dirty="0">
                <a:solidFill>
                  <a:srgbClr val="F7D857"/>
                </a:solidFill>
                <a:effectLst>
                  <a:outerShdw blurRad="50800" dist="38100" dir="2700000" algn="tl" rotWithShape="0">
                    <a:prstClr val="black">
                      <a:alpha val="40000"/>
                    </a:prstClr>
                  </a:outerShdw>
                </a:effectLst>
              </a:rPr>
              <a:t>Christian Growth</a:t>
            </a:r>
            <a:endParaRPr lang="en-US" dirty="0">
              <a:solidFill>
                <a:srgbClr val="F7D857"/>
              </a:solidFill>
              <a:effectLst>
                <a:outerShdw blurRad="50800" dist="38100" dir="2700000" algn="tl" rotWithShape="0">
                  <a:prstClr val="black">
                    <a:alpha val="40000"/>
                  </a:prstClr>
                </a:outerShdw>
              </a:effectLst>
            </a:endParaRPr>
          </a:p>
        </p:txBody>
      </p:sp>
      <p:sp>
        <p:nvSpPr>
          <p:cNvPr id="3" name="Content Placeholder 2">
            <a:extLst>
              <a:ext uri="{FF2B5EF4-FFF2-40B4-BE49-F238E27FC236}">
                <a16:creationId xmlns="" xmlns:a16="http://schemas.microsoft.com/office/drawing/2014/main" id="{6990FD6A-DF48-DB2C-EC30-119F561DC5BE}"/>
              </a:ext>
            </a:extLst>
          </p:cNvPr>
          <p:cNvSpPr>
            <a:spLocks noGrp="1"/>
          </p:cNvSpPr>
          <p:nvPr>
            <p:ph idx="1"/>
          </p:nvPr>
        </p:nvSpPr>
        <p:spPr>
          <a:xfrm>
            <a:off x="4429125" y="457200"/>
            <a:ext cx="7343775" cy="5943599"/>
          </a:xfrm>
        </p:spPr>
        <p:txBody>
          <a:bodyPr>
            <a:normAutofit fontScale="77500" lnSpcReduction="20000"/>
          </a:bodyPr>
          <a:lstStyle/>
          <a:p>
            <a:pPr marL="0" indent="0">
              <a:lnSpc>
                <a:spcPct val="150000"/>
              </a:lnSpc>
              <a:buNone/>
            </a:pPr>
            <a:r>
              <a:rPr lang="en-US" sz="2800" dirty="0">
                <a:solidFill>
                  <a:schemeClr val="bg1"/>
                </a:solidFill>
              </a:rPr>
              <a:t>Our goal is to not only encourage academic success and advancement but more importantly to </a:t>
            </a:r>
            <a:r>
              <a:rPr lang="en-US" sz="2800" b="1" u="sng" dirty="0">
                <a:solidFill>
                  <a:schemeClr val="bg1"/>
                </a:solidFill>
              </a:rPr>
              <a:t>promote Christian development</a:t>
            </a:r>
            <a:r>
              <a:rPr lang="en-US" sz="2800" dirty="0">
                <a:solidFill>
                  <a:schemeClr val="bg1"/>
                </a:solidFill>
              </a:rPr>
              <a:t>. Christ is the center of everything that we do. To inspire Christian growth, each student must attend Ex-Hour </a:t>
            </a:r>
            <a:r>
              <a:rPr lang="en-US" sz="2800" i="1" dirty="0">
                <a:solidFill>
                  <a:schemeClr val="bg1"/>
                </a:solidFill>
              </a:rPr>
              <a:t>(Sunday School) </a:t>
            </a:r>
            <a:r>
              <a:rPr lang="en-US" sz="2800" dirty="0">
                <a:solidFill>
                  <a:schemeClr val="bg1"/>
                </a:solidFill>
              </a:rPr>
              <a:t>and participate in at least one other church ministry such as Voices of Joy (</a:t>
            </a:r>
            <a:r>
              <a:rPr lang="en-US" sz="2800" i="1" dirty="0">
                <a:solidFill>
                  <a:schemeClr val="bg1"/>
                </a:solidFill>
              </a:rPr>
              <a:t>Children's Choir</a:t>
            </a:r>
            <a:r>
              <a:rPr lang="en-US" sz="2800" dirty="0">
                <a:solidFill>
                  <a:schemeClr val="bg1"/>
                </a:solidFill>
              </a:rPr>
              <a:t>), youth ushers, scouting, dance, media or greeter's ministry. Please make sure your student is attending a bible study at least twice every month.</a:t>
            </a:r>
          </a:p>
        </p:txBody>
      </p:sp>
      <p:pic>
        <p:nvPicPr>
          <p:cNvPr id="7" name="Picture 6">
            <a:extLst>
              <a:ext uri="{FF2B5EF4-FFF2-40B4-BE49-F238E27FC236}">
                <a16:creationId xmlns="" xmlns:a16="http://schemas.microsoft.com/office/drawing/2014/main" id="{FD16176E-1AE5-8A79-9A98-73735582C24E}"/>
              </a:ext>
            </a:extLst>
          </p:cNvPr>
          <p:cNvPicPr>
            <a:picLocks noChangeAspect="1"/>
          </p:cNvPicPr>
          <p:nvPr/>
        </p:nvPicPr>
        <p:blipFill>
          <a:blip r:embed="rId3"/>
          <a:stretch>
            <a:fillRect/>
          </a:stretch>
        </p:blipFill>
        <p:spPr>
          <a:xfrm flipH="1">
            <a:off x="0" y="5177587"/>
            <a:ext cx="2549236" cy="1680413"/>
          </a:xfrm>
          <a:prstGeom prst="rect">
            <a:avLst/>
          </a:prstGeom>
        </p:spPr>
      </p:pic>
      <p:grpSp>
        <p:nvGrpSpPr>
          <p:cNvPr id="19" name="Group 18">
            <a:extLst>
              <a:ext uri="{FF2B5EF4-FFF2-40B4-BE49-F238E27FC236}">
                <a16:creationId xmlns="" xmlns:a16="http://schemas.microsoft.com/office/drawing/2014/main" id="{9234B161-D162-6C0A-9B4E-44C0AE89FE91}"/>
              </a:ext>
            </a:extLst>
          </p:cNvPr>
          <p:cNvGrpSpPr/>
          <p:nvPr/>
        </p:nvGrpSpPr>
        <p:grpSpPr>
          <a:xfrm>
            <a:off x="839788" y="2343148"/>
            <a:ext cx="2971801" cy="2971801"/>
            <a:chOff x="839788" y="2628898"/>
            <a:chExt cx="2971801" cy="2971801"/>
          </a:xfrm>
        </p:grpSpPr>
        <p:pic>
          <p:nvPicPr>
            <p:cNvPr id="12" name="Graphic 11" descr="Tree With Roots outline">
              <a:extLst>
                <a:ext uri="{FF2B5EF4-FFF2-40B4-BE49-F238E27FC236}">
                  <a16:creationId xmlns="" xmlns:a16="http://schemas.microsoft.com/office/drawing/2014/main" id="{041E867D-72C0-7D91-67AB-87260996F02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39788" y="2628898"/>
              <a:ext cx="2971801" cy="2971801"/>
            </a:xfrm>
            <a:prstGeom prst="rect">
              <a:avLst/>
            </a:prstGeom>
          </p:spPr>
        </p:pic>
        <p:grpSp>
          <p:nvGrpSpPr>
            <p:cNvPr id="18" name="Group 17">
              <a:extLst>
                <a:ext uri="{FF2B5EF4-FFF2-40B4-BE49-F238E27FC236}">
                  <a16:creationId xmlns="" xmlns:a16="http://schemas.microsoft.com/office/drawing/2014/main" id="{5704B954-5E3B-6FC5-0BB5-74BC58B2765F}"/>
                </a:ext>
              </a:extLst>
            </p:cNvPr>
            <p:cNvGrpSpPr/>
            <p:nvPr/>
          </p:nvGrpSpPr>
          <p:grpSpPr>
            <a:xfrm>
              <a:off x="2084892" y="3231375"/>
              <a:ext cx="521496" cy="940572"/>
              <a:chOff x="3415507" y="5303418"/>
              <a:chExt cx="792164" cy="1428749"/>
            </a:xfrm>
          </p:grpSpPr>
          <p:cxnSp>
            <p:nvCxnSpPr>
              <p:cNvPr id="14" name="Straight Connector 13">
                <a:extLst>
                  <a:ext uri="{FF2B5EF4-FFF2-40B4-BE49-F238E27FC236}">
                    <a16:creationId xmlns="" xmlns:a16="http://schemas.microsoft.com/office/drawing/2014/main" id="{D39B33AA-57DB-F7D7-8358-C725184F5138}"/>
                  </a:ext>
                </a:extLst>
              </p:cNvPr>
              <p:cNvCxnSpPr>
                <a:cxnSpLocks/>
              </p:cNvCxnSpPr>
              <p:nvPr/>
            </p:nvCxnSpPr>
            <p:spPr>
              <a:xfrm>
                <a:off x="3811589" y="5303418"/>
                <a:ext cx="0" cy="1428749"/>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BEC6081F-7B60-09A7-9629-8B9069F61FDC}"/>
                  </a:ext>
                </a:extLst>
              </p:cNvPr>
              <p:cNvCxnSpPr>
                <a:cxnSpLocks/>
              </p:cNvCxnSpPr>
              <p:nvPr/>
            </p:nvCxnSpPr>
            <p:spPr>
              <a:xfrm>
                <a:off x="3415507" y="5727279"/>
                <a:ext cx="792164"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5401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FB68BE5-2BE3-43A3-F4F3-3B718C1E7578}"/>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59A2BDC3-8287-40F9-10B1-EE73114624B1}"/>
              </a:ext>
            </a:extLst>
          </p:cNvPr>
          <p:cNvSpPr>
            <a:spLocks noGrp="1"/>
          </p:cNvSpPr>
          <p:nvPr>
            <p:ph type="title"/>
          </p:nvPr>
        </p:nvSpPr>
        <p:spPr>
          <a:xfrm>
            <a:off x="838200" y="307976"/>
            <a:ext cx="10515600" cy="457200"/>
          </a:xfrm>
        </p:spPr>
        <p:txBody>
          <a:bodyPr>
            <a:normAutofit fontScale="90000"/>
          </a:bodyPr>
          <a:lstStyle/>
          <a:p>
            <a:pPr algn="ctr"/>
            <a:r>
              <a:rPr lang="en-US" altLang="en-US" sz="4000" b="1" dirty="0">
                <a:solidFill>
                  <a:srgbClr val="FFD579"/>
                </a:solidFill>
                <a:effectLst>
                  <a:outerShdw blurRad="50800" dist="38100" dir="2700000" algn="tl" rotWithShape="0">
                    <a:prstClr val="black">
                      <a:alpha val="40000"/>
                    </a:prstClr>
                  </a:outerShdw>
                </a:effectLst>
              </a:rPr>
              <a:t>2025-2026 Scholarship Deadlines</a:t>
            </a:r>
            <a:endParaRPr lang="en-US" sz="4000" b="1" dirty="0">
              <a:solidFill>
                <a:srgbClr val="FFD579"/>
              </a:solidFill>
              <a:effectLst>
                <a:outerShdw blurRad="50800" dist="38100" dir="2700000" algn="tl" rotWithShape="0">
                  <a:prstClr val="black">
                    <a:alpha val="40000"/>
                  </a:prstClr>
                </a:outerShdw>
              </a:effectLst>
            </a:endParaRPr>
          </a:p>
        </p:txBody>
      </p:sp>
      <p:graphicFrame>
        <p:nvGraphicFramePr>
          <p:cNvPr id="5" name="Table Placeholder 6" descr="table">
            <a:extLst>
              <a:ext uri="{FF2B5EF4-FFF2-40B4-BE49-F238E27FC236}">
                <a16:creationId xmlns="" xmlns:a16="http://schemas.microsoft.com/office/drawing/2014/main" id="{6536CA0C-2670-94AA-5FF4-EC7070BB783D}"/>
              </a:ext>
            </a:extLst>
          </p:cNvPr>
          <p:cNvGraphicFramePr>
            <a:graphicFrameLocks/>
          </p:cNvGraphicFramePr>
          <p:nvPr>
            <p:extLst>
              <p:ext uri="{D42A27DB-BD31-4B8C-83A1-F6EECF244321}">
                <p14:modId xmlns:p14="http://schemas.microsoft.com/office/powerpoint/2010/main" val="951881314"/>
              </p:ext>
            </p:extLst>
          </p:nvPr>
        </p:nvGraphicFramePr>
        <p:xfrm>
          <a:off x="410766" y="1520663"/>
          <a:ext cx="11370467" cy="4171127"/>
        </p:xfrm>
        <a:graphic>
          <a:graphicData uri="http://schemas.openxmlformats.org/drawingml/2006/table">
            <a:tbl>
              <a:tblPr firstRow="1" bandRow="1">
                <a:tableStyleId>{5C22544A-7EE6-4342-B048-85BDC9FD1C3A}</a:tableStyleId>
              </a:tblPr>
              <a:tblGrid>
                <a:gridCol w="2401707">
                  <a:extLst>
                    <a:ext uri="{9D8B030D-6E8A-4147-A177-3AD203B41FA5}">
                      <a16:colId xmlns="" xmlns:a16="http://schemas.microsoft.com/office/drawing/2014/main" val="1078058074"/>
                    </a:ext>
                  </a:extLst>
                </a:gridCol>
                <a:gridCol w="5390617">
                  <a:extLst>
                    <a:ext uri="{9D8B030D-6E8A-4147-A177-3AD203B41FA5}">
                      <a16:colId xmlns="" xmlns:a16="http://schemas.microsoft.com/office/drawing/2014/main" val="3420017166"/>
                    </a:ext>
                  </a:extLst>
                </a:gridCol>
                <a:gridCol w="3578143">
                  <a:extLst>
                    <a:ext uri="{9D8B030D-6E8A-4147-A177-3AD203B41FA5}">
                      <a16:colId xmlns="" xmlns:a16="http://schemas.microsoft.com/office/drawing/2014/main" val="3617295776"/>
                    </a:ext>
                  </a:extLst>
                </a:gridCol>
              </a:tblGrid>
              <a:tr h="377022">
                <a:tc>
                  <a:txBody>
                    <a:bodyPr/>
                    <a:lstStyle/>
                    <a:p>
                      <a:endParaRPr lang="ru-RU" sz="12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Description of Eligibility</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Award</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3402420211"/>
                  </a:ext>
                </a:extLst>
              </a:tr>
              <a:tr h="1630025">
                <a:tc>
                  <a:txBody>
                    <a:bodyPr/>
                    <a:lstStyle/>
                    <a:p>
                      <a:pPr marL="69850" lvl="1" indent="0" algn="l" defTabSz="914400" rtl="0" eaLnBrk="1" latinLnBrk="0" hangingPunct="1">
                        <a:tabLst/>
                      </a:pPr>
                      <a:r>
                        <a:rPr lang="en-US" sz="2000" b="1" i="0" kern="1200" dirty="0">
                          <a:solidFill>
                            <a:schemeClr val="tx1"/>
                          </a:solidFill>
                          <a:latin typeface="+mn-lt"/>
                          <a:ea typeface="+mn-ea"/>
                          <a:cs typeface="+mn-cs"/>
                        </a:rPr>
                        <a:t>Participating:</a:t>
                      </a:r>
                      <a:endParaRPr lang="ru-RU" sz="2000" b="1" i="0" kern="1200" dirty="0">
                        <a:solidFill>
                          <a:schemeClr val="tx1"/>
                        </a:solidFill>
                        <a:latin typeface="+mn-lt"/>
                        <a:ea typeface="+mn-ea"/>
                        <a:cs typeface="+mn-cs"/>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fontAlgn="base" latinLnBrk="0" hangingPunct="1">
                        <a:spcAft>
                          <a:spcPts val="600"/>
                        </a:spcAft>
                        <a:buFont typeface="Arial" panose="020B0604020202020204" pitchFamily="34" charset="0"/>
                        <a:buChar char="•"/>
                      </a:pPr>
                      <a:r>
                        <a:rPr lang="en-US" sz="1800" i="0" kern="1200" dirty="0">
                          <a:solidFill>
                            <a:schemeClr val="tx1"/>
                          </a:solidFill>
                          <a:latin typeface="+mn-lt"/>
                          <a:ea typeface="+mn-ea"/>
                          <a:cs typeface="+mn-cs"/>
                        </a:rPr>
                        <a:t>Certificate of Participation</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02921562"/>
                  </a:ext>
                </a:extLst>
              </a:tr>
              <a:tr h="1630025">
                <a:tc>
                  <a:txBody>
                    <a:bodyPr/>
                    <a:lstStyle/>
                    <a:p>
                      <a:pPr marL="239713" lvl="1" indent="-169863" algn="l" defTabSz="914400" rtl="0" eaLnBrk="1" latinLnBrk="0" hangingPunct="1">
                        <a:tabLst/>
                      </a:pPr>
                      <a:r>
                        <a:rPr lang="en-US" sz="2000" b="1" i="0" kern="1200" dirty="0">
                          <a:solidFill>
                            <a:schemeClr val="tx1"/>
                          </a:solidFill>
                          <a:latin typeface="+mn-lt"/>
                          <a:ea typeface="+mn-ea"/>
                          <a:cs typeface="+mn-cs"/>
                        </a:rPr>
                        <a:t>Kindergarten:</a:t>
                      </a:r>
                      <a:endParaRPr lang="ru-RU" sz="2000" b="1" i="0" kern="1200" dirty="0">
                        <a:solidFill>
                          <a:schemeClr val="tx1"/>
                        </a:solidFill>
                        <a:latin typeface="+mn-lt"/>
                        <a:ea typeface="+mn-ea"/>
                        <a:cs typeface="+mn-cs"/>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All kindergarten students</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fontAlgn="base" latinLnBrk="0" hangingPunct="1">
                        <a:spcAft>
                          <a:spcPts val="600"/>
                        </a:spcAft>
                        <a:buFont typeface="Arial" panose="020B0604020202020204" pitchFamily="34" charset="0"/>
                        <a:buChar char="•"/>
                      </a:pPr>
                      <a:r>
                        <a:rPr lang="en-US" sz="1800" b="1" i="0" kern="1200" dirty="0">
                          <a:solidFill>
                            <a:schemeClr val="tx1"/>
                          </a:solidFill>
                          <a:latin typeface="+mn-lt"/>
                          <a:ea typeface="+mn-ea"/>
                          <a:cs typeface="+mn-cs"/>
                        </a:rPr>
                        <a:t>$25 - </a:t>
                      </a:r>
                      <a:r>
                        <a:rPr lang="en-US" sz="1800" i="0" kern="1200" dirty="0">
                          <a:solidFill>
                            <a:schemeClr val="tx1"/>
                          </a:solidFill>
                          <a:latin typeface="+mn-lt"/>
                          <a:ea typeface="+mn-ea"/>
                          <a:cs typeface="+mn-cs"/>
                        </a:rPr>
                        <a:t>credited towards the student's files, which can be cashed out in their senior year. </a:t>
                      </a:r>
                    </a:p>
                    <a:p>
                      <a:pPr marL="285750" indent="-285750" algn="l" defTabSz="914400" rtl="0" eaLnBrk="1" fontAlgn="base" latinLnBrk="0" hangingPunct="1">
                        <a:spcAft>
                          <a:spcPts val="600"/>
                        </a:spcAft>
                        <a:buFont typeface="Arial" panose="020B0604020202020204" pitchFamily="34" charset="0"/>
                        <a:buChar char="•"/>
                      </a:pPr>
                      <a:r>
                        <a:rPr lang="en-US" sz="1800" i="0" kern="1200" dirty="0">
                          <a:solidFill>
                            <a:schemeClr val="tx1"/>
                          </a:solidFill>
                          <a:latin typeface="+mn-lt"/>
                          <a:ea typeface="+mn-ea"/>
                          <a:cs typeface="+mn-cs"/>
                        </a:rPr>
                        <a:t>Medallion </a:t>
                      </a:r>
                    </a:p>
                    <a:p>
                      <a:pPr marL="285750" indent="-285750" algn="l" defTabSz="914400" rtl="0" eaLnBrk="1" fontAlgn="base" latinLnBrk="0" hangingPunct="1">
                        <a:spcAft>
                          <a:spcPts val="600"/>
                        </a:spcAft>
                        <a:buFont typeface="Arial" panose="020B0604020202020204" pitchFamily="34" charset="0"/>
                        <a:buChar char="•"/>
                      </a:pPr>
                      <a:r>
                        <a:rPr lang="en-US" sz="1800" i="0" kern="1200" dirty="0">
                          <a:solidFill>
                            <a:schemeClr val="tx1"/>
                          </a:solidFill>
                          <a:latin typeface="+mn-lt"/>
                          <a:ea typeface="+mn-ea"/>
                          <a:cs typeface="+mn-cs"/>
                        </a:rPr>
                        <a:t>Certificate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60045492"/>
                  </a:ext>
                </a:extLst>
              </a:tr>
            </a:tbl>
          </a:graphicData>
        </a:graphic>
      </p:graphicFrame>
    </p:spTree>
    <p:extLst>
      <p:ext uri="{BB962C8B-B14F-4D97-AF65-F5344CB8AC3E}">
        <p14:creationId xmlns:p14="http://schemas.microsoft.com/office/powerpoint/2010/main" val="375869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856072-7160-4DC4-2CB8-0E8EA1483673}"/>
            </a:ext>
          </a:extLst>
        </p:cNvPr>
        <p:cNvGrpSpPr/>
        <p:nvPr/>
      </p:nvGrpSpPr>
      <p:grpSpPr>
        <a:xfrm>
          <a:off x="0" y="0"/>
          <a:ext cx="0" cy="0"/>
          <a:chOff x="0" y="0"/>
          <a:chExt cx="0" cy="0"/>
        </a:xfrm>
      </p:grpSpPr>
      <p:sp>
        <p:nvSpPr>
          <p:cNvPr id="6" name="Title 1">
            <a:extLst>
              <a:ext uri="{FF2B5EF4-FFF2-40B4-BE49-F238E27FC236}">
                <a16:creationId xmlns="" xmlns:a16="http://schemas.microsoft.com/office/drawing/2014/main" id="{8B2EC0BA-EE61-B6D3-1A5C-DCED61283072}"/>
              </a:ext>
            </a:extLst>
          </p:cNvPr>
          <p:cNvSpPr>
            <a:spLocks noGrp="1"/>
          </p:cNvSpPr>
          <p:nvPr>
            <p:ph type="title"/>
          </p:nvPr>
        </p:nvSpPr>
        <p:spPr>
          <a:xfrm>
            <a:off x="838200" y="307976"/>
            <a:ext cx="10515600" cy="457200"/>
          </a:xfrm>
        </p:spPr>
        <p:txBody>
          <a:bodyPr>
            <a:normAutofit fontScale="90000"/>
          </a:bodyPr>
          <a:lstStyle/>
          <a:p>
            <a:pPr algn="ctr"/>
            <a:r>
              <a:rPr lang="en-US" altLang="en-US" sz="4000" b="1" dirty="0">
                <a:solidFill>
                  <a:srgbClr val="FFD579"/>
                </a:solidFill>
                <a:effectLst>
                  <a:outerShdw blurRad="50800" dist="38100" dir="2700000" algn="tl" rotWithShape="0">
                    <a:prstClr val="black">
                      <a:alpha val="40000"/>
                    </a:prstClr>
                  </a:outerShdw>
                </a:effectLst>
              </a:rPr>
              <a:t>2025-2026 Scholarship Deadlines</a:t>
            </a:r>
            <a:endParaRPr lang="en-US" sz="4000" b="1" dirty="0">
              <a:solidFill>
                <a:srgbClr val="FFD579"/>
              </a:solidFill>
              <a:effectLst>
                <a:outerShdw blurRad="50800" dist="38100" dir="2700000" algn="tl" rotWithShape="0">
                  <a:prstClr val="black">
                    <a:alpha val="40000"/>
                  </a:prstClr>
                </a:outerShdw>
              </a:effectLst>
            </a:endParaRPr>
          </a:p>
        </p:txBody>
      </p:sp>
      <p:graphicFrame>
        <p:nvGraphicFramePr>
          <p:cNvPr id="5" name="Table Placeholder 6" descr="table">
            <a:extLst>
              <a:ext uri="{FF2B5EF4-FFF2-40B4-BE49-F238E27FC236}">
                <a16:creationId xmlns="" xmlns:a16="http://schemas.microsoft.com/office/drawing/2014/main" id="{7CE640A0-33F1-BF5B-4281-3ED7F6EB46B2}"/>
              </a:ext>
            </a:extLst>
          </p:cNvPr>
          <p:cNvGraphicFramePr>
            <a:graphicFrameLocks/>
          </p:cNvGraphicFramePr>
          <p:nvPr>
            <p:extLst>
              <p:ext uri="{D42A27DB-BD31-4B8C-83A1-F6EECF244321}">
                <p14:modId xmlns:p14="http://schemas.microsoft.com/office/powerpoint/2010/main" val="942153657"/>
              </p:ext>
            </p:extLst>
          </p:nvPr>
        </p:nvGraphicFramePr>
        <p:xfrm>
          <a:off x="410766" y="1520663"/>
          <a:ext cx="11370467" cy="5055702"/>
        </p:xfrm>
        <a:graphic>
          <a:graphicData uri="http://schemas.openxmlformats.org/drawingml/2006/table">
            <a:tbl>
              <a:tblPr firstRow="1" bandRow="1">
                <a:tableStyleId>{5C22544A-7EE6-4342-B048-85BDC9FD1C3A}</a:tableStyleId>
              </a:tblPr>
              <a:tblGrid>
                <a:gridCol w="2290870">
                  <a:extLst>
                    <a:ext uri="{9D8B030D-6E8A-4147-A177-3AD203B41FA5}">
                      <a16:colId xmlns="" xmlns:a16="http://schemas.microsoft.com/office/drawing/2014/main" val="1078058074"/>
                    </a:ext>
                  </a:extLst>
                </a:gridCol>
                <a:gridCol w="5501454">
                  <a:extLst>
                    <a:ext uri="{9D8B030D-6E8A-4147-A177-3AD203B41FA5}">
                      <a16:colId xmlns="" xmlns:a16="http://schemas.microsoft.com/office/drawing/2014/main" val="3420017166"/>
                    </a:ext>
                  </a:extLst>
                </a:gridCol>
                <a:gridCol w="3578143">
                  <a:extLst>
                    <a:ext uri="{9D8B030D-6E8A-4147-A177-3AD203B41FA5}">
                      <a16:colId xmlns="" xmlns:a16="http://schemas.microsoft.com/office/drawing/2014/main" val="3617295776"/>
                    </a:ext>
                  </a:extLst>
                </a:gridCol>
              </a:tblGrid>
              <a:tr h="377022">
                <a:tc>
                  <a:txBody>
                    <a:bodyPr/>
                    <a:lstStyle/>
                    <a:p>
                      <a:endParaRPr lang="ru-RU" sz="12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Description of Eligibility</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cap="none" spc="0" dirty="0">
                          <a:ln w="0"/>
                          <a:solidFill>
                            <a:schemeClr val="tx1"/>
                          </a:solidFill>
                          <a:effectLst>
                            <a:outerShdw blurRad="38100" dist="19050" dir="2700000" algn="tl" rotWithShape="0">
                              <a:schemeClr val="dk1">
                                <a:alpha val="40000"/>
                              </a:schemeClr>
                            </a:outerShdw>
                          </a:effectLst>
                          <a:latin typeface="+mj-lt"/>
                        </a:rPr>
                        <a:t>Award</a:t>
                      </a:r>
                      <a:endParaRPr lang="ru-RU" sz="1800" b="1" cap="none" spc="0" dirty="0">
                        <a:ln w="0"/>
                        <a:solidFill>
                          <a:schemeClr val="tx1"/>
                        </a:solidFill>
                        <a:effectLst>
                          <a:outerShdw blurRad="38100" dist="19050" dir="2700000" algn="tl" rotWithShape="0">
                            <a:schemeClr val="dk1">
                              <a:alpha val="40000"/>
                            </a:schemeClr>
                          </a:outerShdw>
                        </a:effectLst>
                        <a:latin typeface="+mj-lt"/>
                      </a:endParaRP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3402420211"/>
                  </a:ext>
                </a:extLst>
              </a:tr>
              <a:tr h="1630025">
                <a:tc>
                  <a:txBody>
                    <a:bodyPr/>
                    <a:lstStyle/>
                    <a:p>
                      <a:pPr marL="457200" lvl="1" algn="l" defTabSz="914400" rtl="0" eaLnBrk="1" latinLnBrk="0" hangingPunct="1"/>
                      <a:r>
                        <a:rPr lang="en-US" sz="2000" b="1" i="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Scholastic Progress:</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Awarded to 2 students who have demonstrated improvement over the year.</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 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b="1" i="0" kern="1200" dirty="0">
                          <a:solidFill>
                            <a:schemeClr val="tx1"/>
                          </a:solidFill>
                          <a:latin typeface="+mn-lt"/>
                          <a:ea typeface="+mn-ea"/>
                          <a:cs typeface="+mn-cs"/>
                        </a:rPr>
                        <a:t>$50 - </a:t>
                      </a:r>
                      <a:r>
                        <a:rPr lang="en-US" sz="1800" i="0" kern="1200" dirty="0">
                          <a:solidFill>
                            <a:schemeClr val="tx1"/>
                          </a:solidFill>
                          <a:latin typeface="+mn-lt"/>
                          <a:ea typeface="+mn-ea"/>
                          <a:cs typeface="+mn-cs"/>
                        </a:rPr>
                        <a:t>credited towards the student's files, which can be cashed out in their senior year.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Medallion</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Certificate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4606976"/>
                  </a:ext>
                </a:extLst>
              </a:tr>
              <a:tr h="1630025">
                <a:tc>
                  <a:txBody>
                    <a:bodyPr/>
                    <a:lstStyle/>
                    <a:p>
                      <a:pPr marL="457200" lvl="1" algn="l" defTabSz="914400" rtl="0" eaLnBrk="1" latinLnBrk="0" hangingPunct="1"/>
                      <a:r>
                        <a:rPr lang="en-US" sz="2000" b="1" i="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Christian </a:t>
                      </a:r>
                      <a:br>
                        <a:rPr lang="en-US" sz="2000" b="1" i="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br>
                      <a:r>
                        <a:rPr lang="en-US" sz="2000" b="1" i="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Growth:</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D857"/>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Awarded to 2 students who demonstrated dedication and growth within ministry.</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Ex Hour, Children's Church or Bible Study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Active in at least one other ministry</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b="1" i="0" kern="1200" dirty="0">
                          <a:solidFill>
                            <a:schemeClr val="tx1"/>
                          </a:solidFill>
                          <a:latin typeface="+mn-lt"/>
                          <a:ea typeface="+mn-ea"/>
                          <a:cs typeface="+mn-cs"/>
                        </a:rPr>
                        <a:t>2.0+ GPA </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b="1" i="0" kern="1200" dirty="0">
                          <a:solidFill>
                            <a:schemeClr val="tx1"/>
                          </a:solidFill>
                          <a:latin typeface="+mn-lt"/>
                          <a:ea typeface="+mn-ea"/>
                          <a:cs typeface="+mn-cs"/>
                        </a:rPr>
                        <a:t>$50 - </a:t>
                      </a:r>
                      <a:r>
                        <a:rPr lang="en-US" sz="1800" i="0" kern="1200" dirty="0">
                          <a:solidFill>
                            <a:schemeClr val="tx1"/>
                          </a:solidFill>
                          <a:latin typeface="+mn-lt"/>
                          <a:ea typeface="+mn-ea"/>
                          <a:cs typeface="+mn-cs"/>
                        </a:rPr>
                        <a:t>credited towards the student's files, which can be cashed out in their senior year. </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Medallion</a:t>
                      </a:r>
                    </a:p>
                    <a:p>
                      <a:pPr marL="285750" marR="0" lvl="1" indent="-285750" algn="l" defTabSz="914400" rtl="0" eaLnBrk="1" fontAlgn="base" latinLnBrk="0" hangingPunct="1">
                        <a:lnSpc>
                          <a:spcPct val="100000"/>
                        </a:lnSpc>
                        <a:spcBef>
                          <a:spcPts val="0"/>
                        </a:spcBef>
                        <a:spcAft>
                          <a:spcPts val="600"/>
                        </a:spcAft>
                        <a:buSzPct val="100000"/>
                        <a:buFont typeface="Arial" panose="020B0604020202020204" pitchFamily="34" charset="0"/>
                        <a:buChar char="•"/>
                        <a:tabLst/>
                      </a:pPr>
                      <a:r>
                        <a:rPr lang="en-US" sz="1800" i="0" kern="1200" dirty="0">
                          <a:solidFill>
                            <a:schemeClr val="tx1"/>
                          </a:solidFill>
                          <a:latin typeface="+mn-lt"/>
                          <a:ea typeface="+mn-ea"/>
                          <a:cs typeface="+mn-cs"/>
                        </a:rPr>
                        <a:t>Certificate</a:t>
                      </a:r>
                    </a:p>
                  </a:txBody>
                  <a:tcPr marL="92013" marR="920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60045492"/>
                  </a:ext>
                </a:extLst>
              </a:tr>
            </a:tbl>
          </a:graphicData>
        </a:graphic>
      </p:graphicFrame>
    </p:spTree>
    <p:extLst>
      <p:ext uri="{BB962C8B-B14F-4D97-AF65-F5344CB8AC3E}">
        <p14:creationId xmlns:p14="http://schemas.microsoft.com/office/powerpoint/2010/main" val="33300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2658</TotalTime>
  <Words>2326</Words>
  <Application>Microsoft Office PowerPoint</Application>
  <PresentationFormat>Widescreen</PresentationFormat>
  <Paragraphs>451</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Times New Roman</vt:lpstr>
      <vt:lpstr>Office Theme</vt:lpstr>
      <vt:lpstr>Higher Learning &amp; Excellence SCHOLARSHIP MINISTRY</vt:lpstr>
      <vt:lpstr>Ministry’s Scripture</vt:lpstr>
      <vt:lpstr>Our Purpose / Mission</vt:lpstr>
      <vt:lpstr>Welcome &amp; Introductions</vt:lpstr>
      <vt:lpstr>Ministry  Guidelines</vt:lpstr>
      <vt:lpstr>Kindergarten - 5th Grade SCHOLARSHIP  MINISTRY</vt:lpstr>
      <vt:lpstr>Christian Growth</vt:lpstr>
      <vt:lpstr>2025-2026 Scholarship Deadlines</vt:lpstr>
      <vt:lpstr>2025-2026 Scholarship Deadlines</vt:lpstr>
      <vt:lpstr>2025-2026 Scholarship Deadlines</vt:lpstr>
      <vt:lpstr>2025-2026 Scholarship Deadlines</vt:lpstr>
      <vt:lpstr>Q&amp;A Session</vt:lpstr>
      <vt:lpstr>6th- 12th Grade SCHOLARSHIP  MINISTRY</vt:lpstr>
      <vt:lpstr>Welcome &amp; Introductions</vt:lpstr>
      <vt:lpstr>Eligibility: 6th – 12th Grade Scholarship Ministry</vt:lpstr>
      <vt:lpstr>Middle and  High School  Awards</vt:lpstr>
      <vt:lpstr>Middle and  High School  Awards</vt:lpstr>
      <vt:lpstr>Middle and  High School  Awards</vt:lpstr>
      <vt:lpstr>12th  Grade Requirements </vt:lpstr>
      <vt:lpstr>Senior Minimum Requirements; In addition to standard guidelines and mandatory religious requirements </vt:lpstr>
      <vt:lpstr>Senior Awards</vt:lpstr>
      <vt:lpstr>Senior Awards</vt:lpstr>
      <vt:lpstr>Senior Awards</vt:lpstr>
      <vt:lpstr>Ministry Participation Options</vt:lpstr>
      <vt:lpstr>2025-2026 Scholarship Deadlines</vt:lpstr>
      <vt:lpstr>Q&amp;A Session</vt:lpstr>
      <vt:lpstr>CLOSING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Learning &amp; Excellence SCHOLARSHIP MINISTRY</dc:title>
  <dc:creator>Demetrius Linebarger</dc:creator>
  <cp:lastModifiedBy>Jaron Singley</cp:lastModifiedBy>
  <cp:revision>20</cp:revision>
  <dcterms:created xsi:type="dcterms:W3CDTF">2025-10-08T00:53:58Z</dcterms:created>
  <dcterms:modified xsi:type="dcterms:W3CDTF">2025-10-09T21:23:55Z</dcterms:modified>
</cp:coreProperties>
</file>