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8288000" cy="10287000"/>
  <p:notesSz cx="6858000" cy="9144000"/>
  <p:embeddedFontLst>
    <p:embeddedFont>
      <p:font typeface="Calibri" panose="020F0502020204030204" pitchFamily="34" charset="0"/>
      <p:regular r:id="rId29"/>
      <p:bold r:id="rId30"/>
      <p:italic r:id="rId31"/>
      <p:boldItalic r:id="rId32"/>
    </p:embeddedFont>
    <p:embeddedFont>
      <p:font typeface="DINSchrift" panose="02000803000000000000" pitchFamily="2" charset="77"/>
      <p:regular r:id="rId33"/>
      <p:bold r:id="rId34"/>
    </p:embeddedFont>
    <p:embeddedFont>
      <p:font typeface="Graduate" panose="02000503000000020004" pitchFamily="2" charset="77"/>
      <p:regular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07" autoAdjust="0"/>
  </p:normalViewPr>
  <p:slideViewPr>
    <p:cSldViewPr>
      <p:cViewPr varScale="1">
        <p:scale>
          <a:sx n="70" d="100"/>
          <a:sy n="70" d="100"/>
        </p:scale>
        <p:origin x="840"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2/11/22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26578"/>
            <a:ext cx="15906007" cy="6879580"/>
          </a:xfrm>
          <a:prstGeom prst="rect">
            <a:avLst/>
          </a:prstGeom>
        </p:spPr>
        <p:txBody>
          <a:bodyPr lIns="0" tIns="0" rIns="0" bIns="0" rtlCol="0" anchor="t">
            <a:spAutoFit/>
          </a:bodyPr>
          <a:lstStyle/>
          <a:p>
            <a:pPr algn="ctr">
              <a:lnSpc>
                <a:spcPts val="9821"/>
              </a:lnSpc>
            </a:pPr>
            <a:r>
              <a:rPr lang="en-US" sz="7015">
                <a:solidFill>
                  <a:srgbClr val="000000"/>
                </a:solidFill>
                <a:latin typeface="DINSchrift"/>
              </a:rPr>
              <a:t>Session 2 Agenda:</a:t>
            </a:r>
          </a:p>
          <a:p>
            <a:pPr>
              <a:lnSpc>
                <a:spcPts val="7366"/>
              </a:lnSpc>
            </a:pPr>
            <a:r>
              <a:rPr lang="en-US" sz="5261">
                <a:solidFill>
                  <a:srgbClr val="000000"/>
                </a:solidFill>
                <a:latin typeface="DINSchrift"/>
              </a:rPr>
              <a:t>I. Review: Session 1</a:t>
            </a:r>
          </a:p>
          <a:p>
            <a:pPr>
              <a:lnSpc>
                <a:spcPts val="7366"/>
              </a:lnSpc>
            </a:pPr>
            <a:r>
              <a:rPr lang="en-US" sz="5261">
                <a:solidFill>
                  <a:srgbClr val="000000"/>
                </a:solidFill>
                <a:latin typeface="DINSchrift"/>
              </a:rPr>
              <a:t>II. What is Inductive Bible Study</a:t>
            </a:r>
          </a:p>
          <a:p>
            <a:pPr>
              <a:lnSpc>
                <a:spcPts val="7366"/>
              </a:lnSpc>
            </a:pPr>
            <a:r>
              <a:rPr lang="en-US" sz="5261">
                <a:solidFill>
                  <a:srgbClr val="000000"/>
                </a:solidFill>
                <a:latin typeface="DINSchrift"/>
              </a:rPr>
              <a:t>III. Exegetical Fallacies</a:t>
            </a:r>
          </a:p>
          <a:p>
            <a:pPr>
              <a:lnSpc>
                <a:spcPts val="7366"/>
              </a:lnSpc>
            </a:pPr>
            <a:r>
              <a:rPr lang="en-US" sz="5261">
                <a:solidFill>
                  <a:srgbClr val="000000"/>
                </a:solidFill>
                <a:latin typeface="DINSchrift"/>
              </a:rPr>
              <a:t>IV. Overview of Inductive Bible Study</a:t>
            </a:r>
          </a:p>
          <a:p>
            <a:pPr>
              <a:lnSpc>
                <a:spcPts val="7366"/>
              </a:lnSpc>
            </a:pPr>
            <a:r>
              <a:rPr lang="en-US" sz="5261">
                <a:solidFill>
                  <a:srgbClr val="000000"/>
                </a:solidFill>
                <a:latin typeface="DINSchrift"/>
              </a:rPr>
              <a:t>V. Beginning the Process: Oberservation</a:t>
            </a:r>
          </a:p>
          <a:p>
            <a:pPr algn="l">
              <a:lnSpc>
                <a:spcPts val="7366"/>
              </a:lnSpc>
            </a:pPr>
            <a:r>
              <a:rPr lang="en-US" sz="5261">
                <a:solidFill>
                  <a:srgbClr val="000000"/>
                </a:solidFill>
                <a:latin typeface="DINSchrift"/>
              </a:rPr>
              <a:t>VI. Book Survey of the Book of Luke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813179"/>
            <a:ext cx="15906007" cy="710803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The Goal of Hermenuetics is Exegesis</a:t>
            </a:r>
          </a:p>
          <a:p>
            <a:pPr algn="ctr">
              <a:lnSpc>
                <a:spcPts val="3919"/>
              </a:lnSpc>
            </a:pPr>
            <a:endParaRPr lang="en-US" sz="7612">
              <a:solidFill>
                <a:srgbClr val="000000"/>
              </a:solidFill>
              <a:latin typeface="DINSchrift"/>
            </a:endParaRPr>
          </a:p>
          <a:p>
            <a:pPr algn="ctr">
              <a:lnSpc>
                <a:spcPts val="5880"/>
              </a:lnSpc>
            </a:pPr>
            <a:r>
              <a:rPr lang="en-US" sz="4200">
                <a:solidFill>
                  <a:srgbClr val="000000"/>
                </a:solidFill>
                <a:latin typeface="DINSchrift"/>
              </a:rPr>
              <a:t>Exegesis is concerned with actually interpreting the text, whereas hermeneutics is concerned with the nature of the interpretative process. Exegesis concludes by saying, “This passage means such and such”; hermeneutics ends by saying, “This interpretative process is constituted by the following techniques and preunderstandings.” The two are obviously related. But although hermeneutics is an important discipline in its own right, ideally it is never an end in itself: it serves exegesis.</a:t>
            </a:r>
          </a:p>
          <a:p>
            <a:pPr algn="l">
              <a:lnSpc>
                <a:spcPts val="5880"/>
              </a:lnSpc>
            </a:pPr>
            <a:endParaRPr lang="en-US" sz="4200">
              <a:solidFill>
                <a:srgbClr val="000000"/>
              </a:solidFill>
              <a:latin typeface="DINSchrif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635918"/>
            <a:ext cx="15906007" cy="892730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Exegetical Fallacies</a:t>
            </a:r>
          </a:p>
          <a:p>
            <a:pPr>
              <a:lnSpc>
                <a:spcPts val="5880"/>
              </a:lnSpc>
            </a:pPr>
            <a:r>
              <a:rPr lang="en-US" sz="4200">
                <a:solidFill>
                  <a:srgbClr val="000000"/>
                </a:solidFill>
                <a:latin typeface="DINSchrift"/>
              </a:rPr>
              <a:t>A critical interpretation of Scripture is one that has adequate justification—lexical, grammatical, cultural, theological, historical, geographical, or other justification.1 In other words, critical exegesis in this sense is exegesis that provides sound reasons for the choices it makes and the positions it adopts. Critical exegesis is opposed to merely personal opinions, appeals to blind authority (the interpreter’s or anyone else’s), arbitrary interpretations, and speculative opinions. [1] Critical exegesis, exegesis that provides, or attempts to provide, adequate justification of all conclusions reached and of every opinion held.[2]</a:t>
            </a:r>
          </a:p>
          <a:p>
            <a:pPr algn="l">
              <a:lnSpc>
                <a:spcPts val="2239"/>
              </a:lnSpc>
            </a:pPr>
            <a:endParaRPr lang="en-US" sz="4200">
              <a:solidFill>
                <a:srgbClr val="000000"/>
              </a:solidFill>
              <a:latin typeface="DINSchrift"/>
            </a:endParaRPr>
          </a:p>
          <a:p>
            <a:pPr>
              <a:lnSpc>
                <a:spcPts val="2239"/>
              </a:lnSpc>
            </a:pPr>
            <a:r>
              <a:rPr lang="en-US" sz="1599">
                <a:solidFill>
                  <a:srgbClr val="000000"/>
                </a:solidFill>
                <a:latin typeface="DINSchrift"/>
              </a:rPr>
              <a:t>[1] D. A. Carson, Exegetical Fallacies, 2nd ed. (Carlisle, U.K.; Grand Rapids, MI: Paternoster; Baker Books, 1996), 16.</a:t>
            </a:r>
          </a:p>
          <a:p>
            <a:pPr>
              <a:lnSpc>
                <a:spcPts val="2239"/>
              </a:lnSpc>
            </a:pPr>
            <a:r>
              <a:rPr lang="en-US" sz="1599">
                <a:solidFill>
                  <a:srgbClr val="000000"/>
                </a:solidFill>
                <a:latin typeface="DINSchrift"/>
              </a:rPr>
              <a:t>[2] D. A. Carson, Exegetical Fallacies, 2nd ed. (Carlisle, U.K.; Grand Rapids, MI: Paternoster; Baker Books, 1996), 17.</a:t>
            </a:r>
          </a:p>
          <a:p>
            <a:pPr algn="l">
              <a:lnSpc>
                <a:spcPts val="5880"/>
              </a:lnSpc>
            </a:pPr>
            <a:endParaRPr lang="en-US" sz="1599">
              <a:solidFill>
                <a:srgbClr val="000000"/>
              </a:solidFill>
              <a:latin typeface="DINSchrif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635918"/>
            <a:ext cx="15906007" cy="735568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Types of Exegetical Fallacies</a:t>
            </a:r>
          </a:p>
          <a:p>
            <a:pPr>
              <a:lnSpc>
                <a:spcPts val="5880"/>
              </a:lnSpc>
            </a:pPr>
            <a:endParaRPr lang="en-US" sz="7612">
              <a:solidFill>
                <a:srgbClr val="000000"/>
              </a:solidFill>
              <a:latin typeface="DINSchrift"/>
            </a:endParaRPr>
          </a:p>
          <a:p>
            <a:pPr>
              <a:lnSpc>
                <a:spcPts val="5880"/>
              </a:lnSpc>
            </a:pPr>
            <a:r>
              <a:rPr lang="en-US" sz="4200">
                <a:solidFill>
                  <a:srgbClr val="000000"/>
                </a:solidFill>
                <a:latin typeface="DINSchrift"/>
              </a:rPr>
              <a:t>I. Word Study Fallacies</a:t>
            </a:r>
          </a:p>
          <a:p>
            <a:pPr>
              <a:lnSpc>
                <a:spcPts val="5880"/>
              </a:lnSpc>
            </a:pPr>
            <a:r>
              <a:rPr lang="en-US" sz="4200">
                <a:solidFill>
                  <a:srgbClr val="000000"/>
                </a:solidFill>
                <a:latin typeface="DINSchrift"/>
              </a:rPr>
              <a:t>II. Grammatical Fallacies</a:t>
            </a:r>
          </a:p>
          <a:p>
            <a:pPr>
              <a:lnSpc>
                <a:spcPts val="5880"/>
              </a:lnSpc>
            </a:pPr>
            <a:r>
              <a:rPr lang="en-US" sz="4200">
                <a:solidFill>
                  <a:srgbClr val="000000"/>
                </a:solidFill>
                <a:latin typeface="DINSchrift"/>
              </a:rPr>
              <a:t>III. Logical Fallacies</a:t>
            </a:r>
          </a:p>
          <a:p>
            <a:pPr>
              <a:lnSpc>
                <a:spcPts val="5880"/>
              </a:lnSpc>
            </a:pPr>
            <a:r>
              <a:rPr lang="en-US" sz="4200">
                <a:solidFill>
                  <a:srgbClr val="000000"/>
                </a:solidFill>
                <a:latin typeface="DINSchrift"/>
              </a:rPr>
              <a:t>IV. Presuppositional and Historical Fallacies</a:t>
            </a:r>
          </a:p>
          <a:p>
            <a:pPr>
              <a:lnSpc>
                <a:spcPts val="5880"/>
              </a:lnSpc>
            </a:pPr>
            <a:endParaRPr lang="en-US" sz="4200">
              <a:solidFill>
                <a:srgbClr val="000000"/>
              </a:solidFill>
              <a:latin typeface="DINSchrift"/>
            </a:endParaRPr>
          </a:p>
          <a:p>
            <a:pPr algn="l">
              <a:lnSpc>
                <a:spcPts val="5880"/>
              </a:lnSpc>
            </a:pPr>
            <a:r>
              <a:rPr lang="en-US" sz="4200">
                <a:solidFill>
                  <a:srgbClr val="000000"/>
                </a:solidFill>
                <a:latin typeface="DINSchrift"/>
              </a:rPr>
              <a:t>I am only making mention of Exegetical Fallacies. For further study read </a:t>
            </a:r>
            <a:r>
              <a:rPr lang="en-US" sz="4200" u="sng">
                <a:solidFill>
                  <a:srgbClr val="000000"/>
                </a:solidFill>
                <a:latin typeface="DINSchrift"/>
              </a:rPr>
              <a:t>Exegetical Fallacies</a:t>
            </a:r>
            <a:r>
              <a:rPr lang="en-US" sz="4200">
                <a:solidFill>
                  <a:srgbClr val="000000"/>
                </a:solidFill>
                <a:latin typeface="DINSchrift"/>
              </a:rPr>
              <a:t> by D.A. Carson.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830705"/>
            <a:ext cx="15906007" cy="7427595"/>
          </a:xfrm>
          <a:prstGeom prst="rect">
            <a:avLst/>
          </a:prstGeom>
        </p:spPr>
        <p:txBody>
          <a:bodyPr lIns="0" tIns="0" rIns="0" bIns="0" rtlCol="0" anchor="t">
            <a:spAutoFit/>
          </a:bodyPr>
          <a:lstStyle/>
          <a:p>
            <a:pPr algn="ctr">
              <a:lnSpc>
                <a:spcPts val="5880"/>
              </a:lnSpc>
            </a:pPr>
            <a:r>
              <a:rPr lang="en-US" sz="4200">
                <a:solidFill>
                  <a:srgbClr val="000000"/>
                </a:solidFill>
                <a:latin typeface="DINSchrift"/>
              </a:rPr>
              <a:t> Example: How often do preachers refer to the verb ἀγαπάω (agapaō, to love), contrast it with φιλέω(phileō, to love), and deduce that the text is saying something about a special kind of loving, for no other reason than that ἀγαπάω (agapaō) is used? John 3:35 records that the Father loves the Son and uses the verb ἀγαπάω (agapaō); John 5:20 repeats the thought, but uses φιλέω (phileō)—without any discernible shift in meaning. The false assumptions surrounding this pair of words are ubiquitous. My only point here is that there is nothing intrinsic to the verb ἀγαπάω (agapaō) or the noun ἀγάπη (agapē) to prove its real meaning or hidden meaning refers to some special kind of love.</a:t>
            </a:r>
          </a:p>
          <a:p>
            <a:pPr algn="l">
              <a:lnSpc>
                <a:spcPts val="5880"/>
              </a:lnSpc>
            </a:pPr>
            <a:endParaRPr lang="en-US" sz="4200">
              <a:solidFill>
                <a:srgbClr val="000000"/>
              </a:solidFill>
              <a:latin typeface="DINSchrif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851733"/>
            <a:ext cx="15906007" cy="596503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IBS Overview</a:t>
            </a:r>
          </a:p>
          <a:p>
            <a:pPr algn="ctr">
              <a:lnSpc>
                <a:spcPts val="3359"/>
              </a:lnSpc>
            </a:pPr>
            <a:endParaRPr lang="en-US" sz="7612">
              <a:solidFill>
                <a:srgbClr val="000000"/>
              </a:solidFill>
              <a:latin typeface="DINSchrift"/>
            </a:endParaRPr>
          </a:p>
          <a:p>
            <a:pPr>
              <a:lnSpc>
                <a:spcPts val="6719"/>
              </a:lnSpc>
            </a:pPr>
            <a:r>
              <a:rPr lang="en-US" sz="4799">
                <a:solidFill>
                  <a:srgbClr val="000000"/>
                </a:solidFill>
                <a:latin typeface="DINSchrift"/>
              </a:rPr>
              <a:t> 1. Observations- Observing what the text is saying.</a:t>
            </a:r>
          </a:p>
          <a:p>
            <a:pPr>
              <a:lnSpc>
                <a:spcPts val="6719"/>
              </a:lnSpc>
            </a:pPr>
            <a:r>
              <a:rPr lang="en-US" sz="4799">
                <a:solidFill>
                  <a:srgbClr val="000000"/>
                </a:solidFill>
                <a:latin typeface="DINSchrift"/>
              </a:rPr>
              <a:t> 2. Interpretations- Understanding what the text is saying.</a:t>
            </a:r>
          </a:p>
          <a:p>
            <a:pPr>
              <a:lnSpc>
                <a:spcPts val="6719"/>
              </a:lnSpc>
            </a:pPr>
            <a:r>
              <a:rPr lang="en-US" sz="4799">
                <a:solidFill>
                  <a:srgbClr val="000000"/>
                </a:solidFill>
                <a:latin typeface="DINSchrift"/>
              </a:rPr>
              <a:t> 3. Affirmations- affirming our interpretations are consistent with orthodoxy.</a:t>
            </a:r>
          </a:p>
          <a:p>
            <a:pPr>
              <a:lnSpc>
                <a:spcPts val="6719"/>
              </a:lnSpc>
            </a:pPr>
            <a:r>
              <a:rPr lang="en-US" sz="4799">
                <a:solidFill>
                  <a:srgbClr val="000000"/>
                </a:solidFill>
                <a:latin typeface="DINSchrift"/>
              </a:rPr>
              <a:t> 4. Applications- The implications of the meaning of the text.</a:t>
            </a:r>
          </a:p>
          <a:p>
            <a:pPr algn="l">
              <a:lnSpc>
                <a:spcPts val="5880"/>
              </a:lnSpc>
            </a:pPr>
            <a:endParaRPr lang="en-US" sz="4799">
              <a:solidFill>
                <a:srgbClr val="000000"/>
              </a:solidFill>
              <a:latin typeface="DINSchrif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851733"/>
            <a:ext cx="15906007" cy="68622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1. Observation</a:t>
            </a:r>
          </a:p>
          <a:p>
            <a:pPr>
              <a:lnSpc>
                <a:spcPts val="2940"/>
              </a:lnSpc>
            </a:pPr>
            <a:endParaRPr lang="en-US" sz="7612">
              <a:solidFill>
                <a:srgbClr val="000000"/>
              </a:solidFill>
              <a:latin typeface="DINSchrift"/>
            </a:endParaRPr>
          </a:p>
          <a:p>
            <a:pPr>
              <a:lnSpc>
                <a:spcPts val="6719"/>
              </a:lnSpc>
            </a:pPr>
            <a:r>
              <a:rPr lang="en-US" sz="4799">
                <a:solidFill>
                  <a:srgbClr val="000000"/>
                </a:solidFill>
                <a:latin typeface="DINSchrift"/>
              </a:rPr>
              <a:t>A. Attributes of Observation.</a:t>
            </a:r>
          </a:p>
          <a:p>
            <a:pPr>
              <a:lnSpc>
                <a:spcPts val="6719"/>
              </a:lnSpc>
            </a:pPr>
            <a:r>
              <a:rPr lang="en-US" sz="4799">
                <a:solidFill>
                  <a:srgbClr val="000000"/>
                </a:solidFill>
                <a:latin typeface="DINSchrift"/>
              </a:rPr>
              <a:t>B. Levels of Observation.</a:t>
            </a:r>
          </a:p>
          <a:p>
            <a:pPr>
              <a:lnSpc>
                <a:spcPts val="6719"/>
              </a:lnSpc>
            </a:pPr>
            <a:r>
              <a:rPr lang="en-US" sz="4799">
                <a:solidFill>
                  <a:srgbClr val="000000"/>
                </a:solidFill>
                <a:latin typeface="DINSchrift"/>
              </a:rPr>
              <a:t>C. Identifying General Materials.</a:t>
            </a:r>
          </a:p>
          <a:p>
            <a:pPr>
              <a:lnSpc>
                <a:spcPts val="6719"/>
              </a:lnSpc>
            </a:pPr>
            <a:r>
              <a:rPr lang="en-US" sz="4799">
                <a:solidFill>
                  <a:srgbClr val="000000"/>
                </a:solidFill>
                <a:latin typeface="DINSchrift"/>
              </a:rPr>
              <a:t>D. Structural Considerations:</a:t>
            </a:r>
          </a:p>
          <a:p>
            <a:pPr>
              <a:lnSpc>
                <a:spcPts val="6719"/>
              </a:lnSpc>
            </a:pPr>
            <a:r>
              <a:rPr lang="en-US" sz="4799">
                <a:solidFill>
                  <a:srgbClr val="000000"/>
                </a:solidFill>
                <a:latin typeface="DINSchrift"/>
              </a:rPr>
              <a:t>     1. Structural Mapping</a:t>
            </a:r>
          </a:p>
          <a:p>
            <a:pPr algn="l">
              <a:lnSpc>
                <a:spcPts val="6719"/>
              </a:lnSpc>
            </a:pPr>
            <a:r>
              <a:rPr lang="en-US" sz="4799">
                <a:solidFill>
                  <a:srgbClr val="000000"/>
                </a:solidFill>
                <a:latin typeface="DINSchrift"/>
              </a:rPr>
              <a:t>     2. Structural Relationships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851733"/>
            <a:ext cx="15906007" cy="771001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Attributes of Observation </a:t>
            </a:r>
          </a:p>
          <a:p>
            <a:pPr>
              <a:lnSpc>
                <a:spcPts val="2940"/>
              </a:lnSpc>
            </a:pPr>
            <a:endParaRPr lang="en-US" sz="7612">
              <a:solidFill>
                <a:srgbClr val="000000"/>
              </a:solidFill>
              <a:latin typeface="DINSchrift"/>
            </a:endParaRPr>
          </a:p>
          <a:p>
            <a:pPr>
              <a:lnSpc>
                <a:spcPts val="6719"/>
              </a:lnSpc>
            </a:pPr>
            <a:r>
              <a:rPr lang="en-US" sz="4799">
                <a:solidFill>
                  <a:srgbClr val="000000"/>
                </a:solidFill>
                <a:latin typeface="DINSchrift"/>
              </a:rPr>
              <a:t>a.     </a:t>
            </a:r>
            <a:r>
              <a:rPr lang="en-US" sz="4799" u="sng">
                <a:solidFill>
                  <a:srgbClr val="000000"/>
                </a:solidFill>
                <a:latin typeface="DINSchrift"/>
              </a:rPr>
              <a:t>Perceptivity</a:t>
            </a:r>
            <a:r>
              <a:rPr lang="en-US" sz="4799">
                <a:solidFill>
                  <a:srgbClr val="000000"/>
                </a:solidFill>
                <a:latin typeface="DINSchrift"/>
              </a:rPr>
              <a:t>: Being Aware of What Is There- The appropriate response is to try to read the text as though we were reading it for the first time.</a:t>
            </a:r>
          </a:p>
          <a:p>
            <a:pPr>
              <a:lnSpc>
                <a:spcPts val="6719"/>
              </a:lnSpc>
            </a:pPr>
            <a:endParaRPr lang="en-US" sz="4799">
              <a:solidFill>
                <a:srgbClr val="000000"/>
              </a:solidFill>
              <a:latin typeface="DINSchrift"/>
            </a:endParaRPr>
          </a:p>
          <a:p>
            <a:pPr>
              <a:lnSpc>
                <a:spcPts val="6719"/>
              </a:lnSpc>
            </a:pPr>
            <a:r>
              <a:rPr lang="en-US" sz="4799">
                <a:solidFill>
                  <a:srgbClr val="000000"/>
                </a:solidFill>
                <a:latin typeface="DINSchrift"/>
              </a:rPr>
              <a:t>b.     </a:t>
            </a:r>
            <a:r>
              <a:rPr lang="en-US" sz="4799" u="sng">
                <a:solidFill>
                  <a:srgbClr val="000000"/>
                </a:solidFill>
                <a:latin typeface="DINSchrift"/>
              </a:rPr>
              <a:t>Exactness</a:t>
            </a:r>
            <a:r>
              <a:rPr lang="en-US" sz="4799">
                <a:solidFill>
                  <a:srgbClr val="000000"/>
                </a:solidFill>
                <a:latin typeface="DINSchrift"/>
              </a:rPr>
              <a:t>: Seeing Precisely What Is There- One of the primary ways in which one can nurture exactness and precision in observation is to give specific labels to what one observes</a:t>
            </a:r>
          </a:p>
          <a:p>
            <a:pPr algn="l">
              <a:lnSpc>
                <a:spcPts val="6719"/>
              </a:lnSpc>
            </a:pPr>
            <a:endParaRPr lang="en-US" sz="4799">
              <a:solidFill>
                <a:srgbClr val="000000"/>
              </a:solidFill>
              <a:latin typeface="DINSchrif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324187"/>
            <a:ext cx="15906007" cy="977693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Attributes of Observation </a:t>
            </a:r>
          </a:p>
          <a:p>
            <a:pPr>
              <a:lnSpc>
                <a:spcPts val="2940"/>
              </a:lnSpc>
            </a:pPr>
            <a:endParaRPr lang="en-US" sz="7612">
              <a:solidFill>
                <a:srgbClr val="000000"/>
              </a:solidFill>
              <a:latin typeface="DINSchrift"/>
            </a:endParaRPr>
          </a:p>
          <a:p>
            <a:pPr>
              <a:lnSpc>
                <a:spcPts val="6719"/>
              </a:lnSpc>
            </a:pPr>
            <a:r>
              <a:rPr lang="en-US" sz="4799">
                <a:solidFill>
                  <a:srgbClr val="000000"/>
                </a:solidFill>
                <a:latin typeface="DINSchrift"/>
              </a:rPr>
              <a:t>c.     </a:t>
            </a:r>
            <a:r>
              <a:rPr lang="en-US" sz="4799" u="sng">
                <a:solidFill>
                  <a:srgbClr val="000000"/>
                </a:solidFill>
                <a:latin typeface="DINSchrift"/>
              </a:rPr>
              <a:t>Persistence</a:t>
            </a:r>
            <a:r>
              <a:rPr lang="en-US" sz="4799">
                <a:solidFill>
                  <a:srgbClr val="000000"/>
                </a:solidFill>
                <a:latin typeface="DINSchrift"/>
              </a:rPr>
              <a:t>: Continuing to Look for More That Is There- one should never believe that once one has observed a passage, even if with great care, then the passage has nothing else to offer the observer.</a:t>
            </a:r>
          </a:p>
          <a:p>
            <a:pPr>
              <a:lnSpc>
                <a:spcPts val="2940"/>
              </a:lnSpc>
            </a:pPr>
            <a:endParaRPr lang="en-US" sz="4799">
              <a:solidFill>
                <a:srgbClr val="000000"/>
              </a:solidFill>
              <a:latin typeface="DINSchrift"/>
            </a:endParaRPr>
          </a:p>
          <a:p>
            <a:pPr>
              <a:lnSpc>
                <a:spcPts val="6719"/>
              </a:lnSpc>
            </a:pPr>
            <a:r>
              <a:rPr lang="en-US" sz="4799">
                <a:solidFill>
                  <a:srgbClr val="000000"/>
                </a:solidFill>
                <a:latin typeface="DINSchrift"/>
              </a:rPr>
              <a:t>d.     </a:t>
            </a:r>
            <a:r>
              <a:rPr lang="en-US" sz="4799" u="sng">
                <a:solidFill>
                  <a:srgbClr val="000000"/>
                </a:solidFill>
                <a:latin typeface="DINSchrift"/>
              </a:rPr>
              <a:t>Impartiality</a:t>
            </a:r>
            <a:r>
              <a:rPr lang="en-US" sz="4799">
                <a:solidFill>
                  <a:srgbClr val="000000"/>
                </a:solidFill>
                <a:latin typeface="DINSchrift"/>
              </a:rPr>
              <a:t>: Seeing What Is Truly There- Being completely free of presuppositions or being entirely impartial is unattainable; therefore students should do all possible to be aware of their prejudices in reading the text, with a view toward exposing the prejudices to the evidence from the text.</a:t>
            </a:r>
          </a:p>
          <a:p>
            <a:pPr>
              <a:lnSpc>
                <a:spcPts val="6719"/>
              </a:lnSpc>
            </a:pPr>
            <a:endParaRPr lang="en-US" sz="4799">
              <a:solidFill>
                <a:srgbClr val="000000"/>
              </a:solidFill>
              <a:latin typeface="DINSchrift"/>
            </a:endParaRPr>
          </a:p>
          <a:p>
            <a:pPr algn="l">
              <a:lnSpc>
                <a:spcPts val="6719"/>
              </a:lnSpc>
            </a:pPr>
            <a:endParaRPr lang="en-US" sz="4799">
              <a:solidFill>
                <a:srgbClr val="000000"/>
              </a:solidFill>
              <a:latin typeface="DINSchrif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851733"/>
            <a:ext cx="15906007" cy="516683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Levels of Observation </a:t>
            </a:r>
          </a:p>
          <a:p>
            <a:pPr>
              <a:lnSpc>
                <a:spcPts val="2940"/>
              </a:lnSpc>
            </a:pPr>
            <a:endParaRPr lang="en-US" sz="7612">
              <a:solidFill>
                <a:srgbClr val="000000"/>
              </a:solidFill>
              <a:latin typeface="DINSchrift"/>
            </a:endParaRPr>
          </a:p>
          <a:p>
            <a:pPr>
              <a:lnSpc>
                <a:spcPts val="6719"/>
              </a:lnSpc>
            </a:pPr>
            <a:r>
              <a:rPr lang="en-US" sz="4799">
                <a:solidFill>
                  <a:srgbClr val="000000"/>
                </a:solidFill>
                <a:latin typeface="DINSchrift"/>
              </a:rPr>
              <a:t>1.     Book (Survey)</a:t>
            </a:r>
          </a:p>
          <a:p>
            <a:pPr>
              <a:lnSpc>
                <a:spcPts val="6719"/>
              </a:lnSpc>
            </a:pPr>
            <a:r>
              <a:rPr lang="en-US" sz="4799">
                <a:solidFill>
                  <a:srgbClr val="000000"/>
                </a:solidFill>
                <a:latin typeface="DINSchrift"/>
              </a:rPr>
              <a:t>2.     Chapters, Pericopes/passages (Survey)</a:t>
            </a:r>
          </a:p>
          <a:p>
            <a:pPr>
              <a:lnSpc>
                <a:spcPts val="6719"/>
              </a:lnSpc>
            </a:pPr>
            <a:r>
              <a:rPr lang="en-US" sz="4799">
                <a:solidFill>
                  <a:srgbClr val="000000"/>
                </a:solidFill>
                <a:latin typeface="DINSchrift"/>
              </a:rPr>
              <a:t>3.     Paragraphs, Verses, Sentences (Detailed Observations/Analysis)</a:t>
            </a:r>
          </a:p>
          <a:p>
            <a:pPr algn="l">
              <a:lnSpc>
                <a:spcPts val="6719"/>
              </a:lnSpc>
            </a:pPr>
            <a:endParaRPr lang="en-US" sz="4799">
              <a:solidFill>
                <a:srgbClr val="000000"/>
              </a:solidFill>
              <a:latin typeface="DINSchrif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07582"/>
            <a:ext cx="16750653" cy="68622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Identifying General Materials </a:t>
            </a:r>
          </a:p>
          <a:p>
            <a:pPr>
              <a:lnSpc>
                <a:spcPts val="2940"/>
              </a:lnSpc>
            </a:pPr>
            <a:endParaRPr lang="en-US" sz="7612">
              <a:solidFill>
                <a:srgbClr val="000000"/>
              </a:solidFill>
              <a:latin typeface="DINSchrift"/>
            </a:endParaRPr>
          </a:p>
          <a:p>
            <a:pPr>
              <a:lnSpc>
                <a:spcPts val="6719"/>
              </a:lnSpc>
            </a:pPr>
            <a:r>
              <a:rPr lang="en-US" sz="4799">
                <a:solidFill>
                  <a:srgbClr val="000000"/>
                </a:solidFill>
                <a:latin typeface="DINSchrift"/>
              </a:rPr>
              <a:t>1.     </a:t>
            </a:r>
            <a:r>
              <a:rPr lang="en-US" sz="4799" u="sng">
                <a:solidFill>
                  <a:srgbClr val="000000"/>
                </a:solidFill>
                <a:latin typeface="DINSchrift"/>
              </a:rPr>
              <a:t>Biographical</a:t>
            </a:r>
            <a:r>
              <a:rPr lang="en-US" sz="4799">
                <a:solidFill>
                  <a:srgbClr val="000000"/>
                </a:solidFill>
                <a:latin typeface="DINSchrift"/>
              </a:rPr>
              <a:t>- persons as the primary concern of their content</a:t>
            </a:r>
          </a:p>
          <a:p>
            <a:pPr>
              <a:lnSpc>
                <a:spcPts val="6719"/>
              </a:lnSpc>
            </a:pPr>
            <a:r>
              <a:rPr lang="en-US" sz="4799">
                <a:solidFill>
                  <a:srgbClr val="000000"/>
                </a:solidFill>
                <a:latin typeface="DINSchrift"/>
              </a:rPr>
              <a:t>2.     </a:t>
            </a:r>
            <a:r>
              <a:rPr lang="en-US" sz="4799" u="sng">
                <a:solidFill>
                  <a:srgbClr val="000000"/>
                </a:solidFill>
                <a:latin typeface="DINSchrift"/>
              </a:rPr>
              <a:t>Historical</a:t>
            </a:r>
            <a:r>
              <a:rPr lang="en-US" sz="4799">
                <a:solidFill>
                  <a:srgbClr val="000000"/>
                </a:solidFill>
                <a:latin typeface="DINSchrift"/>
              </a:rPr>
              <a:t>- the primary concern of their content the presentation of events</a:t>
            </a:r>
          </a:p>
          <a:p>
            <a:pPr>
              <a:lnSpc>
                <a:spcPts val="6719"/>
              </a:lnSpc>
            </a:pPr>
            <a:r>
              <a:rPr lang="en-US" sz="4799">
                <a:solidFill>
                  <a:srgbClr val="000000"/>
                </a:solidFill>
                <a:latin typeface="DINSchrift"/>
              </a:rPr>
              <a:t>3.     </a:t>
            </a:r>
            <a:r>
              <a:rPr lang="en-US" sz="4799" u="sng">
                <a:solidFill>
                  <a:srgbClr val="000000"/>
                </a:solidFill>
                <a:latin typeface="DINSchrift"/>
              </a:rPr>
              <a:t>Chronological</a:t>
            </a:r>
            <a:r>
              <a:rPr lang="en-US" sz="4799">
                <a:solidFill>
                  <a:srgbClr val="000000"/>
                </a:solidFill>
                <a:latin typeface="DINSchrift"/>
              </a:rPr>
              <a:t>- time line</a:t>
            </a:r>
          </a:p>
          <a:p>
            <a:pPr>
              <a:lnSpc>
                <a:spcPts val="6719"/>
              </a:lnSpc>
            </a:pPr>
            <a:r>
              <a:rPr lang="en-US" sz="4799">
                <a:solidFill>
                  <a:srgbClr val="000000"/>
                </a:solidFill>
                <a:latin typeface="DINSchrift"/>
              </a:rPr>
              <a:t>4.     </a:t>
            </a:r>
            <a:r>
              <a:rPr lang="en-US" sz="4799" u="sng">
                <a:solidFill>
                  <a:srgbClr val="000000"/>
                </a:solidFill>
                <a:latin typeface="DINSchrift"/>
              </a:rPr>
              <a:t>Geographical</a:t>
            </a:r>
            <a:r>
              <a:rPr lang="en-US" sz="4799">
                <a:solidFill>
                  <a:srgbClr val="000000"/>
                </a:solidFill>
                <a:latin typeface="DINSchrift"/>
              </a:rPr>
              <a:t>- places or geographical progression</a:t>
            </a:r>
          </a:p>
          <a:p>
            <a:pPr>
              <a:lnSpc>
                <a:spcPts val="6719"/>
              </a:lnSpc>
            </a:pPr>
            <a:r>
              <a:rPr lang="en-US" sz="4799">
                <a:solidFill>
                  <a:srgbClr val="000000"/>
                </a:solidFill>
                <a:latin typeface="DINSchrift"/>
              </a:rPr>
              <a:t>5.     </a:t>
            </a:r>
            <a:r>
              <a:rPr lang="en-US" sz="4799" u="sng">
                <a:solidFill>
                  <a:srgbClr val="000000"/>
                </a:solidFill>
                <a:latin typeface="DINSchrift"/>
              </a:rPr>
              <a:t>Ideological</a:t>
            </a:r>
            <a:r>
              <a:rPr lang="en-US" sz="4799">
                <a:solidFill>
                  <a:srgbClr val="000000"/>
                </a:solidFill>
                <a:latin typeface="DINSchrift"/>
              </a:rPr>
              <a:t>- primary material concern with ideas</a:t>
            </a:r>
          </a:p>
          <a:p>
            <a:pPr algn="l">
              <a:lnSpc>
                <a:spcPts val="6719"/>
              </a:lnSpc>
            </a:pPr>
            <a:endParaRPr lang="en-US" sz="4799">
              <a:solidFill>
                <a:srgbClr val="000000"/>
              </a:solidFill>
              <a:latin typeface="DINSchrif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71626"/>
            <a:ext cx="17259300" cy="6734199"/>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 Review: Session 1 </a:t>
            </a:r>
          </a:p>
          <a:p>
            <a:pPr>
              <a:lnSpc>
                <a:spcPts val="6380"/>
              </a:lnSpc>
            </a:pPr>
            <a:r>
              <a:rPr lang="en-US" sz="4557">
                <a:solidFill>
                  <a:srgbClr val="000000"/>
                </a:solidFill>
                <a:latin typeface="DINSchrift"/>
              </a:rPr>
              <a:t> Introduction to Biblical Hermeneutics:</a:t>
            </a:r>
          </a:p>
          <a:p>
            <a:pPr>
              <a:lnSpc>
                <a:spcPts val="6380"/>
              </a:lnSpc>
            </a:pPr>
            <a:r>
              <a:rPr lang="en-US" sz="4557">
                <a:solidFill>
                  <a:srgbClr val="000000"/>
                </a:solidFill>
                <a:latin typeface="DINSchrift"/>
              </a:rPr>
              <a:t>           I.         Terms and Definitions; Tools</a:t>
            </a:r>
          </a:p>
          <a:p>
            <a:pPr>
              <a:lnSpc>
                <a:spcPts val="6380"/>
              </a:lnSpc>
            </a:pPr>
            <a:r>
              <a:rPr lang="en-US" sz="4557">
                <a:solidFill>
                  <a:srgbClr val="000000"/>
                </a:solidFill>
                <a:latin typeface="DINSchrift"/>
              </a:rPr>
              <a:t>          II.         History of the Bible: How the Bible came to be.</a:t>
            </a:r>
          </a:p>
          <a:p>
            <a:pPr>
              <a:lnSpc>
                <a:spcPts val="6380"/>
              </a:lnSpc>
            </a:pPr>
            <a:r>
              <a:rPr lang="en-US" sz="4557">
                <a:solidFill>
                  <a:srgbClr val="000000"/>
                </a:solidFill>
                <a:latin typeface="DINSchrift"/>
              </a:rPr>
              <a:t>         III.         Theology of the Bible: What we believe about the Bible.</a:t>
            </a:r>
          </a:p>
          <a:p>
            <a:pPr>
              <a:lnSpc>
                <a:spcPts val="6380"/>
              </a:lnSpc>
            </a:pPr>
            <a:r>
              <a:rPr lang="en-US" sz="4557">
                <a:solidFill>
                  <a:srgbClr val="000000"/>
                </a:solidFill>
                <a:latin typeface="DINSchrift"/>
              </a:rPr>
              <a:t>         IV.         Selection of Passage</a:t>
            </a:r>
          </a:p>
          <a:p>
            <a:pPr algn="ctr">
              <a:lnSpc>
                <a:spcPts val="10657"/>
              </a:lnSpc>
            </a:pPr>
            <a:endParaRPr lang="en-US" sz="4557">
              <a:solidFill>
                <a:srgbClr val="000000"/>
              </a:solidFill>
              <a:latin typeface="DINSchrif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07582"/>
            <a:ext cx="16750653" cy="796972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Considerations</a:t>
            </a:r>
          </a:p>
          <a:p>
            <a:pPr algn="ctr">
              <a:lnSpc>
                <a:spcPts val="2520"/>
              </a:lnSpc>
            </a:pPr>
            <a:endParaRPr lang="en-US" sz="7612">
              <a:solidFill>
                <a:srgbClr val="000000"/>
              </a:solidFill>
              <a:latin typeface="DINSchrift"/>
            </a:endParaRPr>
          </a:p>
          <a:p>
            <a:pPr>
              <a:lnSpc>
                <a:spcPts val="6719"/>
              </a:lnSpc>
            </a:pPr>
            <a:r>
              <a:rPr lang="en-US" sz="4799">
                <a:solidFill>
                  <a:srgbClr val="000000"/>
                </a:solidFill>
                <a:latin typeface="DINSchrift"/>
              </a:rPr>
              <a:t>How the materials of a bo</a:t>
            </a:r>
            <a:r>
              <a:rPr lang="en-US" sz="4799" u="none">
                <a:solidFill>
                  <a:srgbClr val="000000"/>
                </a:solidFill>
                <a:latin typeface="DINSchrift"/>
              </a:rPr>
              <a:t>o</a:t>
            </a:r>
            <a:r>
              <a:rPr lang="en-US" sz="4799">
                <a:solidFill>
                  <a:srgbClr val="000000"/>
                </a:solidFill>
                <a:latin typeface="DINSchrift"/>
              </a:rPr>
              <a:t>k a</a:t>
            </a:r>
            <a:r>
              <a:rPr lang="en-US" sz="4799" u="none">
                <a:solidFill>
                  <a:srgbClr val="000000"/>
                </a:solidFill>
                <a:latin typeface="DINSchrift"/>
              </a:rPr>
              <a:t>r</a:t>
            </a:r>
            <a:r>
              <a:rPr lang="en-US" sz="4799">
                <a:solidFill>
                  <a:srgbClr val="000000"/>
                </a:solidFill>
                <a:latin typeface="DINSchrift"/>
              </a:rPr>
              <a:t>e </a:t>
            </a:r>
            <a:r>
              <a:rPr lang="en-US" sz="4799" u="none">
                <a:solidFill>
                  <a:srgbClr val="000000"/>
                </a:solidFill>
                <a:latin typeface="DINSchrift"/>
              </a:rPr>
              <a:t>a</a:t>
            </a:r>
            <a:r>
              <a:rPr lang="en-US" sz="4799">
                <a:solidFill>
                  <a:srgbClr val="000000"/>
                </a:solidFill>
                <a:latin typeface="DINSchrift"/>
              </a:rPr>
              <a:t>rranged. T</a:t>
            </a:r>
            <a:r>
              <a:rPr lang="en-US" sz="4799" u="none">
                <a:solidFill>
                  <a:srgbClr val="000000"/>
                </a:solidFill>
                <a:latin typeface="DINSchrift"/>
              </a:rPr>
              <a:t>ha</a:t>
            </a:r>
            <a:r>
              <a:rPr lang="en-US" sz="4799">
                <a:solidFill>
                  <a:srgbClr val="000000"/>
                </a:solidFill>
                <a:latin typeface="DINSchrift"/>
              </a:rPr>
              <a:t>t exploration involves the description of structure. The structural analysis of b</a:t>
            </a:r>
            <a:r>
              <a:rPr lang="en-US" sz="4799" u="none">
                <a:solidFill>
                  <a:srgbClr val="000000"/>
                </a:solidFill>
                <a:latin typeface="DINSchrift"/>
              </a:rPr>
              <a:t>i</a:t>
            </a:r>
            <a:r>
              <a:rPr lang="en-US" sz="4799">
                <a:solidFill>
                  <a:srgbClr val="000000"/>
                </a:solidFill>
                <a:latin typeface="DINSchrift"/>
              </a:rPr>
              <a:t>bl</a:t>
            </a:r>
            <a:r>
              <a:rPr lang="en-US" sz="4799" u="none">
                <a:solidFill>
                  <a:srgbClr val="000000"/>
                </a:solidFill>
                <a:latin typeface="DINSchrift"/>
              </a:rPr>
              <a:t>ical</a:t>
            </a:r>
            <a:r>
              <a:rPr lang="en-US" sz="4799">
                <a:solidFill>
                  <a:srgbClr val="000000"/>
                </a:solidFill>
                <a:latin typeface="DINSchrift"/>
              </a:rPr>
              <a:t> books has two major components: </a:t>
            </a:r>
          </a:p>
          <a:p>
            <a:pPr>
              <a:lnSpc>
                <a:spcPts val="6719"/>
              </a:lnSpc>
            </a:pPr>
            <a:r>
              <a:rPr lang="en-US" sz="4799">
                <a:solidFill>
                  <a:srgbClr val="000000"/>
                </a:solidFill>
                <a:latin typeface="DINSchrift"/>
              </a:rPr>
              <a:t>(1) the division of the book according to its linear development, and</a:t>
            </a:r>
          </a:p>
          <a:p>
            <a:pPr>
              <a:lnSpc>
                <a:spcPts val="6719"/>
              </a:lnSpc>
            </a:pPr>
            <a:r>
              <a:rPr lang="en-US" sz="4799">
                <a:solidFill>
                  <a:srgbClr val="000000"/>
                </a:solidFill>
                <a:latin typeface="DINSchrift"/>
              </a:rPr>
              <a:t>(2) the identification of major structural relationships operative in the book-as-a-whole[1]</a:t>
            </a:r>
          </a:p>
          <a:p>
            <a:pPr>
              <a:lnSpc>
                <a:spcPts val="6719"/>
              </a:lnSpc>
            </a:pPr>
            <a:endParaRPr lang="en-US" sz="4799">
              <a:solidFill>
                <a:srgbClr val="000000"/>
              </a:solidFill>
              <a:latin typeface="DINSchrift"/>
            </a:endParaRPr>
          </a:p>
          <a:p>
            <a:pPr algn="l">
              <a:lnSpc>
                <a:spcPts val="2239"/>
              </a:lnSpc>
            </a:pPr>
            <a:r>
              <a:rPr lang="en-US" sz="1599">
                <a:solidFill>
                  <a:srgbClr val="000000"/>
                </a:solidFill>
                <a:latin typeface="DINSchrift"/>
              </a:rPr>
              <a:t>[1] David R. Bauer and Robert A. T</a:t>
            </a:r>
            <a:r>
              <a:rPr lang="en-US" sz="1599" u="none">
                <a:solidFill>
                  <a:srgbClr val="000000"/>
                </a:solidFill>
                <a:latin typeface="DINSchrift"/>
              </a:rPr>
              <a:t>r</a:t>
            </a:r>
            <a:r>
              <a:rPr lang="en-US" sz="1599">
                <a:solidFill>
                  <a:srgbClr val="000000"/>
                </a:solidFill>
                <a:latin typeface="DINSchrift"/>
              </a:rPr>
              <a:t>ai</a:t>
            </a:r>
            <a:r>
              <a:rPr lang="en-US" sz="1599" u="none">
                <a:solidFill>
                  <a:srgbClr val="000000"/>
                </a:solidFill>
                <a:latin typeface="DINSchrift"/>
              </a:rPr>
              <a:t>n</a:t>
            </a:r>
            <a:r>
              <a:rPr lang="en-US" sz="1599">
                <a:solidFill>
                  <a:srgbClr val="000000"/>
                </a:solidFill>
                <a:latin typeface="DINSchrift"/>
              </a:rPr>
              <a:t>a, Indu</a:t>
            </a:r>
            <a:r>
              <a:rPr lang="en-US" sz="1599" u="none">
                <a:solidFill>
                  <a:srgbClr val="000000"/>
                </a:solidFill>
                <a:latin typeface="DINSchrift"/>
              </a:rPr>
              <a:t>c</a:t>
            </a:r>
            <a:r>
              <a:rPr lang="en-US" sz="1599">
                <a:solidFill>
                  <a:srgbClr val="000000"/>
                </a:solidFill>
                <a:latin typeface="DINSchrift"/>
              </a:rPr>
              <a:t>tive Bible Study: A C</a:t>
            </a:r>
            <a:r>
              <a:rPr lang="en-US" sz="1599" u="none">
                <a:solidFill>
                  <a:srgbClr val="000000"/>
                </a:solidFill>
                <a:latin typeface="DINSchrift"/>
              </a:rPr>
              <a:t>o</a:t>
            </a:r>
            <a:r>
              <a:rPr lang="en-US" sz="1599">
                <a:solidFill>
                  <a:srgbClr val="000000"/>
                </a:solidFill>
                <a:latin typeface="DINSchrift"/>
              </a:rPr>
              <a:t>mp</a:t>
            </a:r>
            <a:r>
              <a:rPr lang="en-US" sz="1599" u="none">
                <a:solidFill>
                  <a:srgbClr val="000000"/>
                </a:solidFill>
                <a:latin typeface="DINSchrift"/>
              </a:rPr>
              <a:t>r</a:t>
            </a:r>
            <a:r>
              <a:rPr lang="en-US" sz="1599">
                <a:solidFill>
                  <a:srgbClr val="000000"/>
                </a:solidFill>
                <a:latin typeface="DINSchrift"/>
              </a:rPr>
              <a:t>e</a:t>
            </a:r>
            <a:r>
              <a:rPr lang="en-US" sz="1599" u="none">
                <a:solidFill>
                  <a:srgbClr val="000000"/>
                </a:solidFill>
                <a:latin typeface="DINSchrift"/>
              </a:rPr>
              <a:t>h</a:t>
            </a:r>
            <a:r>
              <a:rPr lang="en-US" sz="1599">
                <a:solidFill>
                  <a:srgbClr val="000000"/>
                </a:solidFill>
                <a:latin typeface="DINSchrift"/>
              </a:rPr>
              <a:t>ens</a:t>
            </a:r>
            <a:r>
              <a:rPr lang="en-US" sz="1599" u="none">
                <a:solidFill>
                  <a:srgbClr val="000000"/>
                </a:solidFill>
                <a:latin typeface="DINSchrift"/>
              </a:rPr>
              <a:t>i</a:t>
            </a:r>
            <a:r>
              <a:rPr lang="en-US" sz="1599">
                <a:solidFill>
                  <a:srgbClr val="000000"/>
                </a:solidFill>
                <a:latin typeface="DINSchrift"/>
              </a:rPr>
              <a:t>ve Guide to the Practice of Hermen</a:t>
            </a:r>
            <a:r>
              <a:rPr lang="en-US" sz="1599" u="none">
                <a:solidFill>
                  <a:srgbClr val="000000"/>
                </a:solidFill>
                <a:latin typeface="DINSchrift"/>
              </a:rPr>
              <a:t>e</a:t>
            </a:r>
            <a:r>
              <a:rPr lang="en-US" sz="1599">
                <a:solidFill>
                  <a:srgbClr val="000000"/>
                </a:solidFill>
                <a:latin typeface="DINSchrift"/>
              </a:rPr>
              <a:t>ut</a:t>
            </a:r>
            <a:r>
              <a:rPr lang="en-US" sz="1599" u="none">
                <a:solidFill>
                  <a:srgbClr val="000000"/>
                </a:solidFill>
                <a:latin typeface="DINSchrift"/>
              </a:rPr>
              <a:t>ic</a:t>
            </a:r>
            <a:r>
              <a:rPr lang="en-US" sz="1599">
                <a:solidFill>
                  <a:srgbClr val="000000"/>
                </a:solidFill>
                <a:latin typeface="DINSchrift"/>
              </a:rPr>
              <a:t>s (Gr</a:t>
            </a:r>
            <a:r>
              <a:rPr lang="en-US" sz="1599" u="none">
                <a:solidFill>
                  <a:srgbClr val="000000"/>
                </a:solidFill>
                <a:latin typeface="DINSchrift"/>
              </a:rPr>
              <a:t>a</a:t>
            </a:r>
            <a:r>
              <a:rPr lang="en-US" sz="1599">
                <a:solidFill>
                  <a:srgbClr val="000000"/>
                </a:solidFill>
                <a:latin typeface="DINSchrift"/>
              </a:rPr>
              <a:t>nd Rapids, MI: Baker Academic, 2011), 88.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809863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Mapping</a:t>
            </a:r>
          </a:p>
          <a:p>
            <a:pPr algn="l">
              <a:lnSpc>
                <a:spcPts val="5880"/>
              </a:lnSpc>
            </a:pPr>
            <a:r>
              <a:rPr lang="en-US" sz="4200">
                <a:solidFill>
                  <a:srgbClr val="000000"/>
                </a:solidFill>
                <a:latin typeface="DINSchrift"/>
              </a:rPr>
              <a:t> The division of the book involves identifying the main units and subunits. We have two ways of determining units within the book. The first involves looking for major shifts of emphasis within the book. As one reads (quickly) through the book, one should note points where the writer moves from a dominant concern with one issue or theme to another one. At this stage two things should be kept in mind: (1) As already mentioned, units (and subunits) should be as broad as the material allows—one should look for the major shifts of emphasis in identifying the main units. (2) One should remember that the substance, or material, of the book and the book’s linear structure (the arrangement of material) have a profound relationship. One cannot ultimately separate form and substance.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618410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Relationships </a:t>
            </a:r>
          </a:p>
          <a:p>
            <a:pPr algn="ctr">
              <a:lnSpc>
                <a:spcPts val="2520"/>
              </a:lnSpc>
            </a:pPr>
            <a:endParaRPr lang="en-US" sz="7612">
              <a:solidFill>
                <a:srgbClr val="000000"/>
              </a:solidFill>
              <a:latin typeface="DINSchrift"/>
            </a:endParaRPr>
          </a:p>
          <a:p>
            <a:pPr algn="l">
              <a:lnSpc>
                <a:spcPts val="5880"/>
              </a:lnSpc>
            </a:pPr>
            <a:r>
              <a:rPr lang="en-US" sz="4200">
                <a:solidFill>
                  <a:srgbClr val="000000"/>
                </a:solidFill>
                <a:latin typeface="DINSchrift"/>
              </a:rPr>
              <a:t> The second component of the structure of the book, in addition to the main units and subunits, involves the major structural relationships operative in the book-as-a-whole. Main units and subunits have to do with linear arrangement of material, the movement of the book according to major shifts of material emphasis. These structural relationships are organizational systems that pertain to the dynamic arrangement of various thoughts and themes throughout the book.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17568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Relationships </a:t>
            </a:r>
          </a:p>
          <a:p>
            <a:pPr algn="ctr">
              <a:lnSpc>
                <a:spcPts val="2520"/>
              </a:lnSpc>
            </a:pPr>
            <a:endParaRPr lang="en-US" sz="7612">
              <a:solidFill>
                <a:srgbClr val="000000"/>
              </a:solidFill>
              <a:latin typeface="DINSchrift"/>
            </a:endParaRPr>
          </a:p>
        </p:txBody>
      </p:sp>
      <p:sp>
        <p:nvSpPr>
          <p:cNvPr id="8" name="TextBox 8"/>
          <p:cNvSpPr txBox="1"/>
          <p:nvPr/>
        </p:nvSpPr>
        <p:spPr>
          <a:xfrm>
            <a:off x="1028700" y="2806785"/>
            <a:ext cx="16230600" cy="7056120"/>
          </a:xfrm>
          <a:prstGeom prst="rect">
            <a:avLst/>
          </a:prstGeom>
        </p:spPr>
        <p:txBody>
          <a:bodyPr lIns="0" tIns="0" rIns="0" bIns="0" rtlCol="0" anchor="t">
            <a:spAutoFit/>
          </a:bodyPr>
          <a:lstStyle/>
          <a:p>
            <a:pPr>
              <a:lnSpc>
                <a:spcPts val="5880"/>
              </a:lnSpc>
            </a:pPr>
            <a:r>
              <a:rPr lang="en-US" sz="4200">
                <a:solidFill>
                  <a:srgbClr val="000000"/>
                </a:solidFill>
                <a:latin typeface="DINSchrift"/>
              </a:rPr>
              <a:t>A.  </a:t>
            </a:r>
            <a:r>
              <a:rPr lang="en-US" sz="4200" u="sng">
                <a:solidFill>
                  <a:srgbClr val="000000"/>
                </a:solidFill>
                <a:latin typeface="DINSchrift"/>
              </a:rPr>
              <a:t>Recurrence</a:t>
            </a:r>
            <a:r>
              <a:rPr lang="en-US" sz="4200">
                <a:solidFill>
                  <a:srgbClr val="000000"/>
                </a:solidFill>
                <a:latin typeface="DINSchrift"/>
              </a:rPr>
              <a:t>- Recurrence is the repetition of the same or similar terms, phrases, or other elements.</a:t>
            </a:r>
          </a:p>
          <a:p>
            <a:pPr>
              <a:lnSpc>
                <a:spcPts val="2940"/>
              </a:lnSpc>
            </a:pPr>
            <a:endParaRPr lang="en-US" sz="4200">
              <a:solidFill>
                <a:srgbClr val="000000"/>
              </a:solidFill>
              <a:latin typeface="DINSchrift"/>
            </a:endParaRPr>
          </a:p>
          <a:p>
            <a:pPr>
              <a:lnSpc>
                <a:spcPts val="5880"/>
              </a:lnSpc>
            </a:pPr>
            <a:r>
              <a:rPr lang="en-US" sz="4200">
                <a:solidFill>
                  <a:srgbClr val="000000"/>
                </a:solidFill>
                <a:latin typeface="DINSchrift"/>
              </a:rPr>
              <a:t>B. </a:t>
            </a:r>
            <a:r>
              <a:rPr lang="en-US" sz="4200" u="sng">
                <a:solidFill>
                  <a:srgbClr val="000000"/>
                </a:solidFill>
                <a:latin typeface="DINSchrift"/>
              </a:rPr>
              <a:t>Semantic Structures</a:t>
            </a:r>
            <a:r>
              <a:rPr lang="en-US" sz="4200">
                <a:solidFill>
                  <a:srgbClr val="000000"/>
                </a:solidFill>
                <a:latin typeface="DINSchrift"/>
              </a:rPr>
              <a:t>- movement from something to something.</a:t>
            </a:r>
          </a:p>
          <a:p>
            <a:pPr marL="906780" lvl="1" indent="-453390">
              <a:lnSpc>
                <a:spcPts val="5880"/>
              </a:lnSpc>
              <a:buFont typeface="Arial"/>
              <a:buChar char="•"/>
            </a:pPr>
            <a:r>
              <a:rPr lang="en-US" sz="4200" u="sng">
                <a:solidFill>
                  <a:srgbClr val="000000"/>
                </a:solidFill>
                <a:latin typeface="DINSchrift"/>
              </a:rPr>
              <a:t>Contrast-</a:t>
            </a:r>
            <a:r>
              <a:rPr lang="en-US" sz="4200">
                <a:solidFill>
                  <a:srgbClr val="000000"/>
                </a:solidFill>
                <a:latin typeface="DINSchrift"/>
              </a:rPr>
              <a:t> the association of opposites or of things whose differences the writer wishes to stress</a:t>
            </a:r>
          </a:p>
          <a:p>
            <a:pPr marL="906780" lvl="1" indent="-453390">
              <a:lnSpc>
                <a:spcPts val="5880"/>
              </a:lnSpc>
              <a:buFont typeface="Arial"/>
              <a:buChar char="•"/>
            </a:pPr>
            <a:r>
              <a:rPr lang="en-US" sz="4200" u="sng">
                <a:solidFill>
                  <a:srgbClr val="000000"/>
                </a:solidFill>
                <a:latin typeface="DINSchrift"/>
              </a:rPr>
              <a:t>Comparison</a:t>
            </a:r>
            <a:r>
              <a:rPr lang="en-US" sz="4200">
                <a:solidFill>
                  <a:srgbClr val="000000"/>
                </a:solidFill>
                <a:latin typeface="DINSchrift"/>
              </a:rPr>
              <a:t>- the association of like things, or of things whose similarities are emphasized by the writer</a:t>
            </a:r>
          </a:p>
          <a:p>
            <a:pPr marL="906780" lvl="1" indent="-453390">
              <a:lnSpc>
                <a:spcPts val="5880"/>
              </a:lnSpc>
              <a:buFont typeface="Arial"/>
              <a:buChar char="•"/>
            </a:pPr>
            <a:r>
              <a:rPr lang="en-US" sz="4200" u="sng">
                <a:solidFill>
                  <a:srgbClr val="000000"/>
                </a:solidFill>
                <a:latin typeface="DINSchrift"/>
              </a:rPr>
              <a:t>Climax</a:t>
            </a:r>
            <a:r>
              <a:rPr lang="en-US" sz="4200">
                <a:solidFill>
                  <a:srgbClr val="000000"/>
                </a:solidFill>
                <a:latin typeface="DINSchrift"/>
              </a:rPr>
              <a:t>- the movement from the lesser to the greater, toward a high point of culmination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17568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Relationships </a:t>
            </a:r>
          </a:p>
          <a:p>
            <a:pPr algn="ctr">
              <a:lnSpc>
                <a:spcPts val="2520"/>
              </a:lnSpc>
            </a:pPr>
            <a:endParaRPr lang="en-US" sz="7612">
              <a:solidFill>
                <a:srgbClr val="000000"/>
              </a:solidFill>
              <a:latin typeface="DINSchrift"/>
            </a:endParaRPr>
          </a:p>
        </p:txBody>
      </p:sp>
      <p:sp>
        <p:nvSpPr>
          <p:cNvPr id="8" name="TextBox 8"/>
          <p:cNvSpPr txBox="1"/>
          <p:nvPr/>
        </p:nvSpPr>
        <p:spPr>
          <a:xfrm>
            <a:off x="1028700" y="2806785"/>
            <a:ext cx="16230600" cy="6684645"/>
          </a:xfrm>
          <a:prstGeom prst="rect">
            <a:avLst/>
          </a:prstGeom>
        </p:spPr>
        <p:txBody>
          <a:bodyPr lIns="0" tIns="0" rIns="0" bIns="0" rtlCol="0" anchor="t">
            <a:spAutoFit/>
          </a:bodyPr>
          <a:lstStyle/>
          <a:p>
            <a:pPr>
              <a:lnSpc>
                <a:spcPts val="5880"/>
              </a:lnSpc>
            </a:pPr>
            <a:r>
              <a:rPr lang="en-US" sz="4200">
                <a:solidFill>
                  <a:srgbClr val="000000"/>
                </a:solidFill>
                <a:latin typeface="DINSchrift"/>
              </a:rPr>
              <a:t>B. </a:t>
            </a:r>
            <a:r>
              <a:rPr lang="en-US" sz="4200" u="sng">
                <a:solidFill>
                  <a:srgbClr val="000000"/>
                </a:solidFill>
                <a:latin typeface="DINSchrift"/>
              </a:rPr>
              <a:t>Semantic Structures</a:t>
            </a:r>
            <a:r>
              <a:rPr lang="en-US" sz="4200">
                <a:solidFill>
                  <a:srgbClr val="000000"/>
                </a:solidFill>
                <a:latin typeface="DINSchrift"/>
              </a:rPr>
              <a:t>- </a:t>
            </a:r>
          </a:p>
          <a:p>
            <a:pPr marL="906780" lvl="1" indent="-453390">
              <a:lnSpc>
                <a:spcPts val="5880"/>
              </a:lnSpc>
              <a:buFont typeface="Arial"/>
              <a:buChar char="•"/>
            </a:pPr>
            <a:r>
              <a:rPr lang="en-US" sz="4200" u="sng">
                <a:solidFill>
                  <a:srgbClr val="000000"/>
                </a:solidFill>
                <a:latin typeface="DINSchrift"/>
              </a:rPr>
              <a:t>Particularization</a:t>
            </a:r>
            <a:r>
              <a:rPr lang="en-US" sz="4200">
                <a:solidFill>
                  <a:srgbClr val="000000"/>
                </a:solidFill>
                <a:latin typeface="DINSchrift"/>
              </a:rPr>
              <a:t>- the movement from general to particular</a:t>
            </a:r>
          </a:p>
          <a:p>
            <a:pPr marL="906780" lvl="1" indent="-453390">
              <a:lnSpc>
                <a:spcPts val="5880"/>
              </a:lnSpc>
              <a:buFont typeface="Arial"/>
              <a:buChar char="•"/>
            </a:pPr>
            <a:r>
              <a:rPr lang="en-US" sz="4200" u="sng">
                <a:solidFill>
                  <a:srgbClr val="000000"/>
                </a:solidFill>
                <a:latin typeface="DINSchrift"/>
              </a:rPr>
              <a:t>Generalization</a:t>
            </a:r>
            <a:r>
              <a:rPr lang="en-US" sz="4200">
                <a:solidFill>
                  <a:srgbClr val="000000"/>
                </a:solidFill>
                <a:latin typeface="DINSchrift"/>
              </a:rPr>
              <a:t>- the movement from particular to general</a:t>
            </a:r>
          </a:p>
          <a:p>
            <a:pPr marL="906780" lvl="1" indent="-453390">
              <a:lnSpc>
                <a:spcPts val="5880"/>
              </a:lnSpc>
              <a:buFont typeface="Arial"/>
              <a:buChar char="•"/>
            </a:pPr>
            <a:r>
              <a:rPr lang="en-US" sz="4200" u="sng">
                <a:solidFill>
                  <a:srgbClr val="000000"/>
                </a:solidFill>
                <a:latin typeface="DINSchrift"/>
              </a:rPr>
              <a:t>Causation</a:t>
            </a:r>
            <a:r>
              <a:rPr lang="en-US" sz="4200">
                <a:solidFill>
                  <a:srgbClr val="000000"/>
                </a:solidFill>
                <a:latin typeface="DINSchrift"/>
              </a:rPr>
              <a:t>- the movement from cause to effect. The key term here is therefore, although some uses of so or then also suggest causation</a:t>
            </a:r>
          </a:p>
          <a:p>
            <a:pPr marL="906780" lvl="1" indent="-453390">
              <a:lnSpc>
                <a:spcPts val="5880"/>
              </a:lnSpc>
              <a:buFont typeface="Arial"/>
              <a:buChar char="•"/>
            </a:pPr>
            <a:r>
              <a:rPr lang="en-US" sz="4200" u="sng">
                <a:solidFill>
                  <a:srgbClr val="000000"/>
                </a:solidFill>
                <a:latin typeface="DINSchrift"/>
              </a:rPr>
              <a:t>Substantiation</a:t>
            </a:r>
            <a:r>
              <a:rPr lang="en-US" sz="4200">
                <a:solidFill>
                  <a:srgbClr val="000000"/>
                </a:solidFill>
                <a:latin typeface="DINSchrift"/>
              </a:rPr>
              <a:t>- substantiation is the movement from effect to cause. Thus the key terms in substantiation are because or for</a:t>
            </a:r>
          </a:p>
          <a:p>
            <a:pPr marL="906780" lvl="1" indent="-453390">
              <a:lnSpc>
                <a:spcPts val="5880"/>
              </a:lnSpc>
              <a:buFont typeface="Arial"/>
              <a:buChar char="•"/>
            </a:pPr>
            <a:r>
              <a:rPr lang="en-US" sz="4200" u="sng">
                <a:solidFill>
                  <a:srgbClr val="000000"/>
                </a:solidFill>
                <a:latin typeface="DINSchrift"/>
              </a:rPr>
              <a:t>Cruciality</a:t>
            </a:r>
            <a:r>
              <a:rPr lang="en-US" sz="4200">
                <a:solidFill>
                  <a:srgbClr val="000000"/>
                </a:solidFill>
                <a:latin typeface="DINSchrift"/>
              </a:rPr>
              <a:t>- involves the device of the pivot. Elements on each side of the pivot differ from those on the other side because of the pivot.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17568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Relationships </a:t>
            </a:r>
          </a:p>
          <a:p>
            <a:pPr algn="ctr">
              <a:lnSpc>
                <a:spcPts val="2520"/>
              </a:lnSpc>
            </a:pPr>
            <a:endParaRPr lang="en-US" sz="7612">
              <a:solidFill>
                <a:srgbClr val="000000"/>
              </a:solidFill>
              <a:latin typeface="DINSchrift"/>
            </a:endParaRPr>
          </a:p>
        </p:txBody>
      </p:sp>
      <p:sp>
        <p:nvSpPr>
          <p:cNvPr id="8" name="TextBox 8"/>
          <p:cNvSpPr txBox="1"/>
          <p:nvPr/>
        </p:nvSpPr>
        <p:spPr>
          <a:xfrm>
            <a:off x="1028700" y="2806785"/>
            <a:ext cx="16230600" cy="5941695"/>
          </a:xfrm>
          <a:prstGeom prst="rect">
            <a:avLst/>
          </a:prstGeom>
        </p:spPr>
        <p:txBody>
          <a:bodyPr lIns="0" tIns="0" rIns="0" bIns="0" rtlCol="0" anchor="t">
            <a:spAutoFit/>
          </a:bodyPr>
          <a:lstStyle/>
          <a:p>
            <a:pPr>
              <a:lnSpc>
                <a:spcPts val="5880"/>
              </a:lnSpc>
            </a:pPr>
            <a:r>
              <a:rPr lang="en-US" sz="4200">
                <a:solidFill>
                  <a:srgbClr val="000000"/>
                </a:solidFill>
                <a:latin typeface="DINSchrift"/>
              </a:rPr>
              <a:t>B. </a:t>
            </a:r>
            <a:r>
              <a:rPr lang="en-US" sz="4200" u="sng">
                <a:solidFill>
                  <a:srgbClr val="000000"/>
                </a:solidFill>
                <a:latin typeface="DINSchrift"/>
              </a:rPr>
              <a:t>Semantic Structures</a:t>
            </a:r>
            <a:r>
              <a:rPr lang="en-US" sz="4200">
                <a:solidFill>
                  <a:srgbClr val="000000"/>
                </a:solidFill>
                <a:latin typeface="DINSchrift"/>
              </a:rPr>
              <a:t>- </a:t>
            </a:r>
          </a:p>
          <a:p>
            <a:pPr marL="906780" lvl="1" indent="-453390">
              <a:lnSpc>
                <a:spcPts val="5880"/>
              </a:lnSpc>
              <a:buFont typeface="Arial"/>
              <a:buChar char="•"/>
            </a:pPr>
            <a:r>
              <a:rPr lang="en-US" sz="4200" u="sng">
                <a:solidFill>
                  <a:srgbClr val="000000"/>
                </a:solidFill>
                <a:latin typeface="DINSchrift"/>
              </a:rPr>
              <a:t>Summarization-</a:t>
            </a:r>
            <a:r>
              <a:rPr lang="en-US" sz="4200">
                <a:solidFill>
                  <a:srgbClr val="000000"/>
                </a:solidFill>
                <a:latin typeface="DINSchrift"/>
              </a:rPr>
              <a:t> Summarization is an abridgment or compendium (summing up) either preceding or following a unit of material</a:t>
            </a:r>
          </a:p>
          <a:p>
            <a:pPr marL="906780" lvl="1" indent="-453390">
              <a:lnSpc>
                <a:spcPts val="5880"/>
              </a:lnSpc>
              <a:buFont typeface="Arial"/>
              <a:buChar char="•"/>
            </a:pPr>
            <a:r>
              <a:rPr lang="en-US" sz="4200" u="sng">
                <a:solidFill>
                  <a:srgbClr val="000000"/>
                </a:solidFill>
                <a:latin typeface="DINSchrift"/>
              </a:rPr>
              <a:t>Interrogation</a:t>
            </a:r>
            <a:r>
              <a:rPr lang="en-US" sz="4200">
                <a:solidFill>
                  <a:srgbClr val="000000"/>
                </a:solidFill>
                <a:latin typeface="DINSchrift"/>
              </a:rPr>
              <a:t>- Interrogation is the employment of a question or a problem followed by its answer or solution</a:t>
            </a:r>
          </a:p>
          <a:p>
            <a:pPr marL="906780" lvl="1" indent="-453390">
              <a:lnSpc>
                <a:spcPts val="5880"/>
              </a:lnSpc>
              <a:buFont typeface="Arial"/>
              <a:buChar char="•"/>
            </a:pPr>
            <a:r>
              <a:rPr lang="en-US" sz="4200" u="sng">
                <a:solidFill>
                  <a:srgbClr val="000000"/>
                </a:solidFill>
                <a:latin typeface="DINSchrift"/>
              </a:rPr>
              <a:t>Preparation/Realization</a:t>
            </a:r>
            <a:r>
              <a:rPr lang="en-US" sz="4200">
                <a:solidFill>
                  <a:srgbClr val="000000"/>
                </a:solidFill>
                <a:latin typeface="DINSchrift"/>
              </a:rPr>
              <a:t>- the inclusion of background or setting for events or ideas</a:t>
            </a:r>
          </a:p>
          <a:p>
            <a:pPr marL="906780" lvl="1" indent="-453390">
              <a:lnSpc>
                <a:spcPts val="5880"/>
              </a:lnSpc>
              <a:buFont typeface="Arial"/>
              <a:buChar char="•"/>
            </a:pPr>
            <a:r>
              <a:rPr lang="en-US" sz="4200" u="sng">
                <a:solidFill>
                  <a:srgbClr val="000000"/>
                </a:solidFill>
                <a:latin typeface="DINSchrift"/>
              </a:rPr>
              <a:t>Instrumentation</a:t>
            </a:r>
            <a:r>
              <a:rPr lang="en-US" sz="4200">
                <a:solidFill>
                  <a:srgbClr val="000000"/>
                </a:solidFill>
                <a:latin typeface="DINSchrift"/>
              </a:rPr>
              <a:t>- the movement from means to end.</a:t>
            </a:r>
          </a:p>
          <a:p>
            <a:pPr>
              <a:lnSpc>
                <a:spcPts val="5880"/>
              </a:lnSpc>
            </a:pPr>
            <a:endParaRPr lang="en-US" sz="4200">
              <a:solidFill>
                <a:srgbClr val="000000"/>
              </a:solidFill>
              <a:latin typeface="DINSchrif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391767"/>
            <a:ext cx="16750653" cy="175688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Structural Relationships </a:t>
            </a:r>
          </a:p>
          <a:p>
            <a:pPr algn="ctr">
              <a:lnSpc>
                <a:spcPts val="2520"/>
              </a:lnSpc>
            </a:pPr>
            <a:endParaRPr lang="en-US" sz="7612">
              <a:solidFill>
                <a:srgbClr val="000000"/>
              </a:solidFill>
              <a:latin typeface="DINSchrift"/>
            </a:endParaRPr>
          </a:p>
        </p:txBody>
      </p:sp>
      <p:sp>
        <p:nvSpPr>
          <p:cNvPr id="8" name="TextBox 8"/>
          <p:cNvSpPr txBox="1"/>
          <p:nvPr/>
        </p:nvSpPr>
        <p:spPr>
          <a:xfrm>
            <a:off x="704107" y="2782805"/>
            <a:ext cx="16230600" cy="6684645"/>
          </a:xfrm>
          <a:prstGeom prst="rect">
            <a:avLst/>
          </a:prstGeom>
        </p:spPr>
        <p:txBody>
          <a:bodyPr lIns="0" tIns="0" rIns="0" bIns="0" rtlCol="0" anchor="t">
            <a:spAutoFit/>
          </a:bodyPr>
          <a:lstStyle/>
          <a:p>
            <a:pPr>
              <a:lnSpc>
                <a:spcPts val="5880"/>
              </a:lnSpc>
            </a:pPr>
            <a:r>
              <a:rPr lang="en-US" sz="4200">
                <a:solidFill>
                  <a:srgbClr val="000000"/>
                </a:solidFill>
                <a:latin typeface="DINSchrift"/>
              </a:rPr>
              <a:t>C. </a:t>
            </a:r>
            <a:r>
              <a:rPr lang="en-US" sz="4200" u="sng">
                <a:solidFill>
                  <a:srgbClr val="000000"/>
                </a:solidFill>
                <a:latin typeface="DINSchrift"/>
              </a:rPr>
              <a:t>Rhetorical Structures</a:t>
            </a:r>
            <a:r>
              <a:rPr lang="en-US" sz="4200">
                <a:solidFill>
                  <a:srgbClr val="000000"/>
                </a:solidFill>
                <a:latin typeface="DINSchrift"/>
              </a:rPr>
              <a:t>-This c</a:t>
            </a:r>
            <a:r>
              <a:rPr lang="en-US" sz="4200" u="none">
                <a:solidFill>
                  <a:srgbClr val="000000"/>
                </a:solidFill>
                <a:latin typeface="DINSchrift"/>
              </a:rPr>
              <a:t>a</a:t>
            </a:r>
            <a:r>
              <a:rPr lang="en-US" sz="4200">
                <a:solidFill>
                  <a:srgbClr val="000000"/>
                </a:solidFill>
                <a:latin typeface="DINSchrift"/>
              </a:rPr>
              <a:t>tego</a:t>
            </a:r>
            <a:r>
              <a:rPr lang="en-US" sz="4200" u="none">
                <a:solidFill>
                  <a:srgbClr val="000000"/>
                </a:solidFill>
                <a:latin typeface="DINSchrift"/>
              </a:rPr>
              <a:t>r</a:t>
            </a:r>
            <a:r>
              <a:rPr lang="en-US" sz="4200">
                <a:solidFill>
                  <a:srgbClr val="000000"/>
                </a:solidFill>
                <a:latin typeface="DINSchrift"/>
              </a:rPr>
              <a:t>y refers </a:t>
            </a:r>
            <a:r>
              <a:rPr lang="en-US" sz="4200" u="none">
                <a:solidFill>
                  <a:srgbClr val="000000"/>
                </a:solidFill>
                <a:latin typeface="DINSchrift"/>
              </a:rPr>
              <a:t>to</a:t>
            </a:r>
            <a:r>
              <a:rPr lang="en-US" sz="4200">
                <a:solidFill>
                  <a:srgbClr val="000000"/>
                </a:solidFill>
                <a:latin typeface="DINSchrift"/>
              </a:rPr>
              <a:t> structural relationships that involve the arrangement of material within the text:</a:t>
            </a:r>
          </a:p>
          <a:p>
            <a:pPr marL="906780" lvl="1" indent="-453390">
              <a:lnSpc>
                <a:spcPts val="5880"/>
              </a:lnSpc>
              <a:buFont typeface="Arial"/>
              <a:buChar char="•"/>
            </a:pPr>
            <a:r>
              <a:rPr lang="en-US" sz="4200" u="sng">
                <a:solidFill>
                  <a:srgbClr val="000000"/>
                </a:solidFill>
                <a:latin typeface="DINSchrift"/>
              </a:rPr>
              <a:t>Interchange</a:t>
            </a:r>
            <a:r>
              <a:rPr lang="en-US" sz="4200">
                <a:solidFill>
                  <a:srgbClr val="000000"/>
                </a:solidFill>
                <a:latin typeface="DINSchrift"/>
              </a:rPr>
              <a:t>- the exchanging or alternation of certain eleme</a:t>
            </a:r>
            <a:r>
              <a:rPr lang="en-US" sz="4200" u="none">
                <a:solidFill>
                  <a:srgbClr val="000000"/>
                </a:solidFill>
                <a:latin typeface="DINSchrift"/>
              </a:rPr>
              <a:t>nt</a:t>
            </a:r>
            <a:r>
              <a:rPr lang="en-US" sz="4200">
                <a:solidFill>
                  <a:srgbClr val="000000"/>
                </a:solidFill>
                <a:latin typeface="DINSchrift"/>
              </a:rPr>
              <a:t>s in an a-b-a-b a</a:t>
            </a:r>
            <a:r>
              <a:rPr lang="en-US" sz="4200" u="none">
                <a:solidFill>
                  <a:srgbClr val="000000"/>
                </a:solidFill>
                <a:latin typeface="DINSchrift"/>
              </a:rPr>
              <a:t>rra</a:t>
            </a:r>
            <a:r>
              <a:rPr lang="en-US" sz="4200">
                <a:solidFill>
                  <a:srgbClr val="000000"/>
                </a:solidFill>
                <a:latin typeface="DINSchrift"/>
              </a:rPr>
              <a:t>ngemen</a:t>
            </a:r>
            <a:r>
              <a:rPr lang="en-US" sz="4200" u="none">
                <a:solidFill>
                  <a:srgbClr val="000000"/>
                </a:solidFill>
                <a:latin typeface="DINSchrift"/>
              </a:rPr>
              <a:t>t</a:t>
            </a:r>
            <a:r>
              <a:rPr lang="en-US" sz="4200">
                <a:solidFill>
                  <a:srgbClr val="000000"/>
                </a:solidFill>
                <a:latin typeface="DINSchrift"/>
              </a:rPr>
              <a:t>.</a:t>
            </a:r>
          </a:p>
          <a:p>
            <a:pPr marL="906780" lvl="1" indent="-453390">
              <a:lnSpc>
                <a:spcPts val="5880"/>
              </a:lnSpc>
              <a:buFont typeface="Arial"/>
              <a:buChar char="•"/>
            </a:pPr>
            <a:r>
              <a:rPr lang="en-US" sz="4200" u="sng">
                <a:solidFill>
                  <a:srgbClr val="000000"/>
                </a:solidFill>
                <a:latin typeface="DINSchrift"/>
              </a:rPr>
              <a:t>Inclusio</a:t>
            </a:r>
            <a:r>
              <a:rPr lang="en-US" sz="4200">
                <a:solidFill>
                  <a:srgbClr val="000000"/>
                </a:solidFill>
                <a:latin typeface="DINSchrift"/>
              </a:rPr>
              <a:t>- the repetition of words or phrases at the beginning and end of a unit, thus creating a bracket effect</a:t>
            </a:r>
          </a:p>
          <a:p>
            <a:pPr marL="906780" lvl="1" indent="-453390">
              <a:lnSpc>
                <a:spcPts val="5880"/>
              </a:lnSpc>
              <a:buFont typeface="Arial"/>
              <a:buChar char="•"/>
            </a:pPr>
            <a:r>
              <a:rPr lang="en-US" sz="4200" u="sng">
                <a:solidFill>
                  <a:srgbClr val="000000"/>
                </a:solidFill>
                <a:latin typeface="DINSchrift"/>
              </a:rPr>
              <a:t>Chiasm</a:t>
            </a:r>
            <a:r>
              <a:rPr lang="en-US" sz="4200">
                <a:solidFill>
                  <a:srgbClr val="000000"/>
                </a:solidFill>
                <a:latin typeface="DINSchrift"/>
              </a:rPr>
              <a:t>- the repetition of elements in inv</a:t>
            </a:r>
            <a:r>
              <a:rPr lang="en-US" sz="4200" u="none">
                <a:solidFill>
                  <a:srgbClr val="000000"/>
                </a:solidFill>
                <a:latin typeface="DINSchrift"/>
              </a:rPr>
              <a:t>ert</a:t>
            </a:r>
            <a:r>
              <a:rPr lang="en-US" sz="4200">
                <a:solidFill>
                  <a:srgbClr val="000000"/>
                </a:solidFill>
                <a:latin typeface="DINSchrift"/>
              </a:rPr>
              <a:t>ed </a:t>
            </a:r>
            <a:r>
              <a:rPr lang="en-US" sz="4200" u="none">
                <a:solidFill>
                  <a:srgbClr val="000000"/>
                </a:solidFill>
                <a:latin typeface="DINSchrift"/>
              </a:rPr>
              <a:t>o</a:t>
            </a:r>
            <a:r>
              <a:rPr lang="en-US" sz="4200">
                <a:solidFill>
                  <a:srgbClr val="000000"/>
                </a:solidFill>
                <a:latin typeface="DINSchrift"/>
              </a:rPr>
              <a:t>rder: a-b-bʹ-aʹ</a:t>
            </a:r>
          </a:p>
          <a:p>
            <a:pPr marL="906780" lvl="1" indent="-453390">
              <a:lnSpc>
                <a:spcPts val="5880"/>
              </a:lnSpc>
              <a:buFont typeface="Arial"/>
              <a:buChar char="•"/>
            </a:pPr>
            <a:r>
              <a:rPr lang="en-US" sz="4200" u="sng">
                <a:solidFill>
                  <a:srgbClr val="000000"/>
                </a:solidFill>
                <a:latin typeface="DINSchrift"/>
              </a:rPr>
              <a:t>Intercalation</a:t>
            </a:r>
            <a:r>
              <a:rPr lang="en-US" sz="4200">
                <a:solidFill>
                  <a:srgbClr val="000000"/>
                </a:solidFill>
                <a:latin typeface="DINSchrift"/>
              </a:rPr>
              <a:t>- the insertion of one litera</a:t>
            </a:r>
            <a:r>
              <a:rPr lang="en-US" sz="4200" u="none">
                <a:solidFill>
                  <a:srgbClr val="000000"/>
                </a:solidFill>
                <a:latin typeface="DINSchrift"/>
              </a:rPr>
              <a:t>r</a:t>
            </a:r>
            <a:r>
              <a:rPr lang="en-US" sz="4200">
                <a:solidFill>
                  <a:srgbClr val="000000"/>
                </a:solidFill>
                <a:latin typeface="DINSchrift"/>
              </a:rPr>
              <a:t>y </a:t>
            </a:r>
            <a:r>
              <a:rPr lang="en-US" sz="4200" u="none">
                <a:solidFill>
                  <a:srgbClr val="000000"/>
                </a:solidFill>
                <a:latin typeface="DINSchrift"/>
              </a:rPr>
              <a:t>un</a:t>
            </a:r>
            <a:r>
              <a:rPr lang="en-US" sz="4200">
                <a:solidFill>
                  <a:srgbClr val="000000"/>
                </a:solidFill>
                <a:latin typeface="DINSchrift"/>
              </a:rPr>
              <a:t>i</a:t>
            </a:r>
            <a:r>
              <a:rPr lang="en-US" sz="4200" u="none">
                <a:solidFill>
                  <a:srgbClr val="000000"/>
                </a:solidFill>
                <a:latin typeface="DINSchrift"/>
              </a:rPr>
              <a:t>t</a:t>
            </a:r>
            <a:r>
              <a:rPr lang="en-US" sz="4200">
                <a:solidFill>
                  <a:srgbClr val="000000"/>
                </a:solidFill>
                <a:latin typeface="DINSchrift"/>
              </a:rPr>
              <a:t> </a:t>
            </a:r>
            <a:r>
              <a:rPr lang="en-US" sz="4200" u="none">
                <a:solidFill>
                  <a:srgbClr val="000000"/>
                </a:solidFill>
                <a:latin typeface="DINSchrift"/>
              </a:rPr>
              <a:t>in</a:t>
            </a:r>
            <a:r>
              <a:rPr lang="en-US" sz="4200">
                <a:solidFill>
                  <a:srgbClr val="000000"/>
                </a:solidFill>
                <a:latin typeface="DINSchrift"/>
              </a:rPr>
              <a:t> the midst of another literary unit</a:t>
            </a:r>
          </a:p>
          <a:p>
            <a:pPr>
              <a:lnSpc>
                <a:spcPts val="5880"/>
              </a:lnSpc>
            </a:pPr>
            <a:endParaRPr lang="en-US" sz="4200">
              <a:solidFill>
                <a:srgbClr val="000000"/>
              </a:solidFill>
              <a:latin typeface="DINSchrif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768674" y="3774757"/>
            <a:ext cx="16750653" cy="1368743"/>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Book Survey: Luke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71626"/>
            <a:ext cx="17259300" cy="738870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 What is Inductive Bible Study? </a:t>
            </a:r>
          </a:p>
          <a:p>
            <a:pPr>
              <a:lnSpc>
                <a:spcPts val="6380"/>
              </a:lnSpc>
            </a:pPr>
            <a:r>
              <a:rPr lang="en-US" sz="4557">
                <a:solidFill>
                  <a:srgbClr val="000000"/>
                </a:solidFill>
                <a:latin typeface="DINSchrift"/>
              </a:rPr>
              <a:t>Inductive Bible Study: </a:t>
            </a:r>
          </a:p>
          <a:p>
            <a:pPr>
              <a:lnSpc>
                <a:spcPts val="6439"/>
              </a:lnSpc>
            </a:pPr>
            <a:r>
              <a:rPr lang="en-US" sz="4599">
                <a:solidFill>
                  <a:srgbClr val="000000"/>
                </a:solidFill>
                <a:latin typeface="DINSchrift"/>
              </a:rPr>
              <a:t>“Inductive Bible study is essentially a comprehensive, holistic study of the Bible that takes into account every aspect of the existence of the biblical text and that is intentional in allowing the Bible in its final canonical shape to speak to us on its own terms, thus leading to accurate, original, compelling, and profound interpretation and contemporary appropriation.”[1]</a:t>
            </a:r>
          </a:p>
          <a:p>
            <a:pPr>
              <a:lnSpc>
                <a:spcPts val="6380"/>
              </a:lnSpc>
            </a:pPr>
            <a:endParaRPr lang="en-US" sz="4599">
              <a:solidFill>
                <a:srgbClr val="000000"/>
              </a:solidFill>
              <a:latin typeface="DINSchrift"/>
            </a:endParaRPr>
          </a:p>
          <a:p>
            <a:pPr algn="l">
              <a:lnSpc>
                <a:spcPts val="2239"/>
              </a:lnSpc>
            </a:pPr>
            <a:r>
              <a:rPr lang="en-US" sz="1599">
                <a:solidFill>
                  <a:srgbClr val="000000"/>
                </a:solidFill>
                <a:latin typeface="DINSchrift"/>
              </a:rPr>
              <a:t>[1] David R. Bauer and Robert A. Traina, Inductive Bible Study: A Comprehensive Guide to the Practice of Hermeneutics (Grand Rapids, MI: Baker Academic, 2011),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71626"/>
            <a:ext cx="17259300" cy="8417243"/>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Emphasis of IBS</a:t>
            </a:r>
          </a:p>
          <a:p>
            <a:pPr algn="ctr">
              <a:lnSpc>
                <a:spcPts val="3919"/>
              </a:lnSpc>
            </a:pPr>
            <a:endParaRPr lang="en-US" sz="7612">
              <a:solidFill>
                <a:srgbClr val="000000"/>
              </a:solidFill>
              <a:latin typeface="DINSchrift"/>
            </a:endParaRPr>
          </a:p>
          <a:p>
            <a:pPr>
              <a:lnSpc>
                <a:spcPts val="5880"/>
              </a:lnSpc>
            </a:pPr>
            <a:r>
              <a:rPr lang="en-US" sz="4200">
                <a:solidFill>
                  <a:srgbClr val="000000"/>
                </a:solidFill>
                <a:latin typeface="DINSchrift"/>
              </a:rPr>
              <a:t>Inductive Bible study emphasizes the development of a holistic and integrative process that seeks to be comprehensive in the following ways:</a:t>
            </a:r>
          </a:p>
          <a:p>
            <a:pPr algn="ctr">
              <a:lnSpc>
                <a:spcPts val="5880"/>
              </a:lnSpc>
            </a:pPr>
            <a:endParaRPr lang="en-US" sz="4200">
              <a:solidFill>
                <a:srgbClr val="000000"/>
              </a:solidFill>
              <a:latin typeface="DINSchrift"/>
            </a:endParaRPr>
          </a:p>
          <a:p>
            <a:pPr>
              <a:lnSpc>
                <a:spcPts val="5880"/>
              </a:lnSpc>
            </a:pPr>
            <a:r>
              <a:rPr lang="en-US" sz="4200">
                <a:solidFill>
                  <a:srgbClr val="000000"/>
                </a:solidFill>
                <a:latin typeface="DINSchrift"/>
              </a:rPr>
              <a:t>1.   It tries to incorporate within its model all legitimate evidence, wherever it is found, including insights from critical approaches and every appropriate exegetical operation in the study of the text, but it seeks to do so at the most effective point in the process and in the most effective fashion.</a:t>
            </a:r>
          </a:p>
          <a:p>
            <a:pPr algn="ctr">
              <a:lnSpc>
                <a:spcPts val="10657"/>
              </a:lnSpc>
            </a:pPr>
            <a:endParaRPr lang="en-US" sz="4200">
              <a:solidFill>
                <a:srgbClr val="000000"/>
              </a:solidFill>
              <a:latin typeface="DINSchrif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028700" y="1671626"/>
            <a:ext cx="17259300" cy="6931343"/>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Emphasis of IBS</a:t>
            </a:r>
          </a:p>
          <a:p>
            <a:pPr algn="ctr">
              <a:lnSpc>
                <a:spcPts val="3919"/>
              </a:lnSpc>
            </a:pPr>
            <a:endParaRPr lang="en-US" sz="7612">
              <a:solidFill>
                <a:srgbClr val="000000"/>
              </a:solidFill>
              <a:latin typeface="DINSchrift"/>
            </a:endParaRPr>
          </a:p>
          <a:p>
            <a:pPr>
              <a:lnSpc>
                <a:spcPts val="5880"/>
              </a:lnSpc>
            </a:pPr>
            <a:r>
              <a:rPr lang="en-US" sz="4200">
                <a:solidFill>
                  <a:srgbClr val="000000"/>
                </a:solidFill>
                <a:latin typeface="DINSchrift"/>
              </a:rPr>
              <a:t>2.   It tries to deal with the text at its various levels: the book, the division, the section, the segment, the paragraph, the sentence. Inductive Bible study also provides for studying the canon-as-a-whole so as to assist in tracing the meaning of themes throughout the Bible and the relations between the two Testaments.</a:t>
            </a:r>
          </a:p>
          <a:p>
            <a:pPr>
              <a:lnSpc>
                <a:spcPts val="5880"/>
              </a:lnSpc>
            </a:pPr>
            <a:endParaRPr lang="en-US" sz="4200">
              <a:solidFill>
                <a:srgbClr val="000000"/>
              </a:solidFill>
              <a:latin typeface="DINSchrift"/>
            </a:endParaRPr>
          </a:p>
          <a:p>
            <a:pPr algn="ctr">
              <a:lnSpc>
                <a:spcPts val="10657"/>
              </a:lnSpc>
            </a:pPr>
            <a:endParaRPr lang="en-US" sz="4200">
              <a:solidFill>
                <a:srgbClr val="000000"/>
              </a:solidFill>
              <a:latin typeface="DINSchrif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359894"/>
            <a:ext cx="15906007" cy="11169968"/>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Emphasis of IBS</a:t>
            </a:r>
          </a:p>
          <a:p>
            <a:pPr>
              <a:lnSpc>
                <a:spcPts val="5880"/>
              </a:lnSpc>
            </a:pPr>
            <a:r>
              <a:rPr lang="en-US" sz="4200">
                <a:solidFill>
                  <a:srgbClr val="000000"/>
                </a:solidFill>
                <a:latin typeface="DINSchrift"/>
              </a:rPr>
              <a:t>3.   It tries to address the range of the hermeneutical concerns, which includes initial observation of the text (Including interrogation, that is, raising questions of these observations in an attempt to probe their interpretive significance), interpretation, considerations of contemporary appropriation and proclamation, and the correlation of the teachings of individual passages and books into a biblical theology and a biblically based theology. This approach rejects a textual atomism or disjunction that would fail to take connections within the text seriously. And it also rejects a methodological atomism that would present various approaches or steps in exegetical work as self-standing and as functioning in isolation from one another.[1]</a:t>
            </a:r>
          </a:p>
          <a:p>
            <a:pPr>
              <a:lnSpc>
                <a:spcPts val="2239"/>
              </a:lnSpc>
            </a:pPr>
            <a:r>
              <a:rPr lang="en-US" sz="1599">
                <a:solidFill>
                  <a:srgbClr val="000000"/>
                </a:solidFill>
                <a:latin typeface="DINSchrift"/>
              </a:rPr>
              <a:t>[1] David R. Bauer and Robert A. Traina, Inductive Bible Study: A Comprehensive Guide to the Practice of Hermeneutics (Grand Rapids, MI: Baker Academic, 2011), 5–6.</a:t>
            </a:r>
          </a:p>
          <a:p>
            <a:pPr>
              <a:lnSpc>
                <a:spcPts val="5880"/>
              </a:lnSpc>
            </a:pPr>
            <a:endParaRPr lang="en-US" sz="1599">
              <a:solidFill>
                <a:srgbClr val="000000"/>
              </a:solidFill>
              <a:latin typeface="DINSchrift"/>
            </a:endParaRPr>
          </a:p>
          <a:p>
            <a:pPr>
              <a:lnSpc>
                <a:spcPts val="5880"/>
              </a:lnSpc>
            </a:pPr>
            <a:endParaRPr lang="en-US" sz="1599">
              <a:solidFill>
                <a:srgbClr val="000000"/>
              </a:solidFill>
              <a:latin typeface="DINSchrift"/>
            </a:endParaRPr>
          </a:p>
          <a:p>
            <a:pPr algn="ctr">
              <a:lnSpc>
                <a:spcPts val="10657"/>
              </a:lnSpc>
            </a:pPr>
            <a:endParaRPr lang="en-US" sz="1599">
              <a:solidFill>
                <a:srgbClr val="000000"/>
              </a:solidFill>
              <a:latin typeface="DINSchrif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645323"/>
            <a:ext cx="15906007" cy="8470107"/>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Advantage of IBS</a:t>
            </a:r>
          </a:p>
          <a:p>
            <a:pPr algn="ctr">
              <a:lnSpc>
                <a:spcPts val="3359"/>
              </a:lnSpc>
            </a:pPr>
            <a:endParaRPr lang="en-US" sz="7612">
              <a:solidFill>
                <a:srgbClr val="000000"/>
              </a:solidFill>
              <a:latin typeface="DINSchrift"/>
            </a:endParaRPr>
          </a:p>
          <a:p>
            <a:pPr algn="ctr">
              <a:lnSpc>
                <a:spcPts val="3359"/>
              </a:lnSpc>
            </a:pPr>
            <a:endParaRPr lang="en-US" sz="7612">
              <a:solidFill>
                <a:srgbClr val="000000"/>
              </a:solidFill>
              <a:latin typeface="DINSchrift"/>
            </a:endParaRPr>
          </a:p>
          <a:p>
            <a:pPr>
              <a:lnSpc>
                <a:spcPts val="5880"/>
              </a:lnSpc>
            </a:pPr>
            <a:r>
              <a:rPr lang="en-US" sz="4200">
                <a:solidFill>
                  <a:srgbClr val="000000"/>
                </a:solidFill>
                <a:latin typeface="DINSchrift"/>
              </a:rPr>
              <a:t>One of the advantages of inductive Bible study is that it can contribute to the most sophisticated and serious biblical scholarship while also equipping laypersons to study the text for themselves.[1]</a:t>
            </a:r>
          </a:p>
          <a:p>
            <a:pPr>
              <a:lnSpc>
                <a:spcPts val="5880"/>
              </a:lnSpc>
            </a:pPr>
            <a:endParaRPr lang="en-US" sz="4200">
              <a:solidFill>
                <a:srgbClr val="000000"/>
              </a:solidFill>
              <a:latin typeface="DINSchrift"/>
            </a:endParaRPr>
          </a:p>
          <a:p>
            <a:pPr>
              <a:lnSpc>
                <a:spcPts val="5880"/>
              </a:lnSpc>
            </a:pPr>
            <a:endParaRPr lang="en-US" sz="4200">
              <a:solidFill>
                <a:srgbClr val="000000"/>
              </a:solidFill>
              <a:latin typeface="DINSchrift"/>
            </a:endParaRPr>
          </a:p>
          <a:p>
            <a:pPr>
              <a:lnSpc>
                <a:spcPts val="5880"/>
              </a:lnSpc>
            </a:pPr>
            <a:endParaRPr lang="en-US" sz="4200">
              <a:solidFill>
                <a:srgbClr val="000000"/>
              </a:solidFill>
              <a:latin typeface="DINSchrift"/>
            </a:endParaRPr>
          </a:p>
          <a:p>
            <a:pPr>
              <a:lnSpc>
                <a:spcPts val="5880"/>
              </a:lnSpc>
            </a:pPr>
            <a:endParaRPr lang="en-US" sz="4200">
              <a:solidFill>
                <a:srgbClr val="000000"/>
              </a:solidFill>
              <a:latin typeface="DINSchrift"/>
            </a:endParaRPr>
          </a:p>
          <a:p>
            <a:pPr>
              <a:lnSpc>
                <a:spcPts val="2239"/>
              </a:lnSpc>
            </a:pPr>
            <a:r>
              <a:rPr lang="en-US" sz="1599">
                <a:solidFill>
                  <a:srgbClr val="000000"/>
                </a:solidFill>
                <a:latin typeface="DINSchrift"/>
              </a:rPr>
              <a:t>[1] David R. Bauer and Robert A. Traina, Inductive Bible Study: A Comprehensive Guide to the Practice of Hermeneutics (Grand Rapids, MI: Baker Academic, 2011), 2.</a:t>
            </a:r>
          </a:p>
          <a:p>
            <a:pPr algn="l">
              <a:lnSpc>
                <a:spcPts val="5880"/>
              </a:lnSpc>
            </a:pPr>
            <a:endParaRPr lang="en-US" sz="1599">
              <a:solidFill>
                <a:srgbClr val="000000"/>
              </a:solidFill>
              <a:latin typeface="DINSchrif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645323"/>
            <a:ext cx="15906007" cy="851773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Inductive vs Deductive</a:t>
            </a:r>
          </a:p>
          <a:p>
            <a:pPr algn="ctr">
              <a:lnSpc>
                <a:spcPts val="3359"/>
              </a:lnSpc>
            </a:pPr>
            <a:endParaRPr lang="en-US" sz="7612">
              <a:solidFill>
                <a:srgbClr val="000000"/>
              </a:solidFill>
              <a:latin typeface="DINSchrift"/>
            </a:endParaRPr>
          </a:p>
          <a:p>
            <a:pPr>
              <a:lnSpc>
                <a:spcPts val="5880"/>
              </a:lnSpc>
            </a:pPr>
            <a:r>
              <a:rPr lang="en-US" sz="4200">
                <a:solidFill>
                  <a:srgbClr val="000000"/>
                </a:solidFill>
                <a:latin typeface="DINSchrift"/>
              </a:rPr>
              <a:t>I</a:t>
            </a:r>
            <a:r>
              <a:rPr lang="en-US" sz="4200" u="sng">
                <a:solidFill>
                  <a:srgbClr val="000000"/>
                </a:solidFill>
                <a:latin typeface="DINSchrift"/>
              </a:rPr>
              <a:t>nductive</a:t>
            </a:r>
            <a:r>
              <a:rPr lang="en-US" sz="4200">
                <a:solidFill>
                  <a:srgbClr val="000000"/>
                </a:solidFill>
                <a:latin typeface="DINSchrift"/>
              </a:rPr>
              <a:t> is synonymous with evidential: that is, a commitment to the evidence in and around the text so as to allow that evidence to determine our understanding of the meaning of the text, wherever that evidence may lead. </a:t>
            </a:r>
          </a:p>
          <a:p>
            <a:pPr>
              <a:lnSpc>
                <a:spcPts val="5880"/>
              </a:lnSpc>
            </a:pPr>
            <a:endParaRPr lang="en-US" sz="4200">
              <a:solidFill>
                <a:srgbClr val="000000"/>
              </a:solidFill>
              <a:latin typeface="DINSchrift"/>
            </a:endParaRPr>
          </a:p>
          <a:p>
            <a:pPr>
              <a:lnSpc>
                <a:spcPts val="5880"/>
              </a:lnSpc>
            </a:pPr>
            <a:r>
              <a:rPr lang="en-US" sz="4200" u="sng">
                <a:solidFill>
                  <a:srgbClr val="000000"/>
                </a:solidFill>
                <a:latin typeface="DINSchrift"/>
              </a:rPr>
              <a:t>Deduction</a:t>
            </a:r>
            <a:r>
              <a:rPr lang="en-US" sz="4200">
                <a:solidFill>
                  <a:srgbClr val="000000"/>
                </a:solidFill>
                <a:latin typeface="DINSchrift"/>
              </a:rPr>
              <a:t> is used synonymously with presuppositional: that is, a commitment to certain assumptions (whether stated or implicit) that we allow to determine our understanding of the meaning of the text.</a:t>
            </a:r>
          </a:p>
          <a:p>
            <a:pPr>
              <a:lnSpc>
                <a:spcPts val="5880"/>
              </a:lnSpc>
            </a:pPr>
            <a:endParaRPr lang="en-US" sz="4200">
              <a:solidFill>
                <a:srgbClr val="000000"/>
              </a:solidFill>
              <a:latin typeface="DINSchrift"/>
            </a:endParaRPr>
          </a:p>
          <a:p>
            <a:pPr algn="l">
              <a:lnSpc>
                <a:spcPts val="5880"/>
              </a:lnSpc>
            </a:pPr>
            <a:endParaRPr lang="en-US" sz="4200">
              <a:solidFill>
                <a:srgbClr val="000000"/>
              </a:solidFill>
              <a:latin typeface="DINSchrif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15927765" y="8101546"/>
            <a:ext cx="2013884" cy="2013884"/>
          </a:xfrm>
          <a:prstGeom prst="rect">
            <a:avLst/>
          </a:prstGeom>
        </p:spPr>
      </p:pic>
      <p:grpSp>
        <p:nvGrpSpPr>
          <p:cNvPr id="3" name="Group 3"/>
          <p:cNvGrpSpPr/>
          <p:nvPr/>
        </p:nvGrpSpPr>
        <p:grpSpPr>
          <a:xfrm rot="5400000">
            <a:off x="6009958" y="-5838525"/>
            <a:ext cx="1104935" cy="13124850"/>
            <a:chOff x="0" y="0"/>
            <a:chExt cx="5080000" cy="60342253"/>
          </a:xfrm>
        </p:grpSpPr>
        <p:sp>
          <p:nvSpPr>
            <p:cNvPr id="4" name="Freeform 4"/>
            <p:cNvSpPr/>
            <p:nvPr/>
          </p:nvSpPr>
          <p:spPr>
            <a:xfrm>
              <a:off x="0" y="1243330"/>
              <a:ext cx="5080000" cy="59098922"/>
            </a:xfrm>
            <a:custGeom>
              <a:avLst/>
              <a:gdLst/>
              <a:ahLst/>
              <a:cxnLst/>
              <a:rect l="l" t="t" r="r" b="b"/>
              <a:pathLst>
                <a:path w="5080000" h="59098922">
                  <a:moveTo>
                    <a:pt x="5080000" y="1466850"/>
                  </a:moveTo>
                  <a:lnTo>
                    <a:pt x="5080000" y="59098922"/>
                  </a:lnTo>
                  <a:lnTo>
                    <a:pt x="0" y="59098922"/>
                  </a:lnTo>
                  <a:lnTo>
                    <a:pt x="0" y="1466850"/>
                  </a:lnTo>
                  <a:lnTo>
                    <a:pt x="2540000" y="0"/>
                  </a:lnTo>
                  <a:close/>
                </a:path>
              </a:pathLst>
            </a:custGeom>
            <a:solidFill>
              <a:srgbClr val="02364F"/>
            </a:solidFill>
          </p:spPr>
        </p:sp>
        <p:sp>
          <p:nvSpPr>
            <p:cNvPr id="5" name="Freeform 5"/>
            <p:cNvSpPr/>
            <p:nvPr/>
          </p:nvSpPr>
          <p:spPr>
            <a:xfrm>
              <a:off x="0" y="0"/>
              <a:ext cx="5080000" cy="2710180"/>
            </a:xfrm>
            <a:custGeom>
              <a:avLst/>
              <a:gdLst/>
              <a:ahLst/>
              <a:cxnLst/>
              <a:rect l="l" t="t" r="r" b="b"/>
              <a:pathLst>
                <a:path w="5080000" h="2710180">
                  <a:moveTo>
                    <a:pt x="2540000" y="0"/>
                  </a:moveTo>
                  <a:lnTo>
                    <a:pt x="0" y="1466850"/>
                  </a:lnTo>
                  <a:lnTo>
                    <a:pt x="0" y="2710180"/>
                  </a:lnTo>
                  <a:lnTo>
                    <a:pt x="2540000" y="1243330"/>
                  </a:lnTo>
                  <a:lnTo>
                    <a:pt x="5080000" y="2710180"/>
                  </a:lnTo>
                  <a:lnTo>
                    <a:pt x="5080000" y="1466850"/>
                  </a:lnTo>
                  <a:cubicBezTo>
                    <a:pt x="5080000" y="1466850"/>
                    <a:pt x="2540000" y="0"/>
                    <a:pt x="2540000" y="0"/>
                  </a:cubicBezTo>
                  <a:close/>
                </a:path>
              </a:pathLst>
            </a:custGeom>
            <a:solidFill>
              <a:srgbClr val="C1CED4"/>
            </a:solidFill>
          </p:spPr>
        </p:sp>
      </p:grpSp>
      <p:sp>
        <p:nvSpPr>
          <p:cNvPr id="6" name="TextBox 6"/>
          <p:cNvSpPr txBox="1"/>
          <p:nvPr/>
        </p:nvSpPr>
        <p:spPr>
          <a:xfrm>
            <a:off x="0" y="411480"/>
            <a:ext cx="13124850" cy="548640"/>
          </a:xfrm>
          <a:prstGeom prst="rect">
            <a:avLst/>
          </a:prstGeom>
        </p:spPr>
        <p:txBody>
          <a:bodyPr lIns="0" tIns="0" rIns="0" bIns="0" rtlCol="0" anchor="t">
            <a:spAutoFit/>
          </a:bodyPr>
          <a:lstStyle/>
          <a:p>
            <a:pPr algn="ctr">
              <a:lnSpc>
                <a:spcPts val="4409"/>
              </a:lnSpc>
            </a:pPr>
            <a:r>
              <a:rPr lang="en-US" sz="3150">
                <a:solidFill>
                  <a:srgbClr val="FFFFFF"/>
                </a:solidFill>
                <a:latin typeface="Graduate"/>
              </a:rPr>
              <a:t>Session 2: The System of Biblical Hermeneutics</a:t>
            </a:r>
          </a:p>
        </p:txBody>
      </p:sp>
      <p:sp>
        <p:nvSpPr>
          <p:cNvPr id="7" name="TextBox 7"/>
          <p:cNvSpPr txBox="1"/>
          <p:nvPr/>
        </p:nvSpPr>
        <p:spPr>
          <a:xfrm>
            <a:off x="1190996" y="1645323"/>
            <a:ext cx="15906007" cy="7603332"/>
          </a:xfrm>
          <a:prstGeom prst="rect">
            <a:avLst/>
          </a:prstGeom>
        </p:spPr>
        <p:txBody>
          <a:bodyPr lIns="0" tIns="0" rIns="0" bIns="0" rtlCol="0" anchor="t">
            <a:spAutoFit/>
          </a:bodyPr>
          <a:lstStyle/>
          <a:p>
            <a:pPr algn="ctr">
              <a:lnSpc>
                <a:spcPts val="10657"/>
              </a:lnSpc>
            </a:pPr>
            <a:r>
              <a:rPr lang="en-US" sz="7612">
                <a:solidFill>
                  <a:srgbClr val="000000"/>
                </a:solidFill>
                <a:latin typeface="DINSchrift"/>
              </a:rPr>
              <a:t>Exegesis vs Eisegesis</a:t>
            </a:r>
          </a:p>
          <a:p>
            <a:pPr>
              <a:lnSpc>
                <a:spcPts val="5880"/>
              </a:lnSpc>
            </a:pPr>
            <a:endParaRPr lang="en-US" sz="7612">
              <a:solidFill>
                <a:srgbClr val="000000"/>
              </a:solidFill>
              <a:latin typeface="DINSchrift"/>
            </a:endParaRPr>
          </a:p>
          <a:p>
            <a:pPr>
              <a:lnSpc>
                <a:spcPts val="7840"/>
              </a:lnSpc>
            </a:pPr>
            <a:r>
              <a:rPr lang="en-US" sz="5600">
                <a:solidFill>
                  <a:srgbClr val="000000"/>
                </a:solidFill>
                <a:latin typeface="DINSchrift"/>
              </a:rPr>
              <a:t>“Ex-” means to take out of, while “eis-” means “into.” So quite simply, exegesis means digging into the text to pull out the meaning, while its opposite, eisegesis, reads meaning into a text that isn’t there. </a:t>
            </a:r>
          </a:p>
          <a:p>
            <a:pPr>
              <a:lnSpc>
                <a:spcPts val="5880"/>
              </a:lnSpc>
            </a:pPr>
            <a:endParaRPr lang="en-US" sz="5600">
              <a:solidFill>
                <a:srgbClr val="000000"/>
              </a:solidFill>
              <a:latin typeface="DINSchrift"/>
            </a:endParaRPr>
          </a:p>
          <a:p>
            <a:pPr algn="l">
              <a:lnSpc>
                <a:spcPts val="5880"/>
              </a:lnSpc>
            </a:pPr>
            <a:endParaRPr lang="en-US" sz="5600">
              <a:solidFill>
                <a:srgbClr val="000000"/>
              </a:solidFill>
              <a:latin typeface="DINSchrif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2391</Words>
  <Application>Microsoft Macintosh PowerPoint</Application>
  <PresentationFormat>Custom</PresentationFormat>
  <Paragraphs>166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Calibri</vt:lpstr>
      <vt:lpstr>Arial</vt:lpstr>
      <vt:lpstr>Graduate</vt:lpstr>
      <vt:lpstr>DINSchrift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 Process of Bibilcal Hermeneutics</dc:title>
  <cp:lastModifiedBy>Bruce Grimmet</cp:lastModifiedBy>
  <cp:revision>1</cp:revision>
  <dcterms:created xsi:type="dcterms:W3CDTF">2006-08-16T00:00:00Z</dcterms:created>
  <dcterms:modified xsi:type="dcterms:W3CDTF">2022-02-11T19:15:35Z</dcterms:modified>
  <dc:identifier>DAE23uIhSoA</dc:identifier>
</cp:coreProperties>
</file>