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rimo" panose="020B0604020202020204" pitchFamily="34" charset="0"/>
      <p:regular r:id="rId20"/>
    </p:embeddedFont>
    <p:embeddedFont>
      <p:font typeface="Calibri" panose="020F0502020204030204" pitchFamily="34" charset="0"/>
      <p:regular r:id="rId21"/>
      <p:bold r:id="rId22"/>
      <p:italic r:id="rId23"/>
      <p:boldItalic r:id="rId24"/>
    </p:embeddedFont>
    <p:embeddedFont>
      <p:font typeface="Graduate" panose="02000503000000020004" pitchFamily="2" charset="77"/>
      <p:regular r:id="rId25"/>
    </p:embeddedFont>
    <p:embeddedFont>
      <p:font typeface="Palatino Linotype" panose="020405020505050303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60" autoAdjust="0"/>
  </p:normalViewPr>
  <p:slideViewPr>
    <p:cSldViewPr>
      <p:cViewPr varScale="1">
        <p:scale>
          <a:sx n="68" d="100"/>
          <a:sy n="68" d="100"/>
        </p:scale>
        <p:origin x="10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3986E-03C7-CA49-A89C-3AD4DB8A00D2}" type="datetimeFigureOut">
              <a:rPr lang="en-US" smtClean="0"/>
              <a:t>1/22/22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B5BB0-097A-9045-BA31-610E400A75FA}" type="slidenum">
              <a:rPr lang="en-US" smtClean="0"/>
              <a:t>‹#›</a:t>
            </a:fld>
            <a:endParaRPr lang="en-US"/>
          </a:p>
        </p:txBody>
      </p:sp>
    </p:spTree>
    <p:extLst>
      <p:ext uri="{BB962C8B-B14F-4D97-AF65-F5344CB8AC3E}">
        <p14:creationId xmlns:p14="http://schemas.microsoft.com/office/powerpoint/2010/main" val="124554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a:t>
            </a:fld>
            <a:endParaRPr lang="en-US"/>
          </a:p>
        </p:txBody>
      </p:sp>
    </p:spTree>
    <p:extLst>
      <p:ext uri="{BB962C8B-B14F-4D97-AF65-F5344CB8AC3E}">
        <p14:creationId xmlns:p14="http://schemas.microsoft.com/office/powerpoint/2010/main" val="299308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10</a:t>
            </a:fld>
            <a:endParaRPr lang="en-US"/>
          </a:p>
        </p:txBody>
      </p:sp>
    </p:spTree>
    <p:extLst>
      <p:ext uri="{BB962C8B-B14F-4D97-AF65-F5344CB8AC3E}">
        <p14:creationId xmlns:p14="http://schemas.microsoft.com/office/powerpoint/2010/main" val="80343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11</a:t>
            </a:fld>
            <a:endParaRPr lang="en-US"/>
          </a:p>
        </p:txBody>
      </p:sp>
    </p:spTree>
    <p:extLst>
      <p:ext uri="{BB962C8B-B14F-4D97-AF65-F5344CB8AC3E}">
        <p14:creationId xmlns:p14="http://schemas.microsoft.com/office/powerpoint/2010/main" val="137984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12</a:t>
            </a:fld>
            <a:endParaRPr lang="en-US"/>
          </a:p>
        </p:txBody>
      </p:sp>
    </p:spTree>
    <p:extLst>
      <p:ext uri="{BB962C8B-B14F-4D97-AF65-F5344CB8AC3E}">
        <p14:creationId xmlns:p14="http://schemas.microsoft.com/office/powerpoint/2010/main" val="214852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13</a:t>
            </a:fld>
            <a:endParaRPr lang="en-US"/>
          </a:p>
        </p:txBody>
      </p:sp>
    </p:spTree>
    <p:extLst>
      <p:ext uri="{BB962C8B-B14F-4D97-AF65-F5344CB8AC3E}">
        <p14:creationId xmlns:p14="http://schemas.microsoft.com/office/powerpoint/2010/main" val="333693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14</a:t>
            </a:fld>
            <a:endParaRPr lang="en-US"/>
          </a:p>
        </p:txBody>
      </p:sp>
    </p:spTree>
    <p:extLst>
      <p:ext uri="{BB962C8B-B14F-4D97-AF65-F5344CB8AC3E}">
        <p14:creationId xmlns:p14="http://schemas.microsoft.com/office/powerpoint/2010/main" val="18877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15</a:t>
            </a:fld>
            <a:endParaRPr lang="en-US"/>
          </a:p>
        </p:txBody>
      </p:sp>
    </p:spTree>
    <p:extLst>
      <p:ext uri="{BB962C8B-B14F-4D97-AF65-F5344CB8AC3E}">
        <p14:creationId xmlns:p14="http://schemas.microsoft.com/office/powerpoint/2010/main" val="92884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16</a:t>
            </a:fld>
            <a:endParaRPr lang="en-US"/>
          </a:p>
        </p:txBody>
      </p:sp>
    </p:spTree>
    <p:extLst>
      <p:ext uri="{BB962C8B-B14F-4D97-AF65-F5344CB8AC3E}">
        <p14:creationId xmlns:p14="http://schemas.microsoft.com/office/powerpoint/2010/main" val="3264202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17</a:t>
            </a:fld>
            <a:endParaRPr lang="en-US"/>
          </a:p>
        </p:txBody>
      </p:sp>
    </p:spTree>
    <p:extLst>
      <p:ext uri="{BB962C8B-B14F-4D97-AF65-F5344CB8AC3E}">
        <p14:creationId xmlns:p14="http://schemas.microsoft.com/office/powerpoint/2010/main" val="48164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2</a:t>
            </a:fld>
            <a:endParaRPr lang="en-US"/>
          </a:p>
        </p:txBody>
      </p:sp>
    </p:spTree>
    <p:extLst>
      <p:ext uri="{BB962C8B-B14F-4D97-AF65-F5344CB8AC3E}">
        <p14:creationId xmlns:p14="http://schemas.microsoft.com/office/powerpoint/2010/main" val="349362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3</a:t>
            </a:fld>
            <a:endParaRPr lang="en-US"/>
          </a:p>
        </p:txBody>
      </p:sp>
    </p:spTree>
    <p:extLst>
      <p:ext uri="{BB962C8B-B14F-4D97-AF65-F5344CB8AC3E}">
        <p14:creationId xmlns:p14="http://schemas.microsoft.com/office/powerpoint/2010/main" val="190415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4</a:t>
            </a:fld>
            <a:endParaRPr lang="en-US"/>
          </a:p>
        </p:txBody>
      </p:sp>
    </p:spTree>
    <p:extLst>
      <p:ext uri="{BB962C8B-B14F-4D97-AF65-F5344CB8AC3E}">
        <p14:creationId xmlns:p14="http://schemas.microsoft.com/office/powerpoint/2010/main" val="374384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5</a:t>
            </a:fld>
            <a:endParaRPr lang="en-US"/>
          </a:p>
        </p:txBody>
      </p:sp>
    </p:spTree>
    <p:extLst>
      <p:ext uri="{BB962C8B-B14F-4D97-AF65-F5344CB8AC3E}">
        <p14:creationId xmlns:p14="http://schemas.microsoft.com/office/powerpoint/2010/main" val="222807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6</a:t>
            </a:fld>
            <a:endParaRPr lang="en-US"/>
          </a:p>
        </p:txBody>
      </p:sp>
    </p:spTree>
    <p:extLst>
      <p:ext uri="{BB962C8B-B14F-4D97-AF65-F5344CB8AC3E}">
        <p14:creationId xmlns:p14="http://schemas.microsoft.com/office/powerpoint/2010/main" val="17818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7</a:t>
            </a:fld>
            <a:endParaRPr lang="en-US"/>
          </a:p>
        </p:txBody>
      </p:sp>
    </p:spTree>
    <p:extLst>
      <p:ext uri="{BB962C8B-B14F-4D97-AF65-F5344CB8AC3E}">
        <p14:creationId xmlns:p14="http://schemas.microsoft.com/office/powerpoint/2010/main" val="11039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8</a:t>
            </a:fld>
            <a:endParaRPr lang="en-US"/>
          </a:p>
        </p:txBody>
      </p:sp>
    </p:spTree>
    <p:extLst>
      <p:ext uri="{BB962C8B-B14F-4D97-AF65-F5344CB8AC3E}">
        <p14:creationId xmlns:p14="http://schemas.microsoft.com/office/powerpoint/2010/main" val="139898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B5BB0-097A-9045-BA31-610E400A75FA}" type="slidenum">
              <a:rPr lang="en-US" smtClean="0"/>
              <a:t>9</a:t>
            </a:fld>
            <a:endParaRPr lang="en-US"/>
          </a:p>
        </p:txBody>
      </p:sp>
    </p:spTree>
    <p:extLst>
      <p:ext uri="{BB962C8B-B14F-4D97-AF65-F5344CB8AC3E}">
        <p14:creationId xmlns:p14="http://schemas.microsoft.com/office/powerpoint/2010/main" val="352080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36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4303"/>
          <a:stretch>
            <a:fillRect/>
          </a:stretch>
        </p:blipFill>
        <p:spPr>
          <a:xfrm>
            <a:off x="5134598" y="1028700"/>
            <a:ext cx="8018804" cy="6871862"/>
          </a:xfrm>
          <a:prstGeom prst="rect">
            <a:avLst/>
          </a:prstGeom>
        </p:spPr>
      </p:pic>
      <p:sp>
        <p:nvSpPr>
          <p:cNvPr id="3" name="TextBox 3"/>
          <p:cNvSpPr txBox="1"/>
          <p:nvPr/>
        </p:nvSpPr>
        <p:spPr>
          <a:xfrm>
            <a:off x="1400663" y="7282228"/>
            <a:ext cx="15486674" cy="1103318"/>
          </a:xfrm>
          <a:prstGeom prst="rect">
            <a:avLst/>
          </a:prstGeom>
        </p:spPr>
        <p:txBody>
          <a:bodyPr lIns="0" tIns="0" rIns="0" bIns="0" rtlCol="0" anchor="t">
            <a:spAutoFit/>
          </a:bodyPr>
          <a:lstStyle/>
          <a:p>
            <a:pPr algn="ctr">
              <a:lnSpc>
                <a:spcPts val="9054"/>
              </a:lnSpc>
            </a:pPr>
            <a:r>
              <a:rPr lang="en-US" sz="6467">
                <a:solidFill>
                  <a:srgbClr val="FFFFFF"/>
                </a:solidFill>
                <a:latin typeface="Graduate"/>
              </a:rPr>
              <a:t>SURVEY OF BIBLICAL HERMENEUTICS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11560" y="47820"/>
            <a:ext cx="15464879"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Theology of the Bible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273182"/>
            <a:ext cx="16230705" cy="8376285"/>
          </a:xfrm>
          <a:prstGeom prst="rect">
            <a:avLst/>
          </a:prstGeom>
        </p:spPr>
        <p:txBody>
          <a:bodyPr lIns="0" tIns="0" rIns="0" bIns="0" rtlCol="0" anchor="t">
            <a:spAutoFit/>
          </a:bodyPr>
          <a:lstStyle/>
          <a:p>
            <a:pPr>
              <a:lnSpc>
                <a:spcPts val="5040"/>
              </a:lnSpc>
            </a:pPr>
            <a:r>
              <a:rPr lang="en-US" sz="3600">
                <a:solidFill>
                  <a:srgbClr val="000000"/>
                </a:solidFill>
                <a:latin typeface="Palatino Linotype"/>
              </a:rPr>
              <a:t>1)    </a:t>
            </a:r>
            <a:r>
              <a:rPr lang="en-US" sz="3600" u="sng">
                <a:solidFill>
                  <a:srgbClr val="000000"/>
                </a:solidFill>
                <a:latin typeface="Palatino Linotype"/>
              </a:rPr>
              <a:t>Authority</a:t>
            </a:r>
            <a:r>
              <a:rPr lang="en-US" sz="3600">
                <a:solidFill>
                  <a:srgbClr val="000000"/>
                </a:solidFill>
                <a:latin typeface="Palatino Linotype"/>
              </a:rPr>
              <a:t>- The authority of Scripture means that all the words in Scripture are God’s words in such a way that to disbelieve or disobey any word of Scripture is to disbelieve or disobey God.[1]</a:t>
            </a:r>
          </a:p>
          <a:p>
            <a:pPr>
              <a:lnSpc>
                <a:spcPts val="2520"/>
              </a:lnSpc>
            </a:pPr>
            <a:endParaRPr lang="en-US" sz="3600">
              <a:solidFill>
                <a:srgbClr val="000000"/>
              </a:solidFill>
              <a:latin typeface="Palatino Linotype"/>
            </a:endParaRPr>
          </a:p>
          <a:p>
            <a:pPr>
              <a:lnSpc>
                <a:spcPts val="5040"/>
              </a:lnSpc>
            </a:pPr>
            <a:r>
              <a:rPr lang="en-US" sz="3600">
                <a:solidFill>
                  <a:srgbClr val="000000"/>
                </a:solidFill>
                <a:latin typeface="Palatino Linotype"/>
              </a:rPr>
              <a:t>2)    </a:t>
            </a:r>
            <a:r>
              <a:rPr lang="en-US" sz="3600" u="sng">
                <a:solidFill>
                  <a:srgbClr val="000000"/>
                </a:solidFill>
                <a:latin typeface="Palatino Linotype"/>
              </a:rPr>
              <a:t>Sufficiency</a:t>
            </a:r>
            <a:r>
              <a:rPr lang="en-US" sz="3600">
                <a:solidFill>
                  <a:srgbClr val="000000"/>
                </a:solidFill>
                <a:latin typeface="Palatino Linotype"/>
              </a:rPr>
              <a:t>- the Scriptures are sufficient means that the Bible is all we need to equip us for a life of faith and service. No other writings are necessary for this good news to be understood, nor are any other writings required to equip us for a life of faith.</a:t>
            </a:r>
          </a:p>
          <a:p>
            <a:pPr>
              <a:lnSpc>
                <a:spcPts val="2520"/>
              </a:lnSpc>
            </a:pPr>
            <a:endParaRPr lang="en-US" sz="3600">
              <a:solidFill>
                <a:srgbClr val="000000"/>
              </a:solidFill>
              <a:latin typeface="Palatino Linotype"/>
            </a:endParaRPr>
          </a:p>
          <a:p>
            <a:pPr>
              <a:lnSpc>
                <a:spcPts val="5040"/>
              </a:lnSpc>
            </a:pPr>
            <a:r>
              <a:rPr lang="en-US" sz="3600">
                <a:solidFill>
                  <a:srgbClr val="000000"/>
                </a:solidFill>
                <a:latin typeface="Palatino Linotype"/>
              </a:rPr>
              <a:t>3)    </a:t>
            </a:r>
            <a:r>
              <a:rPr lang="en-US" sz="3600" u="sng">
                <a:solidFill>
                  <a:srgbClr val="000000"/>
                </a:solidFill>
                <a:latin typeface="Palatino Linotype"/>
              </a:rPr>
              <a:t>Inspired</a:t>
            </a:r>
            <a:r>
              <a:rPr lang="en-US" sz="3600">
                <a:solidFill>
                  <a:srgbClr val="000000"/>
                </a:solidFill>
                <a:latin typeface="Palatino Linotype"/>
              </a:rPr>
              <a:t>- God divinely influenced the human authors of the Scriptures in such a way that what they wrote was the very Word of God. In the context of the Scriptures, the word “inspiration” simply means “God-breathed.” Inspiration means the Bible truly is the Word of God and makes the Bible unique among all other books.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11560" y="47820"/>
            <a:ext cx="15464879"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Theology of the Bible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817370"/>
            <a:ext cx="16230705" cy="6471285"/>
          </a:xfrm>
          <a:prstGeom prst="rect">
            <a:avLst/>
          </a:prstGeom>
        </p:spPr>
        <p:txBody>
          <a:bodyPr lIns="0" tIns="0" rIns="0" bIns="0" rtlCol="0" anchor="t">
            <a:spAutoFit/>
          </a:bodyPr>
          <a:lstStyle/>
          <a:p>
            <a:pPr>
              <a:lnSpc>
                <a:spcPts val="5040"/>
              </a:lnSpc>
            </a:pPr>
            <a:r>
              <a:rPr lang="en-US" sz="3600">
                <a:solidFill>
                  <a:srgbClr val="000000"/>
                </a:solidFill>
                <a:latin typeface="Palatino Linotype"/>
              </a:rPr>
              <a:t>4)    Infallibil</a:t>
            </a:r>
            <a:r>
              <a:rPr lang="en-US" sz="3600" u="none">
                <a:solidFill>
                  <a:srgbClr val="000000"/>
                </a:solidFill>
                <a:latin typeface="Palatino Linotype"/>
              </a:rPr>
              <a:t>ity</a:t>
            </a:r>
            <a:r>
              <a:rPr lang="en-US" sz="3600">
                <a:solidFill>
                  <a:srgbClr val="000000"/>
                </a:solidFill>
                <a:latin typeface="Palatino Linotype"/>
              </a:rPr>
              <a:t>-  the Bible is completely trustworthy as a guide to salvation and the life of faith and will not fail to accomplish its purpose.]</a:t>
            </a:r>
          </a:p>
          <a:p>
            <a:pPr>
              <a:lnSpc>
                <a:spcPts val="5040"/>
              </a:lnSpc>
            </a:pPr>
            <a:endParaRPr lang="en-US" sz="3600">
              <a:solidFill>
                <a:srgbClr val="000000"/>
              </a:solidFill>
              <a:latin typeface="Palatino Linotype"/>
            </a:endParaRPr>
          </a:p>
          <a:p>
            <a:pPr>
              <a:lnSpc>
                <a:spcPts val="5040"/>
              </a:lnSpc>
            </a:pPr>
            <a:r>
              <a:rPr lang="en-US" sz="3600">
                <a:solidFill>
                  <a:srgbClr val="000000"/>
                </a:solidFill>
                <a:latin typeface="Palatino Linotype"/>
              </a:rPr>
              <a:t>5)    In</a:t>
            </a:r>
            <a:r>
              <a:rPr lang="en-US" sz="3600" u="none">
                <a:solidFill>
                  <a:srgbClr val="000000"/>
                </a:solidFill>
                <a:latin typeface="Palatino Linotype"/>
              </a:rPr>
              <a:t>e</a:t>
            </a:r>
            <a:r>
              <a:rPr lang="en-US" sz="3600">
                <a:solidFill>
                  <a:srgbClr val="000000"/>
                </a:solidFill>
                <a:latin typeface="Palatino Linotype"/>
              </a:rPr>
              <a:t>rra</a:t>
            </a:r>
            <a:r>
              <a:rPr lang="en-US" sz="3600" u="none">
                <a:solidFill>
                  <a:srgbClr val="000000"/>
                </a:solidFill>
                <a:latin typeface="Palatino Linotype"/>
              </a:rPr>
              <a:t>ncy</a:t>
            </a:r>
            <a:r>
              <a:rPr lang="en-US" sz="3600">
                <a:solidFill>
                  <a:srgbClr val="000000"/>
                </a:solidFill>
                <a:latin typeface="Palatino Linotype"/>
              </a:rPr>
              <a:t>- is the belief that the Bible is without error or fault in all its teaching; or, at least, that Scripture in the original manuscripts does not affirm anything that is contrary to fact.</a:t>
            </a:r>
          </a:p>
          <a:p>
            <a:pPr>
              <a:lnSpc>
                <a:spcPts val="5040"/>
              </a:lnSpc>
            </a:pPr>
            <a:endParaRPr lang="en-US" sz="3600">
              <a:solidFill>
                <a:srgbClr val="000000"/>
              </a:solidFill>
              <a:latin typeface="Palatino Linotype"/>
            </a:endParaRPr>
          </a:p>
          <a:p>
            <a:pPr>
              <a:lnSpc>
                <a:spcPts val="5040"/>
              </a:lnSpc>
            </a:pPr>
            <a:r>
              <a:rPr lang="en-US" sz="3600">
                <a:solidFill>
                  <a:srgbClr val="000000"/>
                </a:solidFill>
                <a:latin typeface="Palatino Linotype"/>
              </a:rPr>
              <a:t>6)    Cla</a:t>
            </a:r>
            <a:r>
              <a:rPr lang="en-US" sz="3600" u="none">
                <a:solidFill>
                  <a:srgbClr val="000000"/>
                </a:solidFill>
                <a:latin typeface="Palatino Linotype"/>
              </a:rPr>
              <a:t>r</a:t>
            </a:r>
            <a:r>
              <a:rPr lang="en-US" sz="3600">
                <a:solidFill>
                  <a:srgbClr val="000000"/>
                </a:solidFill>
                <a:latin typeface="Palatino Linotype"/>
              </a:rPr>
              <a:t>ity- The meanings of the text can be clear to the ordinary reader, that God uses the text of the Bible to communicate His person and will.</a:t>
            </a:r>
          </a:p>
          <a:p>
            <a:pPr>
              <a:lnSpc>
                <a:spcPts val="5040"/>
              </a:lnSpc>
            </a:pPr>
            <a:endParaRPr lang="en-US" sz="3600">
              <a:solidFill>
                <a:srgbClr val="000000"/>
              </a:solidFill>
              <a:latin typeface="Palatino Linotyp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11560" y="47820"/>
            <a:ext cx="15464879"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Theology of the Bible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817370"/>
            <a:ext cx="16230705" cy="6471285"/>
          </a:xfrm>
          <a:prstGeom prst="rect">
            <a:avLst/>
          </a:prstGeom>
        </p:spPr>
        <p:txBody>
          <a:bodyPr lIns="0" tIns="0" rIns="0" bIns="0" rtlCol="0" anchor="t">
            <a:spAutoFit/>
          </a:bodyPr>
          <a:lstStyle/>
          <a:p>
            <a:pPr>
              <a:lnSpc>
                <a:spcPts val="5040"/>
              </a:lnSpc>
            </a:pPr>
            <a:r>
              <a:rPr lang="en-US" sz="3600">
                <a:solidFill>
                  <a:srgbClr val="000000"/>
                </a:solidFill>
                <a:latin typeface="Palatino Linotype"/>
              </a:rPr>
              <a:t>4)    Infallibil</a:t>
            </a:r>
            <a:r>
              <a:rPr lang="en-US" sz="3600" u="none">
                <a:solidFill>
                  <a:srgbClr val="000000"/>
                </a:solidFill>
                <a:latin typeface="Palatino Linotype"/>
              </a:rPr>
              <a:t>ity</a:t>
            </a:r>
            <a:r>
              <a:rPr lang="en-US" sz="3600">
                <a:solidFill>
                  <a:srgbClr val="000000"/>
                </a:solidFill>
                <a:latin typeface="Palatino Linotype"/>
              </a:rPr>
              <a:t>-  the Bible is completely trustworthy as a guide to salvation and the life of faith and will not fail to accomplish its purpose.]</a:t>
            </a:r>
          </a:p>
          <a:p>
            <a:pPr>
              <a:lnSpc>
                <a:spcPts val="5040"/>
              </a:lnSpc>
            </a:pPr>
            <a:endParaRPr lang="en-US" sz="3600">
              <a:solidFill>
                <a:srgbClr val="000000"/>
              </a:solidFill>
              <a:latin typeface="Palatino Linotype"/>
            </a:endParaRPr>
          </a:p>
          <a:p>
            <a:pPr>
              <a:lnSpc>
                <a:spcPts val="5040"/>
              </a:lnSpc>
            </a:pPr>
            <a:r>
              <a:rPr lang="en-US" sz="3600">
                <a:solidFill>
                  <a:srgbClr val="000000"/>
                </a:solidFill>
                <a:latin typeface="Palatino Linotype"/>
              </a:rPr>
              <a:t>5)    In</a:t>
            </a:r>
            <a:r>
              <a:rPr lang="en-US" sz="3600" u="none">
                <a:solidFill>
                  <a:srgbClr val="000000"/>
                </a:solidFill>
                <a:latin typeface="Palatino Linotype"/>
              </a:rPr>
              <a:t>e</a:t>
            </a:r>
            <a:r>
              <a:rPr lang="en-US" sz="3600">
                <a:solidFill>
                  <a:srgbClr val="000000"/>
                </a:solidFill>
                <a:latin typeface="Palatino Linotype"/>
              </a:rPr>
              <a:t>rra</a:t>
            </a:r>
            <a:r>
              <a:rPr lang="en-US" sz="3600" u="none">
                <a:solidFill>
                  <a:srgbClr val="000000"/>
                </a:solidFill>
                <a:latin typeface="Palatino Linotype"/>
              </a:rPr>
              <a:t>ncy</a:t>
            </a:r>
            <a:r>
              <a:rPr lang="en-US" sz="3600">
                <a:solidFill>
                  <a:srgbClr val="000000"/>
                </a:solidFill>
                <a:latin typeface="Palatino Linotype"/>
              </a:rPr>
              <a:t>- is the belief that the Bible is without error or fault in all its teaching; or, at least, that Scripture in the original manuscripts does not affirm anything that is contrary to fact.</a:t>
            </a:r>
          </a:p>
          <a:p>
            <a:pPr>
              <a:lnSpc>
                <a:spcPts val="5040"/>
              </a:lnSpc>
            </a:pPr>
            <a:endParaRPr lang="en-US" sz="3600">
              <a:solidFill>
                <a:srgbClr val="000000"/>
              </a:solidFill>
              <a:latin typeface="Palatino Linotype"/>
            </a:endParaRPr>
          </a:p>
          <a:p>
            <a:pPr>
              <a:lnSpc>
                <a:spcPts val="5040"/>
              </a:lnSpc>
            </a:pPr>
            <a:r>
              <a:rPr lang="en-US" sz="3600">
                <a:solidFill>
                  <a:srgbClr val="000000"/>
                </a:solidFill>
                <a:latin typeface="Palatino Linotype"/>
              </a:rPr>
              <a:t>6)    Cla</a:t>
            </a:r>
            <a:r>
              <a:rPr lang="en-US" sz="3600" u="none">
                <a:solidFill>
                  <a:srgbClr val="000000"/>
                </a:solidFill>
                <a:latin typeface="Palatino Linotype"/>
              </a:rPr>
              <a:t>r</a:t>
            </a:r>
            <a:r>
              <a:rPr lang="en-US" sz="3600">
                <a:solidFill>
                  <a:srgbClr val="000000"/>
                </a:solidFill>
                <a:latin typeface="Palatino Linotype"/>
              </a:rPr>
              <a:t>ity- The meanings of the text can be clear to the ordinary reader, that God uses the text of the Bible to communicate His person and will.</a:t>
            </a:r>
          </a:p>
          <a:p>
            <a:pPr>
              <a:lnSpc>
                <a:spcPts val="5040"/>
              </a:lnSpc>
            </a:pPr>
            <a:endParaRPr lang="en-US" sz="3600">
              <a:solidFill>
                <a:srgbClr val="000000"/>
              </a:solidFill>
              <a:latin typeface="Palatino Linotyp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11560" y="47820"/>
            <a:ext cx="15464879"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Theology of the Bible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028699"/>
            <a:ext cx="16230705" cy="9081770"/>
          </a:xfrm>
          <a:prstGeom prst="rect">
            <a:avLst/>
          </a:prstGeom>
        </p:spPr>
        <p:txBody>
          <a:bodyPr lIns="0" tIns="0" rIns="0" bIns="0" rtlCol="0" anchor="t">
            <a:spAutoFit/>
          </a:bodyPr>
          <a:lstStyle/>
          <a:p>
            <a:pPr>
              <a:lnSpc>
                <a:spcPts val="5040"/>
              </a:lnSpc>
            </a:pPr>
            <a:r>
              <a:rPr lang="en-US" sz="3600" u="sng" dirty="0">
                <a:solidFill>
                  <a:srgbClr val="000000"/>
                </a:solidFill>
                <a:latin typeface="Palatino Linotype"/>
              </a:rPr>
              <a:t>SCRIPTURE:</a:t>
            </a:r>
          </a:p>
          <a:p>
            <a:pPr>
              <a:lnSpc>
                <a:spcPts val="1399"/>
              </a:lnSpc>
            </a:pPr>
            <a:endParaRPr lang="en-US" sz="3600" u="sng" dirty="0">
              <a:solidFill>
                <a:srgbClr val="000000"/>
              </a:solidFill>
              <a:latin typeface="Palatino Linotype"/>
            </a:endParaRPr>
          </a:p>
          <a:p>
            <a:pPr>
              <a:lnSpc>
                <a:spcPts val="3919"/>
              </a:lnSpc>
            </a:pPr>
            <a:r>
              <a:rPr lang="en-US" sz="2799" u="sng" dirty="0">
                <a:solidFill>
                  <a:srgbClr val="000000"/>
                </a:solidFill>
                <a:latin typeface="Arimo"/>
              </a:rPr>
              <a:t>2</a:t>
            </a:r>
            <a:r>
              <a:rPr lang="en-US" sz="2799" u="sng" dirty="0">
                <a:solidFill>
                  <a:srgbClr val="000000"/>
                </a:solidFill>
                <a:latin typeface="Palatino Linotype"/>
              </a:rPr>
              <a:t> Timothy 3:16</a:t>
            </a:r>
            <a:r>
              <a:rPr lang="en-US" sz="2799" dirty="0">
                <a:solidFill>
                  <a:srgbClr val="000000"/>
                </a:solidFill>
                <a:latin typeface="Palatino Linotype"/>
              </a:rPr>
              <a:t> (NASB95)</a:t>
            </a:r>
          </a:p>
          <a:p>
            <a:pPr>
              <a:lnSpc>
                <a:spcPts val="3919"/>
              </a:lnSpc>
            </a:pPr>
            <a:r>
              <a:rPr lang="en-US" sz="2799" dirty="0">
                <a:solidFill>
                  <a:srgbClr val="000000"/>
                </a:solidFill>
                <a:latin typeface="Palatino Linotype"/>
              </a:rPr>
              <a:t>16All Scripture is insp</a:t>
            </a:r>
            <a:r>
              <a:rPr lang="en-US" sz="2799" u="none" dirty="0">
                <a:solidFill>
                  <a:srgbClr val="000000"/>
                </a:solidFill>
                <a:latin typeface="Palatino Linotype"/>
              </a:rPr>
              <a:t>ired by</a:t>
            </a:r>
            <a:r>
              <a:rPr lang="en-US" sz="2799" dirty="0">
                <a:solidFill>
                  <a:srgbClr val="000000"/>
                </a:solidFill>
                <a:latin typeface="Palatino Linotype"/>
              </a:rPr>
              <a:t> God and profitable for teaching, for reproof, for correction, for training in righteousness;</a:t>
            </a:r>
          </a:p>
          <a:p>
            <a:pPr>
              <a:lnSpc>
                <a:spcPts val="1960"/>
              </a:lnSpc>
            </a:pPr>
            <a:endParaRPr lang="en-US" sz="2799" dirty="0">
              <a:solidFill>
                <a:srgbClr val="000000"/>
              </a:solidFill>
              <a:latin typeface="Palatino Linotype"/>
            </a:endParaRPr>
          </a:p>
          <a:p>
            <a:pPr>
              <a:lnSpc>
                <a:spcPts val="3919"/>
              </a:lnSpc>
            </a:pPr>
            <a:r>
              <a:rPr lang="en-US" sz="2799" u="sng" dirty="0">
                <a:solidFill>
                  <a:srgbClr val="000000"/>
                </a:solidFill>
                <a:latin typeface="Palatino Linotype"/>
              </a:rPr>
              <a:t>Hebrews 4:12</a:t>
            </a:r>
            <a:r>
              <a:rPr lang="en-US" sz="2799" dirty="0">
                <a:solidFill>
                  <a:srgbClr val="000000"/>
                </a:solidFill>
                <a:latin typeface="Palatino Linotype"/>
              </a:rPr>
              <a:t> (NASB95)</a:t>
            </a:r>
          </a:p>
          <a:p>
            <a:pPr>
              <a:lnSpc>
                <a:spcPts val="3919"/>
              </a:lnSpc>
            </a:pPr>
            <a:r>
              <a:rPr lang="en-US" sz="2799" dirty="0">
                <a:solidFill>
                  <a:srgbClr val="000000"/>
                </a:solidFill>
                <a:latin typeface="Palatino Linotype"/>
              </a:rPr>
              <a:t>12For the word of God is living and active and sharper than any two-edged sword, and piercing as far as the division of soul and spirit, of both joints and marrow, and able to judge the thoughts and intentions of the heart.</a:t>
            </a:r>
          </a:p>
          <a:p>
            <a:pPr>
              <a:lnSpc>
                <a:spcPts val="1960"/>
              </a:lnSpc>
            </a:pPr>
            <a:endParaRPr lang="en-US" sz="2799" dirty="0">
              <a:solidFill>
                <a:srgbClr val="000000"/>
              </a:solidFill>
              <a:latin typeface="Palatino Linotype"/>
            </a:endParaRPr>
          </a:p>
          <a:p>
            <a:pPr>
              <a:lnSpc>
                <a:spcPts val="3919"/>
              </a:lnSpc>
            </a:pPr>
            <a:r>
              <a:rPr lang="en-US" sz="2799" u="sng" dirty="0">
                <a:solidFill>
                  <a:srgbClr val="000000"/>
                </a:solidFill>
                <a:latin typeface="Palatino Linotype"/>
              </a:rPr>
              <a:t>2 Peter 1:20–21</a:t>
            </a:r>
            <a:r>
              <a:rPr lang="en-US" sz="2799" dirty="0">
                <a:solidFill>
                  <a:srgbClr val="000000"/>
                </a:solidFill>
                <a:latin typeface="Palatino Linotype"/>
              </a:rPr>
              <a:t> (NASB95)</a:t>
            </a:r>
          </a:p>
          <a:p>
            <a:pPr>
              <a:lnSpc>
                <a:spcPts val="3919"/>
              </a:lnSpc>
            </a:pPr>
            <a:r>
              <a:rPr lang="en-US" sz="2799" dirty="0">
                <a:solidFill>
                  <a:srgbClr val="000000"/>
                </a:solidFill>
                <a:latin typeface="Palatino Linotype"/>
              </a:rPr>
              <a:t>20But k</a:t>
            </a:r>
            <a:r>
              <a:rPr lang="en-US" sz="2799" u="none" dirty="0">
                <a:solidFill>
                  <a:srgbClr val="000000"/>
                </a:solidFill>
                <a:latin typeface="Palatino Linotype"/>
              </a:rPr>
              <a:t>now</a:t>
            </a:r>
            <a:r>
              <a:rPr lang="en-US" sz="2799" dirty="0">
                <a:solidFill>
                  <a:srgbClr val="000000"/>
                </a:solidFill>
                <a:latin typeface="Palatino Linotype"/>
              </a:rPr>
              <a:t> this first of all, that no prophecy of Scripture is a matter of one’s own interpretation, 21for no prophecy was ever made by an act of human will, but men moved by the Holy Spirit spoke from God.</a:t>
            </a:r>
          </a:p>
          <a:p>
            <a:pPr>
              <a:lnSpc>
                <a:spcPts val="1960"/>
              </a:lnSpc>
            </a:pPr>
            <a:endParaRPr lang="en-US" sz="2799" dirty="0">
              <a:solidFill>
                <a:srgbClr val="000000"/>
              </a:solidFill>
              <a:latin typeface="Palatino Linotype"/>
            </a:endParaRPr>
          </a:p>
          <a:p>
            <a:pPr>
              <a:lnSpc>
                <a:spcPts val="3919"/>
              </a:lnSpc>
            </a:pPr>
            <a:r>
              <a:rPr lang="en-US" sz="2799" u="sng" dirty="0">
                <a:solidFill>
                  <a:srgbClr val="000000"/>
                </a:solidFill>
                <a:latin typeface="Palatino Linotype"/>
              </a:rPr>
              <a:t>2 Thessalonians 2:14–15</a:t>
            </a:r>
            <a:r>
              <a:rPr lang="en-US" sz="2799" dirty="0">
                <a:solidFill>
                  <a:srgbClr val="000000"/>
                </a:solidFill>
                <a:latin typeface="Palatino Linotype"/>
              </a:rPr>
              <a:t> (NASB95)</a:t>
            </a:r>
          </a:p>
          <a:p>
            <a:pPr>
              <a:lnSpc>
                <a:spcPts val="3919"/>
              </a:lnSpc>
            </a:pPr>
            <a:r>
              <a:rPr lang="en-US" sz="2799" dirty="0">
                <a:solidFill>
                  <a:srgbClr val="000000"/>
                </a:solidFill>
                <a:latin typeface="Palatino Linotype"/>
              </a:rPr>
              <a:t>14It was for this He called you through our gospel, that you may gain the glory of our Lord Jesus Christ. 15So then, brethren, stand firm and hold to the traditions which you were taught, whether by word of mouth or by letter from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54338" y="47820"/>
            <a:ext cx="11979325"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AIM Beliefs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586081"/>
            <a:ext cx="16230705" cy="8439150"/>
          </a:xfrm>
          <a:prstGeom prst="rect">
            <a:avLst/>
          </a:prstGeom>
        </p:spPr>
        <p:txBody>
          <a:bodyPr lIns="0" tIns="0" rIns="0" bIns="0" rtlCol="0" anchor="t">
            <a:spAutoFit/>
          </a:bodyPr>
          <a:lstStyle/>
          <a:p>
            <a:pPr>
              <a:lnSpc>
                <a:spcPts val="4480"/>
              </a:lnSpc>
            </a:pPr>
            <a:r>
              <a:rPr lang="en-US" sz="3200" u="sng">
                <a:solidFill>
                  <a:srgbClr val="000000"/>
                </a:solidFill>
                <a:latin typeface="Palatino Linotype"/>
              </a:rPr>
              <a:t>V. Of the Sufficiency of the Holy Scriptures for Salvation</a:t>
            </a:r>
          </a:p>
          <a:p>
            <a:pPr>
              <a:lnSpc>
                <a:spcPts val="4480"/>
              </a:lnSpc>
            </a:pPr>
            <a:r>
              <a:rPr lang="en-US" sz="3200">
                <a:solidFill>
                  <a:srgbClr val="000000"/>
                </a:solidFill>
                <a:latin typeface="Palatino Linotype"/>
              </a:rPr>
              <a:t>The Holy Scriptures containeth all things necessary to salvation; so that whatsoever is not read therein, nor may be proved thereby is not to be required of any man, that it should be believed as an article of faith, or be thought requisite or necessary to salvation. In the name of the Holy Scriptures, we do understand those canonical books of the Old and New Testament, of whose authority was never any doubt in the Church.</a:t>
            </a:r>
          </a:p>
          <a:p>
            <a:pPr>
              <a:lnSpc>
                <a:spcPts val="4480"/>
              </a:lnSpc>
            </a:pPr>
            <a:r>
              <a:rPr lang="en-US" sz="3200">
                <a:solidFill>
                  <a:srgbClr val="000000"/>
                </a:solidFill>
                <a:latin typeface="Palatino Linotype"/>
              </a:rPr>
              <a:t>Of the names of the Canonical Books -Genesis, Exodus, Leviticus, Numbers, Deuteronomy, Joshua, Judges, Ruth, the First Book of Samuel, the Second Book of Samuel, the First book of Kings, the Second Book of Kings, the First Book of Chronicles, the Second Book of Chronicles, the Book of Ezra, the Book of Nehemiah, the Book of Esther, the Book of Job, the Psalms, The Proverbs, Ecclesiastes, or the Preacher, Canticles, or Song of Solomon, Four Prophets the Greater, Twelve Prophets the Less. All the Books of the New Testament, as they are commonly received, we do receive and account canonical.</a:t>
            </a:r>
          </a:p>
          <a:p>
            <a:pPr>
              <a:lnSpc>
                <a:spcPts val="3919"/>
              </a:lnSpc>
            </a:pPr>
            <a:endParaRPr lang="en-US" sz="3200">
              <a:solidFill>
                <a:srgbClr val="000000"/>
              </a:solidFill>
              <a:latin typeface="Palatino Linotyp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54338" y="47820"/>
            <a:ext cx="11979325"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AIM Beliefs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586081"/>
            <a:ext cx="16230705" cy="5690870"/>
          </a:xfrm>
          <a:prstGeom prst="rect">
            <a:avLst/>
          </a:prstGeom>
        </p:spPr>
        <p:txBody>
          <a:bodyPr lIns="0" tIns="0" rIns="0" bIns="0" rtlCol="0" anchor="t">
            <a:spAutoFit/>
          </a:bodyPr>
          <a:lstStyle/>
          <a:p>
            <a:pPr>
              <a:lnSpc>
                <a:spcPts val="4480"/>
              </a:lnSpc>
            </a:pPr>
            <a:r>
              <a:rPr lang="en-US" sz="3200" u="sng">
                <a:solidFill>
                  <a:srgbClr val="000000"/>
                </a:solidFill>
                <a:latin typeface="Palatino Linotype"/>
              </a:rPr>
              <a:t>VI. Of the Old Testament:</a:t>
            </a:r>
          </a:p>
          <a:p>
            <a:pPr>
              <a:lnSpc>
                <a:spcPts val="4480"/>
              </a:lnSpc>
            </a:pPr>
            <a:r>
              <a:rPr lang="en-US" sz="3200">
                <a:solidFill>
                  <a:srgbClr val="000000"/>
                </a:solidFill>
                <a:latin typeface="Palatino Linotype"/>
              </a:rPr>
              <a:t>The Old Testament is not contrary to the New; for both in the Old and New Testament everlasting life is offered to mankind by Christ, who is the only Mediator between God and man, being both God and Man. Wherefore they are not to be heard, who feign that the old father did look only for transitory promises. Although the law given from God by Moses, as touching ceremonies and rites, doth not bind Christians, nor ought the civil precepts thereof of necessity to be received in any commonwealth; yet notwithstanding, no Christian whatsoever is free from the obedience of the Commandments which are called moral.</a:t>
            </a:r>
          </a:p>
          <a:p>
            <a:pPr>
              <a:lnSpc>
                <a:spcPts val="4480"/>
              </a:lnSpc>
            </a:pPr>
            <a:endParaRPr lang="en-US" sz="3200">
              <a:solidFill>
                <a:srgbClr val="000000"/>
              </a:solidFill>
              <a:latin typeface="Palatino Linotyp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595" y="47820"/>
            <a:ext cx="15112261" cy="741998"/>
          </a:xfrm>
          <a:prstGeom prst="rect">
            <a:avLst/>
          </a:prstGeom>
        </p:spPr>
        <p:txBody>
          <a:bodyPr wrap="square" lIns="0" tIns="0" rIns="0" bIns="0" rtlCol="0" anchor="t">
            <a:spAutoFit/>
          </a:bodyPr>
          <a:lstStyle/>
          <a:p>
            <a:pPr algn="ctr">
              <a:lnSpc>
                <a:spcPts val="6509"/>
              </a:lnSpc>
            </a:pPr>
            <a:r>
              <a:rPr lang="en-US" sz="4649" dirty="0">
                <a:solidFill>
                  <a:srgbClr val="02364F"/>
                </a:solidFill>
                <a:latin typeface="Graduate"/>
              </a:rPr>
              <a:t>Biblical Hermeneutics: Passage Selection</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557506"/>
            <a:ext cx="16230705" cy="7789545"/>
          </a:xfrm>
          <a:prstGeom prst="rect">
            <a:avLst/>
          </a:prstGeom>
        </p:spPr>
        <p:txBody>
          <a:bodyPr lIns="0" tIns="0" rIns="0" bIns="0" rtlCol="0" anchor="t">
            <a:spAutoFit/>
          </a:bodyPr>
          <a:lstStyle/>
          <a:p>
            <a:pPr>
              <a:lnSpc>
                <a:spcPts val="5179"/>
              </a:lnSpc>
            </a:pPr>
            <a:r>
              <a:rPr lang="en-US" sz="3699">
                <a:solidFill>
                  <a:srgbClr val="000000"/>
                </a:solidFill>
                <a:latin typeface="Palatino Linotype"/>
              </a:rPr>
              <a:t>Throughout this semester you will be given tools that will help you arrived at the true intent of a passage, or verse, of scripture. That is to say, you will be able accurately explain the meaning of a particular verse, passage, or a book of the Bible. You will need to select a passage of scripture that you will employ all the tools that you will learn throughout the semester. You will read this passage several times and become familiar with it. Not only will you need to read this passage several times but you will also need to read the chapter and book that it is located in order to get the full scope of interpretation and significance. Do not stress! We will be practice the Hermeneutical process several times until it becomes second nature to you.</a:t>
            </a:r>
          </a:p>
          <a:p>
            <a:pPr>
              <a:lnSpc>
                <a:spcPts val="4480"/>
              </a:lnSpc>
            </a:pPr>
            <a:endParaRPr lang="en-US" sz="3699">
              <a:solidFill>
                <a:srgbClr val="000000"/>
              </a:solidFill>
              <a:latin typeface="Palatino Linotype"/>
            </a:endParaRPr>
          </a:p>
          <a:p>
            <a:pPr>
              <a:lnSpc>
                <a:spcPts val="4480"/>
              </a:lnSpc>
            </a:pPr>
            <a:endParaRPr lang="en-US" sz="3699">
              <a:solidFill>
                <a:srgbClr val="000000"/>
              </a:solidFill>
              <a:latin typeface="Palatino Linotyp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000152" y="47820"/>
            <a:ext cx="12287696"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Next Session</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595" y="1284605"/>
            <a:ext cx="16230705" cy="7973695"/>
          </a:xfrm>
          <a:prstGeom prst="rect">
            <a:avLst/>
          </a:prstGeom>
        </p:spPr>
        <p:txBody>
          <a:bodyPr lIns="0" tIns="0" rIns="0" bIns="0" rtlCol="0" anchor="t">
            <a:spAutoFit/>
          </a:bodyPr>
          <a:lstStyle/>
          <a:p>
            <a:pPr>
              <a:lnSpc>
                <a:spcPts val="5179"/>
              </a:lnSpc>
            </a:pPr>
            <a:r>
              <a:rPr lang="en-US" sz="3699">
                <a:solidFill>
                  <a:srgbClr val="000000"/>
                </a:solidFill>
                <a:latin typeface="Palatino Linotype"/>
              </a:rPr>
              <a:t>Process of Biblical Hermeneutics:</a:t>
            </a:r>
          </a:p>
          <a:p>
            <a:pPr>
              <a:lnSpc>
                <a:spcPts val="5179"/>
              </a:lnSpc>
            </a:pPr>
            <a:r>
              <a:rPr lang="en-US" sz="3699">
                <a:solidFill>
                  <a:srgbClr val="000000"/>
                </a:solidFill>
                <a:latin typeface="Palatino Linotype"/>
              </a:rPr>
              <a:t>I. Reviewing the Structure of the Bible</a:t>
            </a:r>
          </a:p>
          <a:p>
            <a:pPr marL="798828" lvl="1" indent="-399414">
              <a:lnSpc>
                <a:spcPts val="5179"/>
              </a:lnSpc>
              <a:buFont typeface="Arial"/>
              <a:buChar char="•"/>
            </a:pPr>
            <a:r>
              <a:rPr lang="en-US" sz="3699">
                <a:solidFill>
                  <a:srgbClr val="000000"/>
                </a:solidFill>
                <a:latin typeface="Palatino Linotype"/>
              </a:rPr>
              <a:t>Knowing the Structure of the Bible</a:t>
            </a:r>
          </a:p>
          <a:p>
            <a:pPr marL="798828" lvl="1" indent="-399414">
              <a:lnSpc>
                <a:spcPts val="5179"/>
              </a:lnSpc>
              <a:buFont typeface="Arial"/>
              <a:buChar char="•"/>
            </a:pPr>
            <a:r>
              <a:rPr lang="en-US" sz="3699">
                <a:solidFill>
                  <a:srgbClr val="000000"/>
                </a:solidFill>
                <a:latin typeface="Palatino Linotype"/>
              </a:rPr>
              <a:t>Identifying and Interpreting Genres</a:t>
            </a:r>
          </a:p>
          <a:p>
            <a:pPr marL="798828" lvl="1" indent="-399414">
              <a:lnSpc>
                <a:spcPts val="5179"/>
              </a:lnSpc>
              <a:buFont typeface="Arial"/>
              <a:buChar char="•"/>
            </a:pPr>
            <a:r>
              <a:rPr lang="en-US" sz="3699">
                <a:solidFill>
                  <a:srgbClr val="000000"/>
                </a:solidFill>
                <a:latin typeface="Palatino Linotype"/>
              </a:rPr>
              <a:t>Authorship and Inspiration</a:t>
            </a:r>
          </a:p>
          <a:p>
            <a:pPr>
              <a:lnSpc>
                <a:spcPts val="5179"/>
              </a:lnSpc>
            </a:pPr>
            <a:r>
              <a:rPr lang="en-US" sz="3699">
                <a:solidFill>
                  <a:srgbClr val="000000"/>
                </a:solidFill>
                <a:latin typeface="Palatino Linotype"/>
              </a:rPr>
              <a:t>II. The Process of Interpretation</a:t>
            </a:r>
          </a:p>
          <a:p>
            <a:pPr marL="798828" lvl="1" indent="-399414">
              <a:lnSpc>
                <a:spcPts val="5179"/>
              </a:lnSpc>
              <a:buFont typeface="Arial"/>
              <a:buChar char="•"/>
            </a:pPr>
            <a:r>
              <a:rPr lang="en-US" sz="3699">
                <a:solidFill>
                  <a:srgbClr val="000000"/>
                </a:solidFill>
                <a:latin typeface="Palatino Linotype"/>
              </a:rPr>
              <a:t>Observation</a:t>
            </a:r>
          </a:p>
          <a:p>
            <a:pPr marL="798828" lvl="1" indent="-399414">
              <a:lnSpc>
                <a:spcPts val="5179"/>
              </a:lnSpc>
              <a:buFont typeface="Arial"/>
              <a:buChar char="•"/>
            </a:pPr>
            <a:r>
              <a:rPr lang="en-US" sz="3699">
                <a:solidFill>
                  <a:srgbClr val="000000"/>
                </a:solidFill>
                <a:latin typeface="Palatino Linotype"/>
              </a:rPr>
              <a:t>Major Relationships</a:t>
            </a:r>
          </a:p>
          <a:p>
            <a:pPr marL="798828" lvl="1" indent="-399414">
              <a:lnSpc>
                <a:spcPts val="5179"/>
              </a:lnSpc>
              <a:buFont typeface="Arial"/>
              <a:buChar char="•"/>
            </a:pPr>
            <a:r>
              <a:rPr lang="en-US" sz="3699">
                <a:solidFill>
                  <a:srgbClr val="000000"/>
                </a:solidFill>
                <a:latin typeface="Palatino Linotype"/>
              </a:rPr>
              <a:t>Assessment of Materials</a:t>
            </a:r>
          </a:p>
          <a:p>
            <a:pPr marL="798828" lvl="1" indent="-399414">
              <a:lnSpc>
                <a:spcPts val="5179"/>
              </a:lnSpc>
              <a:buFont typeface="Arial"/>
              <a:buChar char="•"/>
            </a:pPr>
            <a:r>
              <a:rPr lang="en-US" sz="3699">
                <a:solidFill>
                  <a:srgbClr val="000000"/>
                </a:solidFill>
                <a:latin typeface="Palatino Linotype"/>
              </a:rPr>
              <a:t>Interpretation</a:t>
            </a:r>
          </a:p>
          <a:p>
            <a:pPr marL="798828" lvl="1" indent="-399414">
              <a:lnSpc>
                <a:spcPts val="5179"/>
              </a:lnSpc>
              <a:buFont typeface="Arial"/>
              <a:buChar char="•"/>
            </a:pPr>
            <a:r>
              <a:rPr lang="en-US" sz="3699">
                <a:solidFill>
                  <a:srgbClr val="000000"/>
                </a:solidFill>
                <a:latin typeface="Palatino Linotype"/>
              </a:rPr>
              <a:t>Confirmation</a:t>
            </a:r>
          </a:p>
          <a:p>
            <a:pPr marL="798828" lvl="1" indent="-399414">
              <a:lnSpc>
                <a:spcPts val="5179"/>
              </a:lnSpc>
              <a:buFont typeface="Arial"/>
              <a:buChar char="•"/>
            </a:pPr>
            <a:r>
              <a:rPr lang="en-US" sz="3699">
                <a:solidFill>
                  <a:srgbClr val="000000"/>
                </a:solidFill>
                <a:latin typeface="Palatino Linotype"/>
              </a:rPr>
              <a:t>Application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14117" y="47820"/>
            <a:ext cx="12659767"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Introduction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700" y="1351903"/>
            <a:ext cx="16230600" cy="3280410"/>
          </a:xfrm>
          <a:prstGeom prst="rect">
            <a:avLst/>
          </a:prstGeom>
        </p:spPr>
        <p:txBody>
          <a:bodyPr lIns="0" tIns="0" rIns="0" bIns="0" rtlCol="0" anchor="t">
            <a:spAutoFit/>
          </a:bodyPr>
          <a:lstStyle/>
          <a:p>
            <a:pPr>
              <a:lnSpc>
                <a:spcPts val="5040"/>
              </a:lnSpc>
            </a:pPr>
            <a:r>
              <a:rPr lang="en-US" sz="3600" u="sng">
                <a:solidFill>
                  <a:srgbClr val="000000"/>
                </a:solidFill>
                <a:latin typeface="Palatino Linotype"/>
              </a:rPr>
              <a:t>Course Description</a:t>
            </a:r>
            <a:r>
              <a:rPr lang="en-US" sz="3600">
                <a:solidFill>
                  <a:srgbClr val="000000"/>
                </a:solidFill>
                <a:latin typeface="Palatino Linotype"/>
              </a:rPr>
              <a:t>: Hermeneutics is the study of the methods of biblical interpretation. This course is designed to offer the student a survey of Biblical Hermeneutics that will equip them to study the Bible, interpret passages for understanding, and draw personal applications from its meaning.</a:t>
            </a:r>
          </a:p>
          <a:p>
            <a:pPr>
              <a:lnSpc>
                <a:spcPts val="5040"/>
              </a:lnSpc>
            </a:pPr>
            <a:endParaRPr lang="en-US" sz="3600">
              <a:solidFill>
                <a:srgbClr val="000000"/>
              </a:solidFill>
              <a:latin typeface="Palatino Linotype"/>
            </a:endParaRPr>
          </a:p>
        </p:txBody>
      </p:sp>
      <p:sp>
        <p:nvSpPr>
          <p:cNvPr id="6" name="TextBox 6"/>
          <p:cNvSpPr txBox="1"/>
          <p:nvPr/>
        </p:nvSpPr>
        <p:spPr>
          <a:xfrm>
            <a:off x="1028665" y="4701540"/>
            <a:ext cx="16230670" cy="4556760"/>
          </a:xfrm>
          <a:prstGeom prst="rect">
            <a:avLst/>
          </a:prstGeom>
        </p:spPr>
        <p:txBody>
          <a:bodyPr lIns="0" tIns="0" rIns="0" bIns="0" rtlCol="0" anchor="t">
            <a:spAutoFit/>
          </a:bodyPr>
          <a:lstStyle/>
          <a:p>
            <a:pPr>
              <a:lnSpc>
                <a:spcPts val="5040"/>
              </a:lnSpc>
            </a:pPr>
            <a:r>
              <a:rPr lang="en-US" sz="3600" u="sng">
                <a:solidFill>
                  <a:srgbClr val="000000"/>
                </a:solidFill>
                <a:latin typeface="Palatino Linotype"/>
              </a:rPr>
              <a:t>Course Objectives:</a:t>
            </a:r>
            <a:r>
              <a:rPr lang="en-US" sz="3600">
                <a:solidFill>
                  <a:srgbClr val="000000"/>
                </a:solidFill>
                <a:latin typeface="Palatino Linotype"/>
              </a:rPr>
              <a:t> The Student taking this course will be able to:</a:t>
            </a:r>
          </a:p>
          <a:p>
            <a:pPr marL="777240" lvl="1" indent="-388620">
              <a:lnSpc>
                <a:spcPts val="5040"/>
              </a:lnSpc>
              <a:buFont typeface="Arial"/>
              <a:buChar char="•"/>
            </a:pPr>
            <a:r>
              <a:rPr lang="en-US" sz="3600">
                <a:solidFill>
                  <a:srgbClr val="000000"/>
                </a:solidFill>
                <a:latin typeface="Palatino Linotype"/>
              </a:rPr>
              <a:t>Define terms associated to the study of Hermeneutics.</a:t>
            </a:r>
          </a:p>
          <a:p>
            <a:pPr marL="777240" lvl="1" indent="-388620">
              <a:lnSpc>
                <a:spcPts val="5040"/>
              </a:lnSpc>
              <a:buFont typeface="Arial"/>
              <a:buChar char="•"/>
            </a:pPr>
            <a:r>
              <a:rPr lang="en-US" sz="3600">
                <a:solidFill>
                  <a:srgbClr val="000000"/>
                </a:solidFill>
                <a:latin typeface="Palatino Linotype"/>
              </a:rPr>
              <a:t>Explain and implement the process of Inductive Bible Study.</a:t>
            </a:r>
          </a:p>
          <a:p>
            <a:pPr marL="777240" lvl="1" indent="-388620">
              <a:lnSpc>
                <a:spcPts val="5040"/>
              </a:lnSpc>
              <a:buFont typeface="Arial"/>
              <a:buChar char="•"/>
            </a:pPr>
            <a:r>
              <a:rPr lang="en-US" sz="3600">
                <a:solidFill>
                  <a:srgbClr val="000000"/>
                </a:solidFill>
                <a:latin typeface="Palatino Linotype"/>
              </a:rPr>
              <a:t>Exegete assigned Biblical passages.</a:t>
            </a:r>
          </a:p>
          <a:p>
            <a:pPr marL="777240" lvl="1" indent="-388620">
              <a:lnSpc>
                <a:spcPts val="5040"/>
              </a:lnSpc>
              <a:buFont typeface="Arial"/>
              <a:buChar char="•"/>
            </a:pPr>
            <a:r>
              <a:rPr lang="en-US" sz="3600">
                <a:solidFill>
                  <a:srgbClr val="000000"/>
                </a:solidFill>
                <a:latin typeface="Palatino Linotype"/>
              </a:rPr>
              <a:t>Draw personal applications from the interpretation of Biblical passages.</a:t>
            </a:r>
          </a:p>
          <a:p>
            <a:pPr marL="777240" lvl="1" indent="-388620">
              <a:lnSpc>
                <a:spcPts val="5040"/>
              </a:lnSpc>
              <a:buFont typeface="Arial"/>
              <a:buChar char="•"/>
            </a:pPr>
            <a:r>
              <a:rPr lang="en-US" sz="3600">
                <a:solidFill>
                  <a:srgbClr val="000000"/>
                </a:solidFill>
                <a:latin typeface="Palatino Linotype"/>
              </a:rPr>
              <a:t>Implement their knowledge of Hermeneutics by preparing a Bible Study for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02867" y="47820"/>
            <a:ext cx="14082266"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Session 1 Outline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65" y="2372089"/>
            <a:ext cx="16230670" cy="5313054"/>
          </a:xfrm>
          <a:prstGeom prst="rect">
            <a:avLst/>
          </a:prstGeom>
        </p:spPr>
        <p:txBody>
          <a:bodyPr lIns="0" tIns="0" rIns="0" bIns="0" rtlCol="0" anchor="t">
            <a:spAutoFit/>
          </a:bodyPr>
          <a:lstStyle/>
          <a:p>
            <a:pPr>
              <a:lnSpc>
                <a:spcPts val="5879"/>
              </a:lnSpc>
            </a:pPr>
            <a:r>
              <a:rPr lang="en-US" sz="4199" u="sng">
                <a:solidFill>
                  <a:srgbClr val="000000"/>
                </a:solidFill>
                <a:latin typeface="Palatino Linotype"/>
              </a:rPr>
              <a:t>Class Outline</a:t>
            </a:r>
            <a:r>
              <a:rPr lang="en-US" sz="4199">
                <a:solidFill>
                  <a:srgbClr val="000000"/>
                </a:solidFill>
                <a:latin typeface="Palatino Linotype"/>
              </a:rPr>
              <a:t>: Jan. 22, 2022 [10a-1p]</a:t>
            </a:r>
          </a:p>
          <a:p>
            <a:pPr>
              <a:lnSpc>
                <a:spcPts val="5879"/>
              </a:lnSpc>
            </a:pPr>
            <a:r>
              <a:rPr lang="en-US" sz="4199">
                <a:solidFill>
                  <a:srgbClr val="000000"/>
                </a:solidFill>
                <a:latin typeface="Palatino Linotype"/>
              </a:rPr>
              <a:t> Introduction to Biblical Hermeneutics:</a:t>
            </a:r>
          </a:p>
          <a:p>
            <a:pPr>
              <a:lnSpc>
                <a:spcPts val="5879"/>
              </a:lnSpc>
            </a:pPr>
            <a:r>
              <a:rPr lang="en-US" sz="4199">
                <a:solidFill>
                  <a:srgbClr val="000000"/>
                </a:solidFill>
                <a:latin typeface="Palatino Linotype"/>
              </a:rPr>
              <a:t>           I.         Terms and Definitions; Tools</a:t>
            </a:r>
          </a:p>
          <a:p>
            <a:pPr>
              <a:lnSpc>
                <a:spcPts val="5879"/>
              </a:lnSpc>
            </a:pPr>
            <a:r>
              <a:rPr lang="en-US" sz="4199">
                <a:solidFill>
                  <a:srgbClr val="000000"/>
                </a:solidFill>
                <a:latin typeface="Palatino Linotype"/>
              </a:rPr>
              <a:t>          II.         History of the Bible: How the Bible came to be.</a:t>
            </a:r>
          </a:p>
          <a:p>
            <a:pPr>
              <a:lnSpc>
                <a:spcPts val="5879"/>
              </a:lnSpc>
            </a:pPr>
            <a:r>
              <a:rPr lang="en-US" sz="4199">
                <a:solidFill>
                  <a:srgbClr val="000000"/>
                </a:solidFill>
                <a:latin typeface="Palatino Linotype"/>
              </a:rPr>
              <a:t>         III.         Theology of the Bible: What we believe about the Bible.</a:t>
            </a:r>
          </a:p>
          <a:p>
            <a:pPr>
              <a:lnSpc>
                <a:spcPts val="5879"/>
              </a:lnSpc>
            </a:pPr>
            <a:r>
              <a:rPr lang="en-US" sz="4199">
                <a:solidFill>
                  <a:srgbClr val="000000"/>
                </a:solidFill>
                <a:latin typeface="Palatino Linotype"/>
              </a:rPr>
              <a:t>         IV.         Selection of Passage</a:t>
            </a:r>
          </a:p>
          <a:p>
            <a:pPr>
              <a:lnSpc>
                <a:spcPts val="5879"/>
              </a:lnSpc>
            </a:pPr>
            <a:endParaRPr lang="en-US" sz="4199">
              <a:solidFill>
                <a:srgbClr val="000000"/>
              </a:solidFill>
              <a:latin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95078" y="47820"/>
            <a:ext cx="14897844"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Terms &amp; Definitions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1529715"/>
            <a:ext cx="16230670" cy="7728585"/>
          </a:xfrm>
          <a:prstGeom prst="rect">
            <a:avLst/>
          </a:prstGeom>
        </p:spPr>
        <p:txBody>
          <a:bodyPr lIns="0" tIns="0" rIns="0" bIns="0" rtlCol="0" anchor="t">
            <a:spAutoFit/>
          </a:bodyPr>
          <a:lstStyle/>
          <a:p>
            <a:pPr>
              <a:lnSpc>
                <a:spcPts val="5040"/>
              </a:lnSpc>
            </a:pPr>
            <a:r>
              <a:rPr lang="en-US" sz="3600" u="sng" dirty="0">
                <a:solidFill>
                  <a:srgbClr val="000000"/>
                </a:solidFill>
                <a:latin typeface="Palatino Linotype"/>
              </a:rPr>
              <a:t>Hermeneutics-</a:t>
            </a:r>
            <a:r>
              <a:rPr lang="en-US" sz="3600" dirty="0">
                <a:solidFill>
                  <a:srgbClr val="000000"/>
                </a:solidFill>
                <a:latin typeface="Palatino Linotype"/>
              </a:rPr>
              <a:t>The study of the methodological principles of interpretation of the Bible.</a:t>
            </a:r>
          </a:p>
          <a:p>
            <a:pPr>
              <a:lnSpc>
                <a:spcPts val="2520"/>
              </a:lnSpc>
            </a:pPr>
            <a:endParaRPr lang="en-US" sz="3600" dirty="0">
              <a:solidFill>
                <a:srgbClr val="000000"/>
              </a:solidFill>
              <a:latin typeface="Palatino Linotype"/>
            </a:endParaRPr>
          </a:p>
          <a:p>
            <a:pPr>
              <a:lnSpc>
                <a:spcPts val="5040"/>
              </a:lnSpc>
            </a:pPr>
            <a:r>
              <a:rPr lang="en-US" sz="3600" u="sng" dirty="0">
                <a:solidFill>
                  <a:srgbClr val="000000"/>
                </a:solidFill>
                <a:latin typeface="Palatino Linotype"/>
              </a:rPr>
              <a:t>Interpretation-</a:t>
            </a:r>
            <a:r>
              <a:rPr lang="en-US" sz="3600" dirty="0">
                <a:solidFill>
                  <a:srgbClr val="000000"/>
                </a:solidFill>
                <a:latin typeface="Palatino Linotype"/>
              </a:rPr>
              <a:t>The act or result of explaining or interpreting something; the way something is explained or understood.</a:t>
            </a:r>
          </a:p>
          <a:p>
            <a:pPr>
              <a:lnSpc>
                <a:spcPts val="2520"/>
              </a:lnSpc>
            </a:pPr>
            <a:endParaRPr lang="en-US" sz="3600" dirty="0">
              <a:solidFill>
                <a:srgbClr val="000000"/>
              </a:solidFill>
              <a:latin typeface="Palatino Linotype"/>
            </a:endParaRPr>
          </a:p>
          <a:p>
            <a:pPr>
              <a:lnSpc>
                <a:spcPts val="5040"/>
              </a:lnSpc>
            </a:pPr>
            <a:r>
              <a:rPr lang="en-US" sz="3600" u="sng" dirty="0">
                <a:solidFill>
                  <a:srgbClr val="000000"/>
                </a:solidFill>
                <a:latin typeface="Palatino Linotype"/>
              </a:rPr>
              <a:t>Observation-</a:t>
            </a:r>
            <a:r>
              <a:rPr lang="en-US" sz="3600" dirty="0">
                <a:solidFill>
                  <a:srgbClr val="000000"/>
                </a:solidFill>
                <a:latin typeface="Palatino Linotype"/>
              </a:rPr>
              <a:t>The act of careful watching and listening; the activity of paying close attention to someone or something in order to get information.</a:t>
            </a:r>
          </a:p>
          <a:p>
            <a:pPr>
              <a:lnSpc>
                <a:spcPts val="2520"/>
              </a:lnSpc>
            </a:pPr>
            <a:r>
              <a:rPr lang="en-US" sz="1800" dirty="0">
                <a:solidFill>
                  <a:srgbClr val="000000"/>
                </a:solidFill>
                <a:latin typeface="Palatino Linotype"/>
              </a:rPr>
              <a:t>            </a:t>
            </a:r>
          </a:p>
          <a:p>
            <a:pPr>
              <a:lnSpc>
                <a:spcPts val="5040"/>
              </a:lnSpc>
            </a:pPr>
            <a:r>
              <a:rPr lang="en-US" sz="3600" u="sng" dirty="0">
                <a:solidFill>
                  <a:srgbClr val="000000"/>
                </a:solidFill>
                <a:latin typeface="Palatino Linotype"/>
              </a:rPr>
              <a:t>Application-</a:t>
            </a:r>
            <a:r>
              <a:rPr lang="en-US" sz="3600" dirty="0">
                <a:solidFill>
                  <a:srgbClr val="000000"/>
                </a:solidFill>
                <a:latin typeface="Palatino Linotype"/>
              </a:rPr>
              <a:t>An act of putting something to use.</a:t>
            </a:r>
          </a:p>
          <a:p>
            <a:pPr>
              <a:lnSpc>
                <a:spcPts val="2520"/>
              </a:lnSpc>
            </a:pPr>
            <a:endParaRPr lang="en-US" sz="3600" dirty="0">
              <a:solidFill>
                <a:srgbClr val="000000"/>
              </a:solidFill>
              <a:latin typeface="Palatino Linotype"/>
            </a:endParaRPr>
          </a:p>
          <a:p>
            <a:pPr>
              <a:lnSpc>
                <a:spcPts val="5040"/>
              </a:lnSpc>
            </a:pPr>
            <a:r>
              <a:rPr lang="en-US" sz="3600" u="sng" dirty="0">
                <a:solidFill>
                  <a:srgbClr val="000000"/>
                </a:solidFill>
                <a:latin typeface="Palatino Linotype"/>
              </a:rPr>
              <a:t>Canon- </a:t>
            </a:r>
            <a:r>
              <a:rPr lang="en-US" sz="3600" dirty="0">
                <a:solidFill>
                  <a:srgbClr val="000000"/>
                </a:solidFill>
                <a:latin typeface="Palatino Linotype"/>
              </a:rPr>
              <a:t>1-   An authoritative list of books accepted as Holy Scripture. 2- The authentic works of a writer. 3- A sanctioned or accepted group or body of related works.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95078" y="47820"/>
            <a:ext cx="14897844"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Terms &amp; Definitions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1529715"/>
            <a:ext cx="16230670" cy="7747635"/>
          </a:xfrm>
          <a:prstGeom prst="rect">
            <a:avLst/>
          </a:prstGeom>
        </p:spPr>
        <p:txBody>
          <a:bodyPr lIns="0" tIns="0" rIns="0" bIns="0" rtlCol="0" anchor="t">
            <a:spAutoFit/>
          </a:bodyPr>
          <a:lstStyle/>
          <a:p>
            <a:pPr>
              <a:lnSpc>
                <a:spcPts val="5040"/>
              </a:lnSpc>
            </a:pPr>
            <a:r>
              <a:rPr lang="en-US" sz="3600" u="sng" dirty="0">
                <a:solidFill>
                  <a:srgbClr val="000000"/>
                </a:solidFill>
                <a:latin typeface="Palatino Linotype"/>
              </a:rPr>
              <a:t>Exegesis- </a:t>
            </a:r>
            <a:r>
              <a:rPr lang="en-US" sz="3600" dirty="0">
                <a:solidFill>
                  <a:srgbClr val="000000"/>
                </a:solidFill>
                <a:latin typeface="Palatino Linotype"/>
              </a:rPr>
              <a:t>1- An explanation or critical interpretation of a text. 2- An approach to interpreting Bible passages utilizing critical analysis. The word itself comes from a Greek word which means 'to lead out of.' It is the thorough investigation of Biblical text, within their various contexts, to discover the original intent of a word. It is the opposite of Eisegesis, which is to 'read into' a particular text. </a:t>
            </a:r>
          </a:p>
          <a:p>
            <a:pPr>
              <a:lnSpc>
                <a:spcPts val="5040"/>
              </a:lnSpc>
            </a:pPr>
            <a:endParaRPr lang="en-US" sz="3600" dirty="0">
              <a:solidFill>
                <a:srgbClr val="000000"/>
              </a:solidFill>
              <a:latin typeface="Palatino Linotype"/>
            </a:endParaRPr>
          </a:p>
          <a:p>
            <a:pPr>
              <a:lnSpc>
                <a:spcPts val="5040"/>
              </a:lnSpc>
            </a:pPr>
            <a:r>
              <a:rPr lang="en-US" sz="3600" u="sng" dirty="0">
                <a:solidFill>
                  <a:srgbClr val="000000"/>
                </a:solidFill>
                <a:latin typeface="Palatino Linotype"/>
              </a:rPr>
              <a:t>Pericope- </a:t>
            </a:r>
            <a:r>
              <a:rPr lang="en-US" sz="3600" dirty="0">
                <a:solidFill>
                  <a:srgbClr val="000000"/>
                </a:solidFill>
                <a:latin typeface="Palatino Linotype"/>
              </a:rPr>
              <a:t>A pericope in rhetoric is a set of verses that forms one coherent unit or thought, suitable for public reading from a text, now usually of sacred scripture. Also can be used as a way to identify certain themes in a chapter of sacred text.</a:t>
            </a:r>
          </a:p>
          <a:p>
            <a:pPr>
              <a:lnSpc>
                <a:spcPts val="5040"/>
              </a:lnSpc>
            </a:pPr>
            <a:endParaRPr lang="en-US" sz="3600" dirty="0">
              <a:solidFill>
                <a:srgbClr val="000000"/>
              </a:solidFill>
              <a:latin typeface="Palatino Linotype"/>
            </a:endParaRPr>
          </a:p>
          <a:p>
            <a:pPr>
              <a:lnSpc>
                <a:spcPts val="5040"/>
              </a:lnSpc>
            </a:pPr>
            <a:r>
              <a:rPr lang="en-US" sz="3600" u="sng" dirty="0">
                <a:solidFill>
                  <a:srgbClr val="000000"/>
                </a:solidFill>
                <a:latin typeface="Palatino Linotype"/>
              </a:rPr>
              <a:t>Genre- </a:t>
            </a:r>
            <a:r>
              <a:rPr lang="en-US" sz="3600" dirty="0">
                <a:solidFill>
                  <a:srgbClr val="000000"/>
                </a:solidFill>
                <a:latin typeface="Palatino Linotype"/>
              </a:rPr>
              <a:t>A category of artistic, musical, or literary composition characterized by a particular style, form, or content.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95078" y="47820"/>
            <a:ext cx="14897844"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Terms &amp; Definitions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1529715"/>
            <a:ext cx="16230670" cy="7747635"/>
          </a:xfrm>
          <a:prstGeom prst="rect">
            <a:avLst/>
          </a:prstGeom>
        </p:spPr>
        <p:txBody>
          <a:bodyPr lIns="0" tIns="0" rIns="0" bIns="0" rtlCol="0" anchor="t">
            <a:spAutoFit/>
          </a:bodyPr>
          <a:lstStyle/>
          <a:p>
            <a:pPr>
              <a:lnSpc>
                <a:spcPts val="5040"/>
              </a:lnSpc>
            </a:pPr>
            <a:r>
              <a:rPr lang="en-US" sz="3600" u="sng">
                <a:solidFill>
                  <a:srgbClr val="000000"/>
                </a:solidFill>
                <a:latin typeface="Palatino Linotype"/>
              </a:rPr>
              <a:t>Christocentric Hermeneutic-</a:t>
            </a:r>
            <a:r>
              <a:rPr lang="en-US" sz="3600">
                <a:solidFill>
                  <a:srgbClr val="000000"/>
                </a:solidFill>
                <a:latin typeface="Palatino Linotype"/>
              </a:rPr>
              <a:t> A method of interpretating the scriptures that applies Christ as its meaning and ultimate fulfillment. Applied through Divine inspiration rather than intent of the human Author.</a:t>
            </a:r>
          </a:p>
          <a:p>
            <a:pPr>
              <a:lnSpc>
                <a:spcPts val="5040"/>
              </a:lnSpc>
            </a:pPr>
            <a:endParaRPr lang="en-US" sz="3600">
              <a:solidFill>
                <a:srgbClr val="000000"/>
              </a:solidFill>
              <a:latin typeface="Palatino Linotype"/>
            </a:endParaRPr>
          </a:p>
          <a:p>
            <a:pPr>
              <a:lnSpc>
                <a:spcPts val="5040"/>
              </a:lnSpc>
            </a:pPr>
            <a:r>
              <a:rPr lang="en-US" sz="3600" u="sng">
                <a:solidFill>
                  <a:srgbClr val="000000"/>
                </a:solidFill>
                <a:latin typeface="Palatino Linotype"/>
              </a:rPr>
              <a:t>Context-</a:t>
            </a:r>
            <a:r>
              <a:rPr lang="en-US" sz="3600">
                <a:solidFill>
                  <a:srgbClr val="000000"/>
                </a:solidFill>
                <a:latin typeface="Palatino Linotype"/>
              </a:rPr>
              <a:t> 1- The part of a text or statement that surrounds a particular word or passage and determines its meaning. 2- The circumstances in which an event occurs; a setting.</a:t>
            </a:r>
          </a:p>
          <a:p>
            <a:pPr>
              <a:lnSpc>
                <a:spcPts val="5040"/>
              </a:lnSpc>
            </a:pPr>
            <a:endParaRPr lang="en-US" sz="3600">
              <a:solidFill>
                <a:srgbClr val="000000"/>
              </a:solidFill>
              <a:latin typeface="Palatino Linotype"/>
            </a:endParaRPr>
          </a:p>
          <a:p>
            <a:pPr>
              <a:lnSpc>
                <a:spcPts val="5040"/>
              </a:lnSpc>
            </a:pPr>
            <a:r>
              <a:rPr lang="en-US" sz="3600" u="sng">
                <a:solidFill>
                  <a:srgbClr val="000000"/>
                </a:solidFill>
                <a:latin typeface="Palatino Linotype"/>
              </a:rPr>
              <a:t>Textual Criticism</a:t>
            </a:r>
            <a:r>
              <a:rPr lang="en-US" sz="3600">
                <a:solidFill>
                  <a:srgbClr val="000000"/>
                </a:solidFill>
                <a:latin typeface="Palatino Linotype"/>
              </a:rPr>
              <a:t>- 1-The study of a literary work that aims to establish the original text. 2- a critical study of literature emphasizing a close reading and analysis of the text</a:t>
            </a:r>
          </a:p>
          <a:p>
            <a:pPr>
              <a:lnSpc>
                <a:spcPts val="5040"/>
              </a:lnSpc>
            </a:pPr>
            <a:endParaRPr lang="en-US" sz="3600">
              <a:solidFill>
                <a:srgbClr val="000000"/>
              </a:solidFill>
              <a:latin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24881" y="47820"/>
            <a:ext cx="14238238"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Tools &amp; Resources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1503045"/>
            <a:ext cx="16230670" cy="7755255"/>
          </a:xfrm>
          <a:prstGeom prst="rect">
            <a:avLst/>
          </a:prstGeom>
        </p:spPr>
        <p:txBody>
          <a:bodyPr lIns="0" tIns="0" rIns="0" bIns="0" rtlCol="0" anchor="t">
            <a:spAutoFit/>
          </a:bodyPr>
          <a:lstStyle/>
          <a:p>
            <a:pPr>
              <a:lnSpc>
                <a:spcPts val="6719"/>
              </a:lnSpc>
            </a:pPr>
            <a:r>
              <a:rPr lang="en-US" sz="4800" u="sng">
                <a:solidFill>
                  <a:srgbClr val="000000"/>
                </a:solidFill>
                <a:latin typeface="Palatino Linotype"/>
              </a:rPr>
              <a:t>Tools and Resources</a:t>
            </a:r>
            <a:r>
              <a:rPr lang="en-US" sz="4800">
                <a:solidFill>
                  <a:srgbClr val="000000"/>
                </a:solidFill>
                <a:latin typeface="Palatino Linotype"/>
              </a:rPr>
              <a:t>: </a:t>
            </a:r>
          </a:p>
          <a:p>
            <a:pPr marL="1036320" lvl="1" indent="-518160">
              <a:lnSpc>
                <a:spcPts val="6719"/>
              </a:lnSpc>
              <a:buFont typeface="Arial"/>
              <a:buChar char="•"/>
            </a:pPr>
            <a:r>
              <a:rPr lang="en-US" sz="4800">
                <a:solidFill>
                  <a:srgbClr val="000000"/>
                </a:solidFill>
                <a:latin typeface="Palatino Linotype"/>
              </a:rPr>
              <a:t>Bible dictionary</a:t>
            </a:r>
          </a:p>
          <a:p>
            <a:pPr marL="1036320" lvl="1" indent="-518160">
              <a:lnSpc>
                <a:spcPts val="6719"/>
              </a:lnSpc>
              <a:buFont typeface="Arial"/>
              <a:buChar char="•"/>
            </a:pPr>
            <a:r>
              <a:rPr lang="en-US" sz="4800">
                <a:solidFill>
                  <a:srgbClr val="000000"/>
                </a:solidFill>
                <a:latin typeface="Arimo"/>
              </a:rPr>
              <a:t>Concordance</a:t>
            </a:r>
          </a:p>
          <a:p>
            <a:pPr marL="1036320" lvl="1" indent="-518160">
              <a:lnSpc>
                <a:spcPts val="6719"/>
              </a:lnSpc>
              <a:buFont typeface="Arial"/>
              <a:buChar char="•"/>
            </a:pPr>
            <a:r>
              <a:rPr lang="en-US" sz="4800">
                <a:solidFill>
                  <a:srgbClr val="000000"/>
                </a:solidFill>
                <a:latin typeface="Arimo"/>
              </a:rPr>
              <a:t>Commentaries</a:t>
            </a:r>
          </a:p>
          <a:p>
            <a:pPr marL="1036320" lvl="1" indent="-518160">
              <a:lnSpc>
                <a:spcPts val="6719"/>
              </a:lnSpc>
              <a:buFont typeface="Arial"/>
              <a:buChar char="•"/>
            </a:pPr>
            <a:r>
              <a:rPr lang="en-US" sz="4800">
                <a:solidFill>
                  <a:srgbClr val="000000"/>
                </a:solidFill>
                <a:latin typeface="Palatino Linotype"/>
              </a:rPr>
              <a:t>Bible Atlas</a:t>
            </a:r>
            <a:r>
              <a:rPr lang="en-US" sz="4800">
                <a:solidFill>
                  <a:srgbClr val="000000"/>
                </a:solidFill>
                <a:latin typeface="Arimo"/>
              </a:rPr>
              <a:t> </a:t>
            </a:r>
          </a:p>
          <a:p>
            <a:pPr marL="1036320" lvl="1" indent="-518160">
              <a:lnSpc>
                <a:spcPts val="6719"/>
              </a:lnSpc>
              <a:buFont typeface="Arial"/>
              <a:buChar char="•"/>
            </a:pPr>
            <a:r>
              <a:rPr lang="en-US" sz="4800">
                <a:solidFill>
                  <a:srgbClr val="000000"/>
                </a:solidFill>
                <a:latin typeface="Palatino Linotype"/>
              </a:rPr>
              <a:t>Historical Texts</a:t>
            </a:r>
          </a:p>
          <a:p>
            <a:pPr marL="1036320" lvl="1" indent="-518160">
              <a:lnSpc>
                <a:spcPts val="6719"/>
              </a:lnSpc>
              <a:buFont typeface="Arial"/>
              <a:buChar char="•"/>
            </a:pPr>
            <a:r>
              <a:rPr lang="en-US" sz="4800">
                <a:solidFill>
                  <a:srgbClr val="000000"/>
                </a:solidFill>
                <a:latin typeface="Palatino Linotype"/>
              </a:rPr>
              <a:t>The Bible Project (https://bibleproject.com)</a:t>
            </a:r>
          </a:p>
          <a:p>
            <a:pPr marL="1036320" lvl="1" indent="-518160">
              <a:lnSpc>
                <a:spcPts val="6719"/>
              </a:lnSpc>
              <a:buFont typeface="Arial"/>
              <a:buChar char="•"/>
            </a:pPr>
            <a:r>
              <a:rPr lang="en-US" sz="4800">
                <a:solidFill>
                  <a:srgbClr val="000000"/>
                </a:solidFill>
                <a:latin typeface="Arimo"/>
              </a:rPr>
              <a:t>Logos (https://www.logos.com)</a:t>
            </a:r>
          </a:p>
          <a:p>
            <a:pPr marL="1036320" lvl="1" indent="-518160">
              <a:lnSpc>
                <a:spcPts val="6719"/>
              </a:lnSpc>
              <a:buFont typeface="Arial"/>
              <a:buChar char="•"/>
            </a:pPr>
            <a:r>
              <a:rPr lang="en-US" sz="4800">
                <a:solidFill>
                  <a:srgbClr val="000000"/>
                </a:solidFill>
                <a:latin typeface="Arimo"/>
              </a:rPr>
              <a:t>Blue Bible (https://www.blueletterbible.org)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6121" y="47820"/>
            <a:ext cx="16775757"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How the Bible Came to be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4109085"/>
            <a:ext cx="16230670" cy="1821180"/>
          </a:xfrm>
          <a:prstGeom prst="rect">
            <a:avLst/>
          </a:prstGeom>
        </p:spPr>
        <p:txBody>
          <a:bodyPr lIns="0" tIns="0" rIns="0" bIns="0" rtlCol="0" anchor="t">
            <a:spAutoFit/>
          </a:bodyPr>
          <a:lstStyle/>
          <a:p>
            <a:pPr algn="ctr">
              <a:lnSpc>
                <a:spcPts val="6719"/>
              </a:lnSpc>
            </a:pPr>
            <a:r>
              <a:rPr lang="en-US" sz="4800" u="sng">
                <a:solidFill>
                  <a:srgbClr val="000000"/>
                </a:solidFill>
                <a:latin typeface="Palatino Linotype"/>
              </a:rPr>
              <a:t>The History of the Bible</a:t>
            </a:r>
            <a:r>
              <a:rPr lang="en-US" sz="4800">
                <a:solidFill>
                  <a:srgbClr val="000000"/>
                </a:solidFill>
                <a:latin typeface="Palatino Linotype"/>
              </a:rPr>
              <a:t>: </a:t>
            </a:r>
          </a:p>
          <a:p>
            <a:pPr algn="ctr">
              <a:lnSpc>
                <a:spcPts val="6719"/>
              </a:lnSpc>
            </a:pPr>
            <a:r>
              <a:rPr lang="en-US" sz="4800" u="sng">
                <a:solidFill>
                  <a:srgbClr val="000000"/>
                </a:solidFill>
                <a:latin typeface="Palatino Linotype"/>
              </a:rPr>
              <a:t>Video</a:t>
            </a:r>
            <a:r>
              <a:rPr lang="en-US" sz="4800">
                <a:solidFill>
                  <a:srgbClr val="000000"/>
                </a:solidFill>
                <a:latin typeface="Palatino Linotype"/>
              </a:rPr>
              <a:t>- How the New Testament became Canon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39267" y="47820"/>
            <a:ext cx="15009465" cy="805816"/>
          </a:xfrm>
          <a:prstGeom prst="rect">
            <a:avLst/>
          </a:prstGeom>
        </p:spPr>
        <p:txBody>
          <a:bodyPr lIns="0" tIns="0" rIns="0" bIns="0" rtlCol="0" anchor="t">
            <a:spAutoFit/>
          </a:bodyPr>
          <a:lstStyle/>
          <a:p>
            <a:pPr algn="ctr">
              <a:lnSpc>
                <a:spcPts val="6509"/>
              </a:lnSpc>
            </a:pPr>
            <a:r>
              <a:rPr lang="en-US" sz="4649">
                <a:solidFill>
                  <a:srgbClr val="02364F"/>
                </a:solidFill>
                <a:latin typeface="Graduate"/>
              </a:rPr>
              <a:t>Biblical Hermeneutics: History of the Bible </a:t>
            </a:r>
          </a:p>
        </p:txBody>
      </p:sp>
      <p:sp>
        <p:nvSpPr>
          <p:cNvPr id="4" name="AutoShape 4"/>
          <p:cNvSpPr/>
          <p:nvPr/>
        </p:nvSpPr>
        <p:spPr>
          <a:xfrm rot="5043">
            <a:off x="1028691" y="1016794"/>
            <a:ext cx="16230617" cy="0"/>
          </a:xfrm>
          <a:prstGeom prst="line">
            <a:avLst/>
          </a:prstGeom>
          <a:ln w="47625" cap="rnd">
            <a:solidFill>
              <a:srgbClr val="02364F"/>
            </a:solidFill>
            <a:prstDash val="solid"/>
            <a:headEnd type="none" w="sm" len="sm"/>
            <a:tailEnd type="none" w="sm" len="sm"/>
          </a:ln>
        </p:spPr>
      </p:sp>
      <p:sp>
        <p:nvSpPr>
          <p:cNvPr id="5" name="TextBox 5"/>
          <p:cNvSpPr txBox="1"/>
          <p:nvPr/>
        </p:nvSpPr>
        <p:spPr>
          <a:xfrm>
            <a:off x="1028630" y="1294921"/>
            <a:ext cx="16230670" cy="1821180"/>
          </a:xfrm>
          <a:prstGeom prst="rect">
            <a:avLst/>
          </a:prstGeom>
        </p:spPr>
        <p:txBody>
          <a:bodyPr lIns="0" tIns="0" rIns="0" bIns="0" rtlCol="0" anchor="t">
            <a:spAutoFit/>
          </a:bodyPr>
          <a:lstStyle/>
          <a:p>
            <a:pPr algn="ctr">
              <a:lnSpc>
                <a:spcPts val="6719"/>
              </a:lnSpc>
            </a:pPr>
            <a:r>
              <a:rPr lang="en-US" sz="4800" u="sng" dirty="0">
                <a:solidFill>
                  <a:srgbClr val="000000"/>
                </a:solidFill>
                <a:latin typeface="Palatino Linotype"/>
              </a:rPr>
              <a:t>Canonization</a:t>
            </a:r>
            <a:r>
              <a:rPr lang="en-US" sz="4800" dirty="0">
                <a:solidFill>
                  <a:srgbClr val="000000"/>
                </a:solidFill>
                <a:latin typeface="Palatino Linotype"/>
              </a:rPr>
              <a:t>:</a:t>
            </a:r>
          </a:p>
          <a:p>
            <a:pPr algn="ctr">
              <a:lnSpc>
                <a:spcPts val="6719"/>
              </a:lnSpc>
            </a:pPr>
            <a:r>
              <a:rPr lang="en-US" sz="4800" u="sng" dirty="0">
                <a:solidFill>
                  <a:srgbClr val="000000"/>
                </a:solidFill>
                <a:latin typeface="Palatino Linotype"/>
              </a:rPr>
              <a:t>Video</a:t>
            </a:r>
            <a:r>
              <a:rPr lang="en-US" sz="4800" dirty="0">
                <a:solidFill>
                  <a:srgbClr val="000000"/>
                </a:solidFill>
                <a:latin typeface="Palatino Linotype"/>
              </a:rPr>
              <a:t>- How the New Testament became Canon </a:t>
            </a:r>
          </a:p>
        </p:txBody>
      </p:sp>
      <p:sp>
        <p:nvSpPr>
          <p:cNvPr id="6" name="TextBox 6"/>
          <p:cNvSpPr txBox="1"/>
          <p:nvPr/>
        </p:nvSpPr>
        <p:spPr>
          <a:xfrm>
            <a:off x="1028630" y="3425190"/>
            <a:ext cx="16230705" cy="5833110"/>
          </a:xfrm>
          <a:prstGeom prst="rect">
            <a:avLst/>
          </a:prstGeom>
        </p:spPr>
        <p:txBody>
          <a:bodyPr lIns="0" tIns="0" rIns="0" bIns="0" rtlCol="0" anchor="t">
            <a:spAutoFit/>
          </a:bodyPr>
          <a:lstStyle/>
          <a:p>
            <a:pPr>
              <a:lnSpc>
                <a:spcPts val="5040"/>
              </a:lnSpc>
            </a:pPr>
            <a:r>
              <a:rPr lang="en-US" sz="3600">
                <a:solidFill>
                  <a:srgbClr val="000000"/>
                </a:solidFill>
                <a:latin typeface="Palatino Linotype"/>
              </a:rPr>
              <a:t>The Criteria for the Canon:</a:t>
            </a:r>
          </a:p>
          <a:p>
            <a:pPr marL="777240" lvl="1" indent="-388620">
              <a:lnSpc>
                <a:spcPts val="5040"/>
              </a:lnSpc>
              <a:buFont typeface="Arial"/>
              <a:buChar char="•"/>
            </a:pPr>
            <a:r>
              <a:rPr lang="en-US" sz="3600">
                <a:solidFill>
                  <a:srgbClr val="000000"/>
                </a:solidFill>
                <a:latin typeface="Palatino Linotype"/>
              </a:rPr>
              <a:t>Apostolic Authority-authors in relationship to Apostles. </a:t>
            </a:r>
          </a:p>
          <a:p>
            <a:pPr marL="777240" lvl="1" indent="-388620">
              <a:lnSpc>
                <a:spcPts val="5040"/>
              </a:lnSpc>
              <a:buFont typeface="Arial"/>
              <a:buChar char="•"/>
            </a:pPr>
            <a:r>
              <a:rPr lang="en-US" sz="3600">
                <a:solidFill>
                  <a:srgbClr val="000000"/>
                </a:solidFill>
                <a:latin typeface="Palatino Linotype"/>
              </a:rPr>
              <a:t>Orthodoxy- consistent with Apostle teaching and common beliefs.</a:t>
            </a:r>
          </a:p>
          <a:p>
            <a:pPr marL="777240" lvl="1" indent="-388620">
              <a:lnSpc>
                <a:spcPts val="5040"/>
              </a:lnSpc>
              <a:buFont typeface="Arial"/>
              <a:buChar char="•"/>
            </a:pPr>
            <a:r>
              <a:rPr lang="en-US" sz="3600">
                <a:solidFill>
                  <a:srgbClr val="000000"/>
                </a:solidFill>
                <a:latin typeface="Palatino Linotype"/>
              </a:rPr>
              <a:t>Relevancy- Was it relevant to the Christian life. </a:t>
            </a:r>
          </a:p>
          <a:p>
            <a:pPr marL="777240" lvl="1" indent="-388620">
              <a:lnSpc>
                <a:spcPts val="5040"/>
              </a:lnSpc>
              <a:buFont typeface="Arial"/>
              <a:buChar char="•"/>
            </a:pPr>
            <a:r>
              <a:rPr lang="en-US" sz="3600">
                <a:solidFill>
                  <a:srgbClr val="000000"/>
                </a:solidFill>
                <a:latin typeface="Palatino Linotype"/>
              </a:rPr>
              <a:t>Use/Recognition- How is was utizlizes/recogized  among early Christians.</a:t>
            </a:r>
          </a:p>
          <a:p>
            <a:pPr>
              <a:lnSpc>
                <a:spcPts val="5040"/>
              </a:lnSpc>
            </a:pPr>
            <a:endParaRPr lang="en-US" sz="3600">
              <a:solidFill>
                <a:srgbClr val="000000"/>
              </a:solidFill>
              <a:latin typeface="Palatino Linotype"/>
            </a:endParaRPr>
          </a:p>
          <a:p>
            <a:pPr algn="l">
              <a:lnSpc>
                <a:spcPts val="5040"/>
              </a:lnSpc>
            </a:pPr>
            <a:r>
              <a:rPr lang="en-US" sz="3600">
                <a:solidFill>
                  <a:srgbClr val="000000"/>
                </a:solidFill>
                <a:latin typeface="Palatino Linotype"/>
              </a:rPr>
              <a:t>Finally- Holy Spirit (God persevering His Word)</a:t>
            </a:r>
          </a:p>
          <a:p>
            <a:pPr>
              <a:lnSpc>
                <a:spcPts val="5040"/>
              </a:lnSpc>
            </a:pPr>
            <a:r>
              <a:rPr lang="en-US" sz="3600">
                <a:solidFill>
                  <a:srgbClr val="000000"/>
                </a:solidFill>
                <a:latin typeface="Palatino Linotype"/>
              </a:rPr>
              <a:t>    -Scripture (Authoritative) vs. Pastoral Writings (Helpful)</a:t>
            </a:r>
          </a:p>
          <a:p>
            <a:pPr>
              <a:lnSpc>
                <a:spcPts val="5040"/>
              </a:lnSpc>
            </a:pPr>
            <a:endParaRPr lang="en-US" sz="3600">
              <a:solidFill>
                <a:srgbClr val="000000"/>
              </a:solidFill>
              <a:latin typeface="Palatino Linotyp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1840</Words>
  <Application>Microsoft Macintosh PowerPoint</Application>
  <PresentationFormat>Custom</PresentationFormat>
  <Paragraphs>133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Palatino Linotype</vt:lpstr>
      <vt:lpstr>Calibri</vt:lpstr>
      <vt:lpstr>Arial</vt:lpstr>
      <vt:lpstr>Arimo</vt:lpstr>
      <vt:lpstr>Graduate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Biblical Hermeneutics</dc:title>
  <cp:lastModifiedBy>Bruce Grimmet</cp:lastModifiedBy>
  <cp:revision>2</cp:revision>
  <cp:lastPrinted>2022-01-22T15:45:05Z</cp:lastPrinted>
  <dcterms:created xsi:type="dcterms:W3CDTF">2006-08-16T00:00:00Z</dcterms:created>
  <dcterms:modified xsi:type="dcterms:W3CDTF">2022-01-23T05:14:42Z</dcterms:modified>
  <dc:identifier>DAE2Lm7jl3s</dc:identifier>
</cp:coreProperties>
</file>