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7" r:id="rId7"/>
    <p:sldId id="264" r:id="rId8"/>
    <p:sldId id="265" r:id="rId9"/>
    <p:sldId id="269" r:id="rId10"/>
    <p:sldId id="271" r:id="rId11"/>
    <p:sldId id="272" r:id="rId12"/>
    <p:sldId id="273" r:id="rId13"/>
    <p:sldId id="275" r:id="rId14"/>
    <p:sldId id="276" r:id="rId15"/>
    <p:sldId id="274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92" r:id="rId27"/>
    <p:sldId id="287" r:id="rId28"/>
    <p:sldId id="288" r:id="rId29"/>
    <p:sldId id="289" r:id="rId30"/>
    <p:sldId id="290" r:id="rId31"/>
    <p:sldId id="291" r:id="rId32"/>
    <p:sldId id="296" r:id="rId33"/>
    <p:sldId id="297" r:id="rId34"/>
    <p:sldId id="293" r:id="rId35"/>
    <p:sldId id="294" r:id="rId36"/>
    <p:sldId id="295" r:id="rId37"/>
    <p:sldId id="298" r:id="rId38"/>
    <p:sldId id="299" r:id="rId39"/>
    <p:sldId id="301" r:id="rId40"/>
    <p:sldId id="300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50611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5914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5650" y="304800"/>
            <a:ext cx="18097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04800"/>
            <a:ext cx="52768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59015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161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83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447800"/>
            <a:ext cx="3543300" cy="45720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1447800"/>
            <a:ext cx="3543300" cy="45720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324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5024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1498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89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D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72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s-D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158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ble-0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04800"/>
            <a:ext cx="723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45720" rIns="3600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s-MX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447800"/>
            <a:ext cx="7239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s-MX" smtClean="0"/>
              <a:t>Click to edit Master text styles</a:t>
            </a:r>
          </a:p>
          <a:p>
            <a:pPr lvl="1"/>
            <a:r>
              <a:rPr lang="en-US" altLang="es-MX" smtClean="0"/>
              <a:t>Second level</a:t>
            </a:r>
          </a:p>
          <a:p>
            <a:pPr lvl="2"/>
            <a:r>
              <a:rPr lang="en-US" altLang="es-MX" smtClean="0"/>
              <a:t>Third level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0800" y="12701"/>
            <a:ext cx="1828800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s-MX" sz="1050" dirty="0">
                <a:solidFill>
                  <a:srgbClr val="FFE2C5"/>
                </a:solidFill>
                <a:latin typeface="Arial" panose="020B0604020202020204" pitchFamily="34" charset="0"/>
              </a:rPr>
              <a:t>Slide </a:t>
            </a:r>
            <a:fld id="{2C672ED8-4407-4BC7-BF53-0C92EBD09FA4}" type="slidenum">
              <a:rPr lang="en-GB" altLang="es-MX" sz="1050">
                <a:solidFill>
                  <a:srgbClr val="FFE2C5"/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‹Nº›</a:t>
            </a:fld>
            <a:endParaRPr lang="en-GB" altLang="es-MX" sz="1050" dirty="0">
              <a:solidFill>
                <a:srgbClr val="FFE2C5"/>
              </a:solidFill>
              <a:latin typeface="Arial" panose="020B0604020202020204" pitchFamily="34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76200" y="6645277"/>
            <a:ext cx="4876800" cy="10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sz="675" dirty="0">
                <a:solidFill>
                  <a:srgbClr val="FFE2C5"/>
                </a:solidFill>
              </a:rPr>
              <a:t>A Free sample background from www.powerpointbackgrounds.com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7251700" y="12701"/>
            <a:ext cx="1828800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sz="1050" dirty="0">
                <a:solidFill>
                  <a:srgbClr val="FFE2C5"/>
                </a:solidFill>
              </a:rPr>
              <a:t>© 2003 By Default!</a:t>
            </a:r>
          </a:p>
        </p:txBody>
      </p:sp>
    </p:spTree>
    <p:extLst>
      <p:ext uri="{BB962C8B-B14F-4D97-AF65-F5344CB8AC3E}">
        <p14:creationId xmlns:p14="http://schemas.microsoft.com/office/powerpoint/2010/main" val="406956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342900"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685800"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028700"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371600" algn="ctr" rtl="0" eaLnBrk="0" fontAlgn="base" hangingPunct="0">
        <a:lnSpc>
          <a:spcPct val="85000"/>
        </a:lnSpc>
        <a:spcBef>
          <a:spcPct val="1000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&amp;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642938" indent="-214313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900113" indent="-171450" algn="l" rtl="0" eaLnBrk="0" fontAlgn="base" hangingPunct="0">
        <a:lnSpc>
          <a:spcPct val="85000"/>
        </a:lnSpc>
        <a:spcBef>
          <a:spcPct val="15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2628900" y="1371600"/>
            <a:ext cx="5143500" cy="1143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shade val="40000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DO" dirty="0">
              <a:solidFill>
                <a:srgbClr val="66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99198" y="3353991"/>
            <a:ext cx="5903134" cy="2608927"/>
          </a:xfrm>
        </p:spPr>
        <p:txBody>
          <a:bodyPr anchor="ctr" anchorCtr="0"/>
          <a:lstStyle/>
          <a:p>
            <a:pPr marL="0" indent="0">
              <a:buNone/>
            </a:pPr>
            <a:r>
              <a:rPr lang="es-ES" altLang="es-MX" sz="2250" dirty="0" smtClean="0"/>
              <a:t>1 Pedro 1:25</a:t>
            </a:r>
            <a:r>
              <a:rPr lang="es-MX" sz="2400" dirty="0" smtClean="0"/>
              <a:t> </a:t>
            </a:r>
            <a:r>
              <a:rPr lang="es-MX" sz="2400" i="1" dirty="0"/>
              <a:t>Mas la palabra del Señor permanece para </a:t>
            </a:r>
            <a:r>
              <a:rPr lang="es-MX" sz="2400" i="1" dirty="0" smtClean="0"/>
              <a:t>siempre. </a:t>
            </a:r>
            <a:r>
              <a:rPr lang="es-MX" sz="2400" dirty="0" smtClean="0"/>
              <a:t>Y </a:t>
            </a:r>
            <a:r>
              <a:rPr lang="es-MX" sz="2400" dirty="0"/>
              <a:t>esta es la palabra que por el evangelio os ha sido anunciada.</a:t>
            </a:r>
            <a:endParaRPr lang="es-ES" altLang="es-MX" sz="2250" dirty="0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blackWhite">
          <a:xfrm>
            <a:off x="2736056" y="1484710"/>
            <a:ext cx="4914900" cy="914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2">
                  <a:gamma/>
                  <a:shade val="50196"/>
                  <a:invGamma/>
                </a:schemeClr>
              </a:gs>
              <a:gs pos="100000">
                <a:schemeClr val="tx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lIns="27000" rIns="27000" anchor="ctr" anchorCtr="1"/>
          <a:lstStyle/>
          <a:p>
            <a:pPr algn="ctr" eaLnBrk="0" fontAlgn="base" hangingPunct="0">
              <a:lnSpc>
                <a:spcPct val="85000"/>
              </a:lnSpc>
              <a:spcBef>
                <a:spcPct val="10000"/>
              </a:spcBef>
              <a:spcAft>
                <a:spcPct val="0"/>
              </a:spcAft>
              <a:defRPr/>
            </a:pPr>
            <a:r>
              <a:rPr lang="en-GB" sz="3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Biblia es la Palabra de Dios</a:t>
            </a:r>
            <a:endParaRPr lang="en-GB" sz="3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22703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4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2 Marcador de contenido"/>
          <p:cNvSpPr>
            <a:spLocks noGrp="1"/>
          </p:cNvSpPr>
          <p:nvPr>
            <p:ph idx="1"/>
          </p:nvPr>
        </p:nvSpPr>
        <p:spPr>
          <a:xfrm>
            <a:off x="796277" y="888844"/>
            <a:ext cx="8229600" cy="4525962"/>
          </a:xfrm>
        </p:spPr>
        <p:txBody>
          <a:bodyPr/>
          <a:lstStyle/>
          <a:p>
            <a:pPr eaLnBrk="1" hangingPunct="1"/>
            <a:r>
              <a:rPr lang="es-ES_tradnl" altLang="es-MX" sz="3200" b="1" dirty="0" smtClean="0"/>
              <a:t>Cuando Jesucristo leía en las Escrituras, es muy probable que lo hiciera en una Septuaginta.</a:t>
            </a:r>
            <a:r>
              <a:rPr lang="es-MX" altLang="es-MX" sz="3200" b="1" dirty="0" smtClean="0"/>
              <a:t> </a:t>
            </a:r>
          </a:p>
          <a:p>
            <a:pPr eaLnBrk="1" hangingPunct="1"/>
            <a:r>
              <a:rPr lang="es-MX" altLang="es-MX" sz="3200" b="1" dirty="0" smtClean="0"/>
              <a:t>El nombre de </a:t>
            </a:r>
            <a:r>
              <a:rPr lang="es-MX" altLang="es-MX" sz="3200" b="1" i="1" dirty="0" smtClean="0"/>
              <a:t>Setenta</a:t>
            </a:r>
            <a:r>
              <a:rPr lang="es-MX" altLang="es-MX" sz="3200" b="1" dirty="0" smtClean="0"/>
              <a:t> se debe a que la tradición judía, redondearon el número de 72 traductores a 70.</a:t>
            </a:r>
          </a:p>
          <a:p>
            <a:pPr eaLnBrk="1" hangingPunct="1"/>
            <a:r>
              <a:rPr lang="es-MX" altLang="es-MX" sz="3200" b="1" dirty="0" smtClean="0"/>
              <a:t>Fue hecha para los judíos que hablaban griego, pues en esa época eran bastante numerosos en Alejandría, aunque la orden provino del rey Ptolomeo II </a:t>
            </a:r>
            <a:r>
              <a:rPr lang="es-MX" altLang="es-MX" sz="3200" b="1" dirty="0" err="1" smtClean="0"/>
              <a:t>Philadelfo</a:t>
            </a:r>
            <a:r>
              <a:rPr lang="es-MX" altLang="es-MX" sz="3200" b="1" dirty="0" smtClean="0"/>
              <a:t> (284-246 </a:t>
            </a:r>
            <a:r>
              <a:rPr lang="es-MX" altLang="es-MX" sz="3200" b="1" dirty="0" err="1" smtClean="0"/>
              <a:t>adC</a:t>
            </a:r>
            <a:r>
              <a:rPr lang="es-MX" altLang="es-MX" sz="3200" b="1" dirty="0" smtClean="0"/>
              <a:t>) con destino a la biblioteca de Alejandría.</a:t>
            </a:r>
          </a:p>
          <a:p>
            <a:pPr eaLnBrk="1" hangingPunct="1"/>
            <a:endParaRPr lang="es-ES_tradnl" altLang="es-MX" dirty="0" smtClean="0"/>
          </a:p>
          <a:p>
            <a:pPr eaLnBrk="1" hangingPunct="1"/>
            <a:endParaRPr lang="es-MX" altLang="es-MX" dirty="0" smtClean="0"/>
          </a:p>
        </p:txBody>
      </p:sp>
    </p:spTree>
    <p:extLst>
      <p:ext uri="{BB962C8B-B14F-4D97-AF65-F5344CB8AC3E}">
        <p14:creationId xmlns:p14="http://schemas.microsoft.com/office/powerpoint/2010/main" val="309532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¿CUAL CRITERIO SE SIGUIO PARA DEFINIR EL CANON?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371444"/>
            <a:ext cx="7239000" cy="5094668"/>
          </a:xfrm>
        </p:spPr>
        <p:txBody>
          <a:bodyPr anchorCtr="0"/>
          <a:lstStyle/>
          <a:p>
            <a:r>
              <a:rPr lang="es-ES" sz="3600" b="1" dirty="0"/>
              <a:t>En </a:t>
            </a:r>
            <a:r>
              <a:rPr lang="es-ES" sz="3600" b="1" dirty="0" smtClean="0"/>
              <a:t>el </a:t>
            </a:r>
            <a:r>
              <a:rPr lang="es-ES" sz="3600" b="1" dirty="0"/>
              <a:t>antiguo </a:t>
            </a:r>
            <a:r>
              <a:rPr lang="es-ES" sz="3600" b="1" dirty="0" smtClean="0"/>
              <a:t>testamento:</a:t>
            </a:r>
          </a:p>
          <a:p>
            <a:r>
              <a:rPr lang="es-ES" sz="3600" b="1" dirty="0" smtClean="0"/>
              <a:t>Los escritos pasaron debido </a:t>
            </a:r>
            <a:r>
              <a:rPr lang="es-ES" sz="3600" b="1" dirty="0"/>
              <a:t>a los escribas, el sacerdocio y los levitas celosos que procuraron conservar los preceptos de Dios fielmente. </a:t>
            </a:r>
            <a:endParaRPr lang="es-ES" sz="3600" b="1" dirty="0" smtClean="0"/>
          </a:p>
          <a:p>
            <a:r>
              <a:rPr lang="es-ES" sz="3600" b="1" dirty="0" smtClean="0"/>
              <a:t>Se </a:t>
            </a:r>
            <a:r>
              <a:rPr lang="es-ES" sz="3600" b="1" dirty="0"/>
              <a:t>dice que el escriba Esdras se dio a la tarea de recopilar los escritos existentes y agruparlos. </a:t>
            </a: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10114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¿CUAL CRITERIO SE SIGUIO PARA DEFINIR EL CANON?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213669"/>
              </p:ext>
            </p:extLst>
          </p:nvPr>
        </p:nvGraphicFramePr>
        <p:xfrm>
          <a:off x="1700011" y="1213835"/>
          <a:ext cx="7083381" cy="4723325"/>
        </p:xfrm>
        <a:graphic>
          <a:graphicData uri="http://schemas.openxmlformats.org/drawingml/2006/table">
            <a:tbl>
              <a:tblPr firstRow="1" firstCol="1" bandRow="1"/>
              <a:tblGrid>
                <a:gridCol w="3465557"/>
                <a:gridCol w="3617824"/>
              </a:tblGrid>
              <a:tr h="744013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Creación y matrimonio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Mateo 19:4-6,Genesis 1:27, 2:23-24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4272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La muerte de Abel  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Mateo 23:35, Génesis 4</a:t>
                      </a:r>
                      <a:endParaRPr lang="es-MX" sz="2400" b="1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4272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Los días de Noé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Mateo 24:37, Génesis 6</a:t>
                      </a:r>
                      <a:endParaRPr lang="es-MX" sz="2400" b="1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4272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El diluvio  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Mateo 24:38, Génesis 6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4272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La zarza ardiente  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Marcos 12:26, Éxodo 3</a:t>
                      </a:r>
                      <a:endParaRPr lang="es-MX" sz="2400" b="1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013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La serpiente de metal  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Juan 3:14,Numeros 21</a:t>
                      </a:r>
                      <a:r>
                        <a:rPr lang="es-MX" sz="2400" b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:8-9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8211"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La señal de Jonás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 rtl="0" eaLnBrk="0" fontAlgn="base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buChar char="&amp;"/>
                      </a:pPr>
                      <a:r>
                        <a:rPr lang="es-ES" sz="2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Mateo 12:40,Jonas 2</a:t>
                      </a:r>
                      <a:endParaRPr lang="es-MX" sz="2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49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681292"/>
              </p:ext>
            </p:extLst>
          </p:nvPr>
        </p:nvGraphicFramePr>
        <p:xfrm>
          <a:off x="1287886" y="990600"/>
          <a:ext cx="7627513" cy="50479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8505"/>
                <a:gridCol w="3739008"/>
              </a:tblGrid>
              <a:tr h="658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Perspectiva incorrecta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Perspectiva correcta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817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Determina 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la Madre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la Magistrada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la Reguladora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Juzga 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el Ama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la que descubre 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Hija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la que Ministra 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la que Reconoce 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Testigo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Iglesia es Sierva del Canon</a:t>
                      </a:r>
                      <a:endParaRPr lang="es-MX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¿CUAL CRITERIO SE SIGUIO PARA DEFINIR EL CANON?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371444"/>
            <a:ext cx="7239000" cy="5094668"/>
          </a:xfrm>
        </p:spPr>
        <p:txBody>
          <a:bodyPr anchorCtr="0"/>
          <a:lstStyle/>
          <a:p>
            <a:pPr marL="0" indent="0">
              <a:buNone/>
            </a:pPr>
            <a:r>
              <a:rPr lang="es-ES" sz="3600" b="1" dirty="0"/>
              <a:t>En </a:t>
            </a:r>
            <a:r>
              <a:rPr lang="es-ES" sz="3600" b="1" dirty="0" smtClean="0"/>
              <a:t>el </a:t>
            </a:r>
            <a:r>
              <a:rPr lang="es-ES" sz="3600" b="1" dirty="0"/>
              <a:t>antiguo </a:t>
            </a:r>
            <a:r>
              <a:rPr lang="es-ES" sz="3600" b="1" dirty="0" smtClean="0"/>
              <a:t>testamento:</a:t>
            </a:r>
          </a:p>
          <a:p>
            <a:pPr lvl="0"/>
            <a:r>
              <a:rPr lang="es-CO" sz="3600" dirty="0"/>
              <a:t>Fecha de composición (escrito antes de la muerte de Esdras)</a:t>
            </a:r>
            <a:endParaRPr lang="es-MX" sz="3600" dirty="0"/>
          </a:p>
          <a:p>
            <a:pPr lvl="0"/>
            <a:r>
              <a:rPr lang="es-CO" sz="3600" dirty="0"/>
              <a:t>Unidad de contenido (de acuerdo a la ley de Moisés)</a:t>
            </a:r>
            <a:endParaRPr lang="es-MX" sz="3600" dirty="0"/>
          </a:p>
          <a:p>
            <a:pPr lvl="0"/>
            <a:r>
              <a:rPr lang="es-CO" sz="3600" dirty="0"/>
              <a:t>Calidad literaria, idioma</a:t>
            </a:r>
            <a:endParaRPr lang="es-MX" sz="3600" dirty="0"/>
          </a:p>
          <a:p>
            <a:pPr lvl="0"/>
            <a:r>
              <a:rPr lang="es-CO" sz="3600" dirty="0"/>
              <a:t>Escrito </a:t>
            </a:r>
            <a:r>
              <a:rPr lang="es-CO" sz="3600" dirty="0" smtClean="0"/>
              <a:t>Palestina</a:t>
            </a:r>
          </a:p>
          <a:p>
            <a:pPr lvl="0"/>
            <a:r>
              <a:rPr lang="es-CO" sz="3600" dirty="0" smtClean="0"/>
              <a:t>Año 90 concilio de </a:t>
            </a:r>
            <a:r>
              <a:rPr lang="es-CO" sz="3600" dirty="0" err="1" smtClean="0"/>
              <a:t>Jammia</a:t>
            </a:r>
            <a:r>
              <a:rPr lang="es-CO" sz="3600" dirty="0" smtClean="0"/>
              <a:t>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94592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¿CUAL CRITERIO SE SIGUIO PARA DEFINIR EL CANON?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371444"/>
            <a:ext cx="7239000" cy="5094668"/>
          </a:xfrm>
        </p:spPr>
        <p:txBody>
          <a:bodyPr anchorCtr="0"/>
          <a:lstStyle/>
          <a:p>
            <a:r>
              <a:rPr lang="es-ES" sz="3600" b="1" dirty="0"/>
              <a:t>En </a:t>
            </a:r>
            <a:r>
              <a:rPr lang="es-ES" sz="3600" b="1" dirty="0" smtClean="0"/>
              <a:t>el Nuevo testamento:</a:t>
            </a:r>
          </a:p>
          <a:p>
            <a:pPr lvl="0"/>
            <a:r>
              <a:rPr lang="es-ES" sz="3600" dirty="0"/>
              <a:t>Que fuera de origen apostólico, es decir que haya sido escrito en el tiempo en que los apóstoles aun vivían</a:t>
            </a:r>
            <a:endParaRPr lang="es-MX" sz="3600" dirty="0"/>
          </a:p>
          <a:p>
            <a:pPr lvl="0"/>
            <a:r>
              <a:rPr lang="es-ES" sz="3600" dirty="0"/>
              <a:t>Un claro uso litúrgico antiguo y generalizado.</a:t>
            </a:r>
            <a:endParaRPr lang="es-MX" sz="3600" dirty="0"/>
          </a:p>
          <a:p>
            <a:pPr lvl="0"/>
            <a:r>
              <a:rPr lang="es-ES" sz="3600" dirty="0"/>
              <a:t>Que este en conformidad con la fe cristiana</a:t>
            </a:r>
            <a:r>
              <a:rPr lang="es-ES" sz="3600" dirty="0" smtClean="0"/>
              <a:t>.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30843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APOCRIFOS DEL NUEVO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lvl="0"/>
            <a:r>
              <a:rPr lang="es-CO" sz="3600" dirty="0"/>
              <a:t>Libro de Enoc (mencionado en Judas), Secretos de Enoc (citado en Judas) </a:t>
            </a:r>
            <a:endParaRPr lang="es-MX" sz="3600" dirty="0"/>
          </a:p>
          <a:p>
            <a:pPr lvl="0"/>
            <a:r>
              <a:rPr lang="es-CO" sz="3600" dirty="0"/>
              <a:t>Ascensión de Isaías ,Apocalipsis de Sofonías, Apocalipsis de Esdras </a:t>
            </a:r>
            <a:endParaRPr lang="es-CO" sz="3600" dirty="0" smtClean="0"/>
          </a:p>
          <a:p>
            <a:pPr lvl="0"/>
            <a:r>
              <a:rPr lang="es-CO" sz="3600" dirty="0"/>
              <a:t>Testamento de Adán ,Apocalipsis de Baruc </a:t>
            </a:r>
            <a:endParaRPr lang="es-MX" sz="3600" dirty="0"/>
          </a:p>
          <a:p>
            <a:pPr lvl="0"/>
            <a:r>
              <a:rPr lang="es-CO" sz="3600" dirty="0"/>
              <a:t>Asunción de Moisés (Patriarcas),Testamento de los Doce</a:t>
            </a:r>
            <a:endParaRPr lang="es-MX" sz="3600" dirty="0"/>
          </a:p>
          <a:p>
            <a:pPr lvl="0"/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0971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APOCRIFOS DEL NUEVO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lvl="0"/>
            <a:r>
              <a:rPr lang="es-CO" sz="3600" dirty="0"/>
              <a:t>Evangelio de Santiago, Evangelio de Pablo </a:t>
            </a:r>
            <a:endParaRPr lang="es-MX" sz="3600" dirty="0"/>
          </a:p>
          <a:p>
            <a:pPr lvl="0"/>
            <a:r>
              <a:rPr lang="es-CO" sz="3600" dirty="0"/>
              <a:t>Evangelio de Pedro, Hechos de Juan </a:t>
            </a:r>
            <a:endParaRPr lang="es-MX" sz="3600" dirty="0"/>
          </a:p>
          <a:p>
            <a:pPr lvl="0"/>
            <a:r>
              <a:rPr lang="es-CO" sz="3600" dirty="0"/>
              <a:t>Evangelio según los Hebreos, Historia de José </a:t>
            </a:r>
            <a:endParaRPr lang="es-MX" sz="3600" dirty="0"/>
          </a:p>
          <a:p>
            <a:r>
              <a:rPr lang="es-CO" sz="3600" dirty="0"/>
              <a:t>Evangelio del Nacimiento de </a:t>
            </a:r>
            <a:r>
              <a:rPr lang="es-CO" sz="3600" dirty="0" smtClean="0"/>
              <a:t>María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62539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ANTIGUO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es-MX" sz="3600" dirty="0"/>
              <a:t>Job—Fecha desconocida</a:t>
            </a:r>
            <a:br>
              <a:rPr lang="es-MX" sz="3600" dirty="0"/>
            </a:br>
            <a:r>
              <a:rPr lang="es-MX" sz="3600" dirty="0"/>
              <a:t>Génesis— A.c. 1445-1405</a:t>
            </a:r>
            <a:br>
              <a:rPr lang="es-MX" sz="3600" dirty="0"/>
            </a:br>
            <a:r>
              <a:rPr lang="es-MX" sz="3600" dirty="0"/>
              <a:t>Éxodo— A.c. 1445-1405 </a:t>
            </a:r>
            <a:br>
              <a:rPr lang="es-MX" sz="3600" dirty="0"/>
            </a:br>
            <a:r>
              <a:rPr lang="es-MX" sz="3600" dirty="0"/>
              <a:t>Levítico— A.c. 1445-1405</a:t>
            </a:r>
            <a:br>
              <a:rPr lang="es-MX" sz="3600" dirty="0"/>
            </a:br>
            <a:r>
              <a:rPr lang="es-MX" sz="3600" dirty="0"/>
              <a:t>Números— A.c. 1445-1405</a:t>
            </a:r>
            <a:br>
              <a:rPr lang="es-MX" sz="3600" dirty="0"/>
            </a:br>
            <a:r>
              <a:rPr lang="es-MX" sz="3600" dirty="0"/>
              <a:t>Deuteronomio— A.c. 1445-1405</a:t>
            </a:r>
            <a:br>
              <a:rPr lang="es-MX" sz="3600" dirty="0"/>
            </a:br>
            <a:r>
              <a:rPr lang="es-MX" sz="3600" dirty="0"/>
              <a:t>Salmos— A.c. 1410-450</a:t>
            </a:r>
            <a:br>
              <a:rPr lang="es-MX" sz="3600" dirty="0"/>
            </a:br>
            <a:r>
              <a:rPr lang="es-MX" sz="3600" dirty="0" err="1"/>
              <a:t>Josue</a:t>
            </a:r>
            <a:r>
              <a:rPr lang="es-MX" sz="3600" dirty="0"/>
              <a:t>— A.c. 1405-1385</a:t>
            </a:r>
            <a:br>
              <a:rPr lang="es-MX" sz="3600" dirty="0"/>
            </a:br>
            <a:r>
              <a:rPr lang="es-MX" sz="3600" dirty="0"/>
              <a:t>Jueces— A.c. 1043 </a:t>
            </a:r>
            <a:br>
              <a:rPr lang="es-MX" sz="3600" dirty="0"/>
            </a:br>
            <a:r>
              <a:rPr lang="es-MX" sz="3600" dirty="0"/>
              <a:t>Rut— A.c. 1030-1010</a:t>
            </a:r>
            <a:br>
              <a:rPr lang="es-MX" sz="3600" dirty="0"/>
            </a:br>
            <a:r>
              <a:rPr lang="es-MX" sz="3600" dirty="0"/>
              <a:t>Cantar de Cantares— A.c. 971-965</a:t>
            </a:r>
          </a:p>
        </p:txBody>
      </p:sp>
    </p:spTree>
    <p:extLst>
      <p:ext uri="{BB962C8B-B14F-4D97-AF65-F5344CB8AC3E}">
        <p14:creationId xmlns:p14="http://schemas.microsoft.com/office/powerpoint/2010/main" val="85573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ANTIGUO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es-MX" sz="3600" dirty="0"/>
              <a:t>Proverbios— A.c. 971-686</a:t>
            </a:r>
            <a:br>
              <a:rPr lang="es-MX" sz="3600" dirty="0"/>
            </a:br>
            <a:r>
              <a:rPr lang="es-MX" sz="3600" dirty="0"/>
              <a:t>Eclesiastés—A.c. 940-931</a:t>
            </a:r>
            <a:br>
              <a:rPr lang="es-MX" sz="3600" dirty="0"/>
            </a:br>
            <a:r>
              <a:rPr lang="es-MX" sz="3600" dirty="0"/>
              <a:t>1 Samuel – A.c. 931-722</a:t>
            </a:r>
            <a:br>
              <a:rPr lang="es-MX" sz="3600" dirty="0"/>
            </a:br>
            <a:r>
              <a:rPr lang="es-MX" sz="3600" dirty="0"/>
              <a:t>2 Samuel— A.c. 931-722</a:t>
            </a:r>
            <a:br>
              <a:rPr lang="es-MX" sz="3600" dirty="0"/>
            </a:br>
            <a:r>
              <a:rPr lang="es-MX" sz="3600" dirty="0"/>
              <a:t>Abdías— A.c. 850-840</a:t>
            </a:r>
            <a:br>
              <a:rPr lang="es-MX" sz="3600" dirty="0"/>
            </a:br>
            <a:r>
              <a:rPr lang="es-MX" sz="3600" dirty="0"/>
              <a:t>Joel— A.c. 835-796</a:t>
            </a:r>
            <a:br>
              <a:rPr lang="es-MX" sz="3600" dirty="0"/>
            </a:br>
            <a:r>
              <a:rPr lang="es-MX" sz="3600" dirty="0"/>
              <a:t>Jonás— A.c. 775</a:t>
            </a:r>
            <a:br>
              <a:rPr lang="es-MX" sz="3600" dirty="0"/>
            </a:br>
            <a:r>
              <a:rPr lang="es-MX" sz="3600" dirty="0"/>
              <a:t>Amos— A.c. 750</a:t>
            </a:r>
            <a:br>
              <a:rPr lang="es-MX" sz="3600" dirty="0"/>
            </a:br>
            <a:r>
              <a:rPr lang="es-MX" sz="3600" dirty="0"/>
              <a:t>Oseas— A.c. 750-710</a:t>
            </a:r>
            <a:br>
              <a:rPr lang="es-MX" sz="3600" dirty="0"/>
            </a:br>
            <a:r>
              <a:rPr lang="es-MX" sz="3600" dirty="0"/>
              <a:t>Miqueas— A.c. 735-710</a:t>
            </a:r>
            <a:br>
              <a:rPr lang="es-MX" sz="3600" dirty="0"/>
            </a:br>
            <a:r>
              <a:rPr lang="es-MX" sz="3600" dirty="0"/>
              <a:t>Isaías— A.c. 700-681</a:t>
            </a:r>
            <a:br>
              <a:rPr lang="es-MX" sz="3600" dirty="0"/>
            </a:b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78955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582613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>
                <a:latin typeface="Algerian" panose="04020705040A02060702" pitchFamily="82" charset="0"/>
              </a:rPr>
              <a:t>¿</a:t>
            </a:r>
            <a:r>
              <a:rPr lang="es-ES" altLang="es-MX" dirty="0" smtClean="0">
                <a:latin typeface="Algerian" panose="04020705040A02060702" pitchFamily="82" charset="0"/>
              </a:rPr>
              <a:t>Quien es el autor?</a:t>
            </a: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676400" y="1447800"/>
            <a:ext cx="7239000" cy="5094668"/>
          </a:xfrm>
        </p:spPr>
        <p:txBody>
          <a:bodyPr anchorCtr="0"/>
          <a:lstStyle/>
          <a:p>
            <a:pPr eaLnBrk="1" hangingPunct="1"/>
            <a:r>
              <a:rPr lang="es-ES" altLang="es-MX" sz="3600" b="1" dirty="0" smtClean="0"/>
              <a:t>Dios es el Autor </a:t>
            </a:r>
          </a:p>
          <a:p>
            <a:pPr lvl="1" eaLnBrk="1" hangingPunct="1">
              <a:buFont typeface="Wingdings" panose="05000000000000000000" pitchFamily="2" charset="2"/>
              <a:buChar char="&amp;"/>
            </a:pPr>
            <a:r>
              <a:rPr lang="es-ES" altLang="es-MX" sz="3200" b="1" dirty="0" smtClean="0"/>
              <a:t>2 Timoteo 3:16</a:t>
            </a:r>
          </a:p>
          <a:p>
            <a:pPr lvl="1" eaLnBrk="1" hangingPunct="1">
              <a:buFont typeface="Wingdings" panose="05000000000000000000" pitchFamily="2" charset="2"/>
              <a:buChar char="&amp;"/>
            </a:pPr>
            <a:r>
              <a:rPr lang="es-ES" altLang="es-MX" sz="3200" b="1" dirty="0" smtClean="0"/>
              <a:t>2 Pedro 1:21</a:t>
            </a:r>
          </a:p>
          <a:p>
            <a:pPr eaLnBrk="1" hangingPunct="1"/>
            <a:r>
              <a:rPr lang="es-ES" altLang="es-MX" sz="3600" b="1" dirty="0" smtClean="0"/>
              <a:t>Abarca un período de 1,400 a 1,600 años</a:t>
            </a:r>
          </a:p>
          <a:p>
            <a:pPr eaLnBrk="1" hangingPunct="1"/>
            <a:r>
              <a:rPr lang="es-ES" altLang="es-MX" sz="3600" b="1" dirty="0" smtClean="0"/>
              <a:t>Escrita por aprox. 40 autores diferentes</a:t>
            </a:r>
          </a:p>
          <a:p>
            <a:pPr eaLnBrk="1" hangingPunct="1"/>
            <a:r>
              <a:rPr lang="es-ES" altLang="es-MX" sz="3600" b="1" dirty="0" smtClean="0"/>
              <a:t>Escrita en tres idiomas</a:t>
            </a:r>
          </a:p>
          <a:p>
            <a:pPr eaLnBrk="1" hangingPunct="1"/>
            <a:r>
              <a:rPr lang="es-ES" altLang="es-MX" sz="3600" b="1" dirty="0" smtClean="0"/>
              <a:t>Escrita en lugares diferentes</a:t>
            </a:r>
          </a:p>
          <a:p>
            <a:pPr eaLnBrk="1" hangingPunct="1"/>
            <a:r>
              <a:rPr lang="es-ES" altLang="es-MX" sz="3600" b="1" dirty="0" smtClean="0"/>
              <a:t>Unidad de contenido</a:t>
            </a:r>
          </a:p>
        </p:txBody>
      </p:sp>
    </p:spTree>
    <p:extLst>
      <p:ext uri="{BB962C8B-B14F-4D97-AF65-F5344CB8AC3E}">
        <p14:creationId xmlns:p14="http://schemas.microsoft.com/office/powerpoint/2010/main" val="386921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ANTIGUO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es-MX" sz="3600" dirty="0" err="1"/>
              <a:t>Nahum</a:t>
            </a:r>
            <a:r>
              <a:rPr lang="es-MX" sz="3600" dirty="0"/>
              <a:t>— A.c. 650 </a:t>
            </a:r>
            <a:br>
              <a:rPr lang="es-MX" sz="3600" dirty="0"/>
            </a:br>
            <a:r>
              <a:rPr lang="es-MX" sz="3600" dirty="0" err="1"/>
              <a:t>Sofonias</a:t>
            </a:r>
            <a:r>
              <a:rPr lang="es-MX" sz="3600" dirty="0"/>
              <a:t>— A.c. 635-625</a:t>
            </a:r>
            <a:br>
              <a:rPr lang="es-MX" sz="3600" dirty="0"/>
            </a:br>
            <a:r>
              <a:rPr lang="es-MX" sz="3600" dirty="0"/>
              <a:t>Habacuc— A.c. 615-605</a:t>
            </a:r>
            <a:br>
              <a:rPr lang="es-MX" sz="3600" dirty="0"/>
            </a:br>
            <a:r>
              <a:rPr lang="es-MX" sz="3600" dirty="0"/>
              <a:t>Ezequiel— A.c. 590-570</a:t>
            </a:r>
            <a:br>
              <a:rPr lang="es-MX" sz="3600" dirty="0"/>
            </a:br>
            <a:r>
              <a:rPr lang="es-MX" sz="3600" dirty="0"/>
              <a:t>Lamentaciones— A.c. 586</a:t>
            </a:r>
            <a:br>
              <a:rPr lang="es-MX" sz="3600" dirty="0"/>
            </a:br>
            <a:r>
              <a:rPr lang="es-MX" sz="3600" dirty="0"/>
              <a:t>Jeremías— A.c. 586-570</a:t>
            </a:r>
            <a:br>
              <a:rPr lang="es-MX" sz="3600" dirty="0"/>
            </a:br>
            <a:r>
              <a:rPr lang="es-MX" sz="3600" dirty="0"/>
              <a:t>1 Reyes— A.c. 561-538</a:t>
            </a:r>
            <a:br>
              <a:rPr lang="es-MX" sz="3600" dirty="0"/>
            </a:br>
            <a:r>
              <a:rPr lang="es-MX" sz="3600" dirty="0"/>
              <a:t>2 Reyes— A.c. 561-538</a:t>
            </a:r>
            <a:br>
              <a:rPr lang="es-MX" sz="3600" dirty="0"/>
            </a:br>
            <a:r>
              <a:rPr lang="es-MX" sz="3600" dirty="0"/>
              <a:t>Daniel— A.c. 536-530</a:t>
            </a:r>
            <a:br>
              <a:rPr lang="es-MX" sz="3600" dirty="0"/>
            </a:br>
            <a:r>
              <a:rPr lang="es-MX" sz="3600" dirty="0"/>
              <a:t>Hageo— A.c. 520</a:t>
            </a:r>
            <a:br>
              <a:rPr lang="es-MX" sz="3600" dirty="0"/>
            </a:br>
            <a:r>
              <a:rPr lang="es-MX" sz="3600" dirty="0"/>
              <a:t>Zacarías— A.c. 480-470</a:t>
            </a:r>
            <a:br>
              <a:rPr lang="es-MX" sz="3600" dirty="0"/>
            </a:br>
            <a:r>
              <a:rPr lang="es-MX" sz="3600" dirty="0"/>
              <a:t>Esdras— A.c. 457-444</a:t>
            </a:r>
            <a:br>
              <a:rPr lang="es-MX" sz="3600" dirty="0"/>
            </a:b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377224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ANTIGUO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es-MX" sz="3600" dirty="0"/>
              <a:t>1 Crónicas— A.c. 430</a:t>
            </a:r>
            <a:br>
              <a:rPr lang="es-MX" sz="3600" dirty="0"/>
            </a:br>
            <a:r>
              <a:rPr lang="es-MX" sz="3600" dirty="0"/>
              <a:t>2 Crónicas— A.c. 450-430</a:t>
            </a:r>
            <a:br>
              <a:rPr lang="es-MX" sz="3600" dirty="0"/>
            </a:br>
            <a:r>
              <a:rPr lang="es-MX" sz="3600" dirty="0"/>
              <a:t>Ester— A.c. 450-331</a:t>
            </a:r>
            <a:br>
              <a:rPr lang="es-MX" sz="3600" dirty="0"/>
            </a:br>
            <a:r>
              <a:rPr lang="es-MX" sz="3600" dirty="0"/>
              <a:t>Malaquías— A.c. 433-424</a:t>
            </a:r>
            <a:br>
              <a:rPr lang="es-MX" sz="3600" dirty="0"/>
            </a:br>
            <a:r>
              <a:rPr lang="es-MX" sz="3600" dirty="0"/>
              <a:t>Nehemías— A.c. 424-400</a:t>
            </a:r>
          </a:p>
        </p:txBody>
      </p:sp>
    </p:spTree>
    <p:extLst>
      <p:ext uri="{BB962C8B-B14F-4D97-AF65-F5344CB8AC3E}">
        <p14:creationId xmlns:p14="http://schemas.microsoft.com/office/powerpoint/2010/main" val="103881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nuevo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pt-BR" sz="3600" dirty="0"/>
              <a:t>Santiago—44-49 d. C.</a:t>
            </a:r>
            <a:br>
              <a:rPr lang="pt-BR" sz="3600" dirty="0"/>
            </a:br>
            <a:r>
              <a:rPr lang="pt-BR" sz="3600" dirty="0"/>
              <a:t>Gálatas—49-50 d. C.</a:t>
            </a:r>
            <a:br>
              <a:rPr lang="pt-BR" sz="3600" dirty="0"/>
            </a:br>
            <a:r>
              <a:rPr lang="pt-BR" sz="3600" dirty="0" err="1"/>
              <a:t>Mateo</a:t>
            </a:r>
            <a:r>
              <a:rPr lang="pt-BR" sz="3600" dirty="0"/>
              <a:t>— 50-60 d. C.</a:t>
            </a:r>
            <a:br>
              <a:rPr lang="pt-BR" sz="3600" dirty="0"/>
            </a:br>
            <a:r>
              <a:rPr lang="pt-BR" sz="3600" dirty="0"/>
              <a:t>Marcos— 50-60 d. C.</a:t>
            </a:r>
            <a:br>
              <a:rPr lang="pt-BR" sz="3600" dirty="0"/>
            </a:br>
            <a:r>
              <a:rPr lang="pt-BR" sz="3600" dirty="0"/>
              <a:t>1 </a:t>
            </a:r>
            <a:r>
              <a:rPr lang="pt-BR" sz="3600" dirty="0" err="1"/>
              <a:t>Tesalonicenses</a:t>
            </a:r>
            <a:r>
              <a:rPr lang="pt-BR" sz="3600" dirty="0"/>
              <a:t>— 51 d. C.</a:t>
            </a:r>
            <a:br>
              <a:rPr lang="pt-BR" sz="3600" dirty="0"/>
            </a:br>
            <a:r>
              <a:rPr lang="pt-BR" sz="3600" dirty="0"/>
              <a:t>2 </a:t>
            </a:r>
            <a:r>
              <a:rPr lang="pt-BR" sz="3600" dirty="0" err="1"/>
              <a:t>Tesalonicenses</a:t>
            </a:r>
            <a:r>
              <a:rPr lang="pt-BR" sz="3600" dirty="0"/>
              <a:t>— 51-52 d. C.</a:t>
            </a:r>
            <a:br>
              <a:rPr lang="pt-BR" sz="3600" dirty="0"/>
            </a:br>
            <a:r>
              <a:rPr lang="pt-BR" sz="3600" dirty="0"/>
              <a:t>1 </a:t>
            </a:r>
            <a:r>
              <a:rPr lang="pt-BR" sz="3600" dirty="0" err="1"/>
              <a:t>Corintios</a:t>
            </a:r>
            <a:r>
              <a:rPr lang="pt-BR" sz="3600" dirty="0"/>
              <a:t>— 55 d. C.</a:t>
            </a:r>
            <a:br>
              <a:rPr lang="pt-BR" sz="3600" dirty="0"/>
            </a:br>
            <a:r>
              <a:rPr lang="pt-BR" sz="3600" dirty="0"/>
              <a:t>2 </a:t>
            </a:r>
            <a:r>
              <a:rPr lang="pt-BR" sz="3600" dirty="0" err="1"/>
              <a:t>Corintios</a:t>
            </a:r>
            <a:r>
              <a:rPr lang="pt-BR" sz="3600" dirty="0"/>
              <a:t>— 55-56 d. C.</a:t>
            </a:r>
            <a:br>
              <a:rPr lang="pt-BR" sz="3600" dirty="0"/>
            </a:br>
            <a:r>
              <a:rPr lang="es-MX" sz="3600" dirty="0"/>
              <a:t>Romanos— 56 d. C. </a:t>
            </a:r>
            <a:br>
              <a:rPr lang="es-MX" sz="3600" dirty="0"/>
            </a:br>
            <a:r>
              <a:rPr lang="es-MX" sz="3600" dirty="0"/>
              <a:t>Lucas— 60-61 d. C.</a:t>
            </a:r>
            <a:br>
              <a:rPr lang="es-MX" sz="3600" dirty="0"/>
            </a:br>
            <a:r>
              <a:rPr lang="es-MX" sz="3600" dirty="0"/>
              <a:t>Efesios— 60-62 d. C.</a:t>
            </a:r>
            <a:br>
              <a:rPr lang="es-MX" sz="3600" dirty="0"/>
            </a:b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35661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nuevo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es-MX" sz="3600" dirty="0"/>
              <a:t>Filipenses— 60-62 d. C.</a:t>
            </a:r>
            <a:br>
              <a:rPr lang="es-MX" sz="3600" dirty="0"/>
            </a:br>
            <a:r>
              <a:rPr lang="es-MX" sz="3600" dirty="0"/>
              <a:t>Filemón— 60-62 d. C.</a:t>
            </a:r>
            <a:br>
              <a:rPr lang="es-MX" sz="3600" dirty="0"/>
            </a:br>
            <a:r>
              <a:rPr lang="es-MX" sz="3600" dirty="0"/>
              <a:t>Colosenses— 60-62 d. C.</a:t>
            </a:r>
            <a:br>
              <a:rPr lang="es-MX" sz="3600" dirty="0"/>
            </a:br>
            <a:r>
              <a:rPr lang="es-MX" sz="3600" dirty="0"/>
              <a:t>Hechos— 62 d. C.</a:t>
            </a:r>
            <a:br>
              <a:rPr lang="es-MX" sz="3600" dirty="0"/>
            </a:br>
            <a:r>
              <a:rPr lang="es-MX" sz="3600" dirty="0"/>
              <a:t>1 Timoteo— 62-64 d. C.</a:t>
            </a:r>
            <a:br>
              <a:rPr lang="es-MX" sz="3600" dirty="0"/>
            </a:br>
            <a:r>
              <a:rPr lang="es-MX" sz="3600" dirty="0"/>
              <a:t>Tito— 62-64 d. C.</a:t>
            </a:r>
            <a:br>
              <a:rPr lang="es-MX" sz="3600" dirty="0"/>
            </a:br>
            <a:r>
              <a:rPr lang="es-MX" sz="3600" dirty="0"/>
              <a:t>1 Pedro— 64-65 d. C.</a:t>
            </a:r>
            <a:br>
              <a:rPr lang="es-MX" sz="3600" dirty="0"/>
            </a:br>
            <a:r>
              <a:rPr lang="pt-BR" sz="3600" dirty="0"/>
              <a:t>2 </a:t>
            </a:r>
            <a:r>
              <a:rPr lang="pt-BR" sz="3600" dirty="0" err="1"/>
              <a:t>Timoteo</a:t>
            </a:r>
            <a:r>
              <a:rPr lang="pt-BR" sz="3600" dirty="0"/>
              <a:t>— 66-67 d. C.</a:t>
            </a:r>
            <a:br>
              <a:rPr lang="pt-BR" sz="3600" dirty="0"/>
            </a:br>
            <a:r>
              <a:rPr lang="pt-BR" sz="3600" dirty="0"/>
              <a:t>2 Pedro— 67-68 d. C.</a:t>
            </a:r>
            <a:br>
              <a:rPr lang="pt-BR" sz="3600" dirty="0"/>
            </a:br>
            <a:r>
              <a:rPr lang="pt-BR" sz="3600" dirty="0" err="1"/>
              <a:t>Hebreos</a:t>
            </a:r>
            <a:r>
              <a:rPr lang="pt-BR" sz="3600" dirty="0"/>
              <a:t>— 67-69 d. C.</a:t>
            </a:r>
            <a:br>
              <a:rPr lang="pt-BR" sz="3600" dirty="0"/>
            </a:b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51632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ORDEN CRONOLOGICO DE LOS LIBROS DE LA BIBLIA nuevo TESTAMENTO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1152503"/>
            <a:ext cx="7239000" cy="5094668"/>
          </a:xfrm>
        </p:spPr>
        <p:txBody>
          <a:bodyPr anchorCtr="0"/>
          <a:lstStyle/>
          <a:p>
            <a:pPr marL="0" lvl="0" indent="0">
              <a:buNone/>
            </a:pPr>
            <a:r>
              <a:rPr lang="es-MX" sz="3600" dirty="0"/>
              <a:t>Judas— 68-70 d. C.</a:t>
            </a:r>
            <a:br>
              <a:rPr lang="es-MX" sz="3600" dirty="0"/>
            </a:br>
            <a:r>
              <a:rPr lang="es-MX" sz="3600" dirty="0"/>
              <a:t>Juan— 80-90 d. C. </a:t>
            </a:r>
            <a:br>
              <a:rPr lang="es-MX" sz="3600" dirty="0"/>
            </a:br>
            <a:r>
              <a:rPr lang="es-MX" sz="3600" dirty="0"/>
              <a:t>1 Juan— 90-95 d. C.</a:t>
            </a:r>
            <a:br>
              <a:rPr lang="es-MX" sz="3600" dirty="0"/>
            </a:br>
            <a:r>
              <a:rPr lang="es-MX" sz="3600" dirty="0"/>
              <a:t>2 Juan— 90-95 d. C. </a:t>
            </a:r>
            <a:br>
              <a:rPr lang="es-MX" sz="3600" dirty="0"/>
            </a:br>
            <a:r>
              <a:rPr lang="es-MX" sz="3600" dirty="0"/>
              <a:t>3 Juan— 90-95 d. C. </a:t>
            </a:r>
            <a:br>
              <a:rPr lang="es-MX" sz="3600" dirty="0"/>
            </a:br>
            <a:r>
              <a:rPr lang="es-MX" sz="3600" dirty="0"/>
              <a:t>Apocalipsis-- 94-96 d. C. </a:t>
            </a:r>
          </a:p>
        </p:txBody>
      </p:sp>
    </p:spTree>
    <p:extLst>
      <p:ext uri="{BB962C8B-B14F-4D97-AF65-F5344CB8AC3E}">
        <p14:creationId xmlns:p14="http://schemas.microsoft.com/office/powerpoint/2010/main" val="124856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Puntuacion</a:t>
            </a:r>
            <a:r>
              <a:rPr lang="es-MX" altLang="es-MX" dirty="0" smtClean="0">
                <a:latin typeface="Algerian" panose="04020705040A02060702" pitchFamily="82" charset="0"/>
              </a:rPr>
              <a:t> y vocales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r>
              <a:rPr lang="es-ES" sz="4000" dirty="0" smtClean="0"/>
              <a:t>Arzobispo </a:t>
            </a:r>
            <a:r>
              <a:rPr lang="es-ES" sz="4000" dirty="0"/>
              <a:t>Inglés Stephen Langton después del año 1,200</a:t>
            </a:r>
            <a:r>
              <a:rPr lang="es-ES" sz="4000" dirty="0" smtClean="0"/>
              <a:t>.</a:t>
            </a:r>
          </a:p>
          <a:p>
            <a:r>
              <a:rPr lang="es-MX" sz="4000" dirty="0"/>
              <a:t>NLPRNCPCRDSLSCLSLTRR</a:t>
            </a:r>
          </a:p>
          <a:p>
            <a:pPr marL="0" indent="0">
              <a:buNone/>
            </a:pPr>
            <a:endParaRPr lang="es-MX" sz="4000" dirty="0"/>
          </a:p>
          <a:p>
            <a:pPr marL="0" indent="0">
              <a:buNone/>
            </a:pPr>
            <a:r>
              <a:rPr lang="es-MX" sz="3600" dirty="0" smtClean="0"/>
              <a:t>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16381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FUENTES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r>
              <a:rPr lang="es-ES" sz="4400" dirty="0" smtClean="0"/>
              <a:t>Texto Mayoritario.</a:t>
            </a:r>
          </a:p>
          <a:p>
            <a:r>
              <a:rPr lang="es-ES" sz="4400" dirty="0" smtClean="0"/>
              <a:t>Texto </a:t>
            </a:r>
            <a:r>
              <a:rPr lang="es-ES" sz="4400" dirty="0" err="1" smtClean="0"/>
              <a:t>Alejadrino</a:t>
            </a:r>
            <a:endParaRPr lang="es-ES" sz="4400" dirty="0" smtClean="0"/>
          </a:p>
          <a:p>
            <a:r>
              <a:rPr lang="es-ES" sz="4400" dirty="0" smtClean="0"/>
              <a:t>Texto Sinaitico</a:t>
            </a:r>
          </a:p>
          <a:p>
            <a:r>
              <a:rPr lang="es-ES" sz="4400" dirty="0" smtClean="0"/>
              <a:t>Texto Vaticano</a:t>
            </a:r>
            <a:endParaRPr lang="es-MX" sz="4400" dirty="0"/>
          </a:p>
          <a:p>
            <a:pPr marL="0" indent="0">
              <a:buNone/>
            </a:pPr>
            <a:r>
              <a:rPr lang="es-MX" sz="3600" dirty="0" smtClean="0"/>
              <a:t>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67784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fuentes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pPr marL="0" indent="0">
              <a:buNone/>
            </a:pPr>
            <a:r>
              <a:rPr lang="es-ES" sz="4000" dirty="0"/>
              <a:t>El Texto Vaticano</a:t>
            </a:r>
            <a:endParaRPr lang="es-MX" sz="4000" dirty="0"/>
          </a:p>
          <a:p>
            <a:pPr lvl="0"/>
            <a:r>
              <a:rPr lang="es-ES" sz="3600" dirty="0"/>
              <a:t>Omite al menos 2.877 palabras</a:t>
            </a:r>
            <a:endParaRPr lang="es-MX" sz="3600" dirty="0"/>
          </a:p>
          <a:p>
            <a:pPr lvl="0"/>
            <a:r>
              <a:rPr lang="es-ES" sz="3600" dirty="0"/>
              <a:t>Añade 536</a:t>
            </a:r>
            <a:endParaRPr lang="es-MX" sz="3600" dirty="0"/>
          </a:p>
          <a:p>
            <a:pPr lvl="0"/>
            <a:r>
              <a:rPr lang="es-ES" sz="3600" dirty="0"/>
              <a:t>Sustituye 935</a:t>
            </a:r>
            <a:endParaRPr lang="es-MX" sz="3600" dirty="0"/>
          </a:p>
          <a:p>
            <a:pPr lvl="0"/>
            <a:r>
              <a:rPr lang="es-ES" sz="3600" dirty="0"/>
              <a:t>Cambia de lugar 2.098 y modifica 1.132</a:t>
            </a:r>
            <a:endParaRPr lang="es-MX" sz="3600" dirty="0"/>
          </a:p>
          <a:p>
            <a:pPr lvl="0"/>
            <a:r>
              <a:rPr lang="es-ES" sz="3600" dirty="0"/>
              <a:t>9/10 partes de las alteraciones del Nuevo Testamento griego en relación con el Textus Mayoritario derivan de este manuscrito</a:t>
            </a:r>
            <a:r>
              <a:rPr lang="es-ES" sz="3600" dirty="0" smtClean="0"/>
              <a:t>.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429096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fuentes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pPr marL="0" indent="0">
              <a:buNone/>
            </a:pPr>
            <a:r>
              <a:rPr lang="es-ES" sz="4000" dirty="0"/>
              <a:t>El Texto Sinaitico</a:t>
            </a:r>
            <a:endParaRPr lang="es-MX" sz="4000" dirty="0"/>
          </a:p>
          <a:p>
            <a:pPr lvl="0"/>
            <a:r>
              <a:rPr lang="es-ES" sz="3600" dirty="0"/>
              <a:t>Fue modificado por no menos de 10 escribas a lo largo de 700 años.</a:t>
            </a:r>
            <a:endParaRPr lang="es-MX" sz="3600" dirty="0"/>
          </a:p>
          <a:p>
            <a:pPr lvl="0"/>
            <a:r>
              <a:rPr lang="es-ES" sz="3600" dirty="0"/>
              <a:t>Tischendorf, su descubridor declara que contiene no menos de 14,800 alteraciones. </a:t>
            </a:r>
            <a:endParaRPr lang="es-MX" sz="3600" dirty="0"/>
          </a:p>
          <a:p>
            <a:pPr lvl="0"/>
            <a:r>
              <a:rPr lang="es-ES" sz="3600" dirty="0"/>
              <a:t>Contiene casi 9000 diferencias vs el Texto mayoritario, prácticamente una por versículo. </a:t>
            </a:r>
            <a:endParaRPr lang="es-MX" sz="3600" dirty="0"/>
          </a:p>
          <a:p>
            <a:pPr marL="0" lvl="0" indent="0">
              <a:buNone/>
            </a:pP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85436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fuentes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pPr marL="0" indent="0">
              <a:buNone/>
            </a:pPr>
            <a:r>
              <a:rPr lang="es-ES" sz="4000" dirty="0"/>
              <a:t>El texto Mayoritario.</a:t>
            </a:r>
            <a:endParaRPr lang="es-MX" sz="4000" dirty="0"/>
          </a:p>
          <a:p>
            <a:pPr lvl="0"/>
            <a:r>
              <a:rPr lang="es-ES" sz="4000" dirty="0"/>
              <a:t>95% de coincidencia con los demás manuscritos que nos han llegado.</a:t>
            </a:r>
            <a:endParaRPr lang="es-MX" sz="4000" dirty="0"/>
          </a:p>
          <a:p>
            <a:pPr lvl="0"/>
            <a:r>
              <a:rPr lang="es-ES" sz="4000" dirty="0"/>
              <a:t>Es más antiguo. </a:t>
            </a:r>
            <a:endParaRPr lang="es-MX" sz="4000" dirty="0"/>
          </a:p>
          <a:p>
            <a:r>
              <a:rPr lang="es-ES" sz="4000" dirty="0"/>
              <a:t>Los padres de la Iglesia (Primeros 4 siglos) concuerdan con él.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3221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582613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Dios inspiro a sus siervos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676400" y="1447800"/>
            <a:ext cx="7239000" cy="5094668"/>
          </a:xfrm>
        </p:spPr>
        <p:txBody>
          <a:bodyPr anchorCtr="0"/>
          <a:lstStyle/>
          <a:p>
            <a:r>
              <a:rPr lang="es-MX" sz="3600" b="1" dirty="0"/>
              <a:t>El Mando a Moisés que escribiera la </a:t>
            </a:r>
            <a:r>
              <a:rPr lang="es-MX" sz="3600" b="1" dirty="0" smtClean="0"/>
              <a:t>ley. </a:t>
            </a:r>
            <a:r>
              <a:rPr lang="es-MX" sz="3600" b="1" dirty="0"/>
              <a:t>Éxodo 34:27</a:t>
            </a:r>
          </a:p>
          <a:p>
            <a:pPr eaLnBrk="1" hangingPunct="1"/>
            <a:r>
              <a:rPr lang="es-MX" sz="3600" b="1" dirty="0"/>
              <a:t>P</a:t>
            </a:r>
            <a:r>
              <a:rPr lang="es-MX" sz="3600" b="1" dirty="0" smtClean="0"/>
              <a:t>idió a </a:t>
            </a:r>
            <a:r>
              <a:rPr lang="es-MX" sz="3600" b="1" dirty="0"/>
              <a:t>sus profetas </a:t>
            </a:r>
            <a:r>
              <a:rPr lang="es-MX" sz="3600" b="1" dirty="0" smtClean="0"/>
              <a:t>que </a:t>
            </a:r>
            <a:r>
              <a:rPr lang="es-MX" sz="3600" b="1" dirty="0"/>
              <a:t>escribieran. </a:t>
            </a:r>
            <a:r>
              <a:rPr lang="es-MX" sz="3600" b="1" dirty="0" smtClean="0"/>
              <a:t>Hab 2:2</a:t>
            </a:r>
            <a:r>
              <a:rPr lang="es-MX" sz="3600" b="1" dirty="0"/>
              <a:t>, </a:t>
            </a:r>
            <a:r>
              <a:rPr lang="es-MX" sz="3600" b="1" dirty="0" smtClean="0"/>
              <a:t>Mal 3:16</a:t>
            </a:r>
            <a:endParaRPr lang="es-MX" sz="3600" b="1" dirty="0"/>
          </a:p>
          <a:p>
            <a:pPr eaLnBrk="1" hangingPunct="1"/>
            <a:r>
              <a:rPr lang="es-MX" sz="3600" b="1" dirty="0" smtClean="0"/>
              <a:t>Así </a:t>
            </a:r>
            <a:r>
              <a:rPr lang="es-MX" sz="3600" b="1" dirty="0"/>
              <a:t>dice el Señor, denota que el mensaje a tratar no es producto del intelecto humano, mas es </a:t>
            </a:r>
            <a:r>
              <a:rPr lang="es-MX" sz="3600" b="1" dirty="0" smtClean="0"/>
              <a:t>inspiración </a:t>
            </a:r>
            <a:r>
              <a:rPr lang="es-MX" sz="3600" b="1" dirty="0"/>
              <a:t>de Dios. Eze 12:28, Isaías 7:7</a:t>
            </a:r>
            <a:r>
              <a:rPr lang="es-MX" sz="3600" b="1" dirty="0" smtClean="0"/>
              <a:t>.</a:t>
            </a:r>
            <a:endParaRPr lang="es-ES" altLang="es-MX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67536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fuentes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pPr marL="0" indent="0">
              <a:buNone/>
            </a:pPr>
            <a:r>
              <a:rPr lang="es-ES" sz="4000" dirty="0"/>
              <a:t>El texto Mayoritario.</a:t>
            </a:r>
            <a:endParaRPr lang="es-MX" sz="4000" dirty="0"/>
          </a:p>
          <a:p>
            <a:r>
              <a:rPr lang="es-ES" sz="4000" dirty="0"/>
              <a:t>Ejemplo: 1 Tim 3:16, TM declara ¨Dios Fue manifestado en carne¨ ni uno solo de los padres se opone a como está el texto. De los 254 manuscritos que lo contienen solo 2 leen hos (el cual) y ni dice Cristo o solo El.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96385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fuentes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2955858"/>
          </a:xfrm>
        </p:spPr>
        <p:txBody>
          <a:bodyPr anchorCtr="0"/>
          <a:lstStyle/>
          <a:p>
            <a:pPr marL="0" indent="0">
              <a:buNone/>
            </a:pPr>
            <a:r>
              <a:rPr lang="es-ES" sz="4000" dirty="0"/>
              <a:t>En </a:t>
            </a:r>
            <a:r>
              <a:rPr lang="es-ES" sz="4000" dirty="0" smtClean="0"/>
              <a:t>resumen el texto Vaticano y Sinaitico: </a:t>
            </a:r>
            <a:endParaRPr lang="es-MX" sz="4000" dirty="0"/>
          </a:p>
          <a:p>
            <a:pPr lvl="0"/>
            <a:r>
              <a:rPr lang="es-ES" sz="4000" dirty="0"/>
              <a:t>Son tardíos y posteriores de las primeras traducciones dela biblia.</a:t>
            </a:r>
            <a:endParaRPr lang="es-MX" sz="4000" dirty="0"/>
          </a:p>
          <a:p>
            <a:pPr lvl="0"/>
            <a:r>
              <a:rPr lang="es-ES" sz="4000" dirty="0"/>
              <a:t>Corruptos</a:t>
            </a:r>
            <a:endParaRPr lang="es-MX" sz="4000" dirty="0"/>
          </a:p>
          <a:p>
            <a:pPr lvl="0"/>
            <a:r>
              <a:rPr lang="es-ES" sz="4000" dirty="0"/>
              <a:t>No coinciden con los demás manuscritos.</a:t>
            </a:r>
            <a:endParaRPr lang="es-MX" sz="4000" dirty="0"/>
          </a:p>
          <a:p>
            <a:pPr lvl="0"/>
            <a:r>
              <a:rPr lang="es-ES" sz="4000" dirty="0"/>
              <a:t>Entre ellos mismos no concuerdan.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59723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revisión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5415722"/>
          </a:xfrm>
        </p:spPr>
        <p:txBody>
          <a:bodyPr anchorCtr="0"/>
          <a:lstStyle/>
          <a:p>
            <a:pPr>
              <a:buFont typeface="Wingdings" panose="05000000000000000000" pitchFamily="2" charset="2"/>
              <a:buChar char="Ø"/>
            </a:pPr>
            <a:r>
              <a:rPr lang="es-MX" sz="6000" dirty="0" smtClean="0"/>
              <a:t>Corregir </a:t>
            </a:r>
            <a:r>
              <a:rPr lang="es-MX" sz="6000" dirty="0"/>
              <a:t>o adaptar el </a:t>
            </a:r>
            <a:r>
              <a:rPr lang="es-MX" sz="6000" dirty="0" smtClean="0"/>
              <a:t>vocabulario, gramática </a:t>
            </a:r>
            <a:r>
              <a:rPr lang="es-MX" sz="6000" dirty="0"/>
              <a:t>a las normas y expresión más </a:t>
            </a:r>
            <a:r>
              <a:rPr lang="es-MX" sz="6000" dirty="0" smtClean="0"/>
              <a:t>actuales</a:t>
            </a:r>
            <a:endParaRPr lang="es-MX" sz="5700" dirty="0"/>
          </a:p>
        </p:txBody>
      </p:sp>
    </p:spTree>
    <p:extLst>
      <p:ext uri="{BB962C8B-B14F-4D97-AF65-F5344CB8AC3E}">
        <p14:creationId xmlns:p14="http://schemas.microsoft.com/office/powerpoint/2010/main" val="381061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TRADUCCION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5415722"/>
          </a:xfrm>
        </p:spPr>
        <p:txBody>
          <a:bodyPr anchorCtr="0"/>
          <a:lstStyle/>
          <a:p>
            <a:pPr>
              <a:buFont typeface="Wingdings" panose="05000000000000000000" pitchFamily="2" charset="2"/>
              <a:buChar char="Ø"/>
            </a:pPr>
            <a:r>
              <a:rPr lang="es-MX" sz="6000" dirty="0" smtClean="0"/>
              <a:t>Tomar </a:t>
            </a:r>
            <a:r>
              <a:rPr lang="es-MX" sz="6000" dirty="0"/>
              <a:t>los manuscritos </a:t>
            </a:r>
            <a:r>
              <a:rPr lang="es-MX" sz="6000" dirty="0" smtClean="0"/>
              <a:t>originales </a:t>
            </a:r>
            <a:r>
              <a:rPr lang="es-MX" sz="6000" dirty="0"/>
              <a:t>y de ahí utilizando </a:t>
            </a:r>
            <a:r>
              <a:rPr lang="es-MX" sz="6000" dirty="0" smtClean="0"/>
              <a:t>algún método realizar la adaptación al nuevo idioma</a:t>
            </a:r>
            <a:endParaRPr lang="es-MX" sz="5700" dirty="0"/>
          </a:p>
        </p:txBody>
      </p:sp>
    </p:spTree>
    <p:extLst>
      <p:ext uri="{BB962C8B-B14F-4D97-AF65-F5344CB8AC3E}">
        <p14:creationId xmlns:p14="http://schemas.microsoft.com/office/powerpoint/2010/main" val="68788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TRADUCCIONES BIBLICAS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8" y="1152503"/>
            <a:ext cx="7493357" cy="5415722"/>
          </a:xfrm>
        </p:spPr>
        <p:txBody>
          <a:bodyPr anchorCtr="0"/>
          <a:lstStyle/>
          <a:p>
            <a:pPr marL="0" indent="0">
              <a:buNone/>
            </a:pPr>
            <a:r>
              <a:rPr lang="es-MX" sz="5700" dirty="0"/>
              <a:t>Las dos formas más comunes de traducción bíblica son</a:t>
            </a:r>
            <a:r>
              <a:rPr lang="es-MX" sz="5700" dirty="0" smtClean="0"/>
              <a:t>:</a:t>
            </a:r>
          </a:p>
          <a:p>
            <a:r>
              <a:rPr lang="es-MX" sz="5700" dirty="0" smtClean="0"/>
              <a:t>Traducción dinámica</a:t>
            </a:r>
          </a:p>
          <a:p>
            <a:r>
              <a:rPr lang="es-MX" sz="5700" dirty="0" smtClean="0"/>
              <a:t>Traducción </a:t>
            </a:r>
            <a:r>
              <a:rPr lang="es-MX" sz="5700" dirty="0"/>
              <a:t>formal</a:t>
            </a:r>
            <a:r>
              <a:rPr lang="es-MX" sz="5700" dirty="0" smtClean="0"/>
              <a:t>.</a:t>
            </a:r>
            <a:endParaRPr lang="es-MX" sz="5700" dirty="0"/>
          </a:p>
        </p:txBody>
      </p:sp>
    </p:spTree>
    <p:extLst>
      <p:ext uri="{BB962C8B-B14F-4D97-AF65-F5344CB8AC3E}">
        <p14:creationId xmlns:p14="http://schemas.microsoft.com/office/powerpoint/2010/main" val="415362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</a:t>
            </a:r>
            <a:r>
              <a:rPr lang="es-MX" altLang="es-MX" dirty="0" smtClean="0">
                <a:latin typeface="Algerian" panose="04020705040A02060702" pitchFamily="82" charset="0"/>
              </a:rPr>
              <a:t> dinámica o equivalente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r>
              <a:rPr lang="es-MX" sz="5400" dirty="0" smtClean="0"/>
              <a:t>Intenta </a:t>
            </a:r>
            <a:r>
              <a:rPr lang="es-MX" sz="5400" dirty="0"/>
              <a:t>comunicar la idea expresada en el texto, si es necesario a costa de la literalidad, orden original de las palabras, la voz gramatical, etc.</a:t>
            </a:r>
          </a:p>
          <a:p>
            <a:pPr marL="0" indent="0">
              <a:buNone/>
            </a:pPr>
            <a:endParaRPr lang="es-MX" sz="5700" dirty="0"/>
          </a:p>
        </p:txBody>
      </p:sp>
    </p:spTree>
    <p:extLst>
      <p:ext uri="{BB962C8B-B14F-4D97-AF65-F5344CB8AC3E}">
        <p14:creationId xmlns:p14="http://schemas.microsoft.com/office/powerpoint/2010/main" val="314079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</a:t>
            </a:r>
            <a:r>
              <a:rPr lang="es-MX" altLang="es-MX" dirty="0" smtClean="0">
                <a:latin typeface="Algerian" panose="04020705040A02060702" pitchFamily="82" charset="0"/>
              </a:rPr>
              <a:t> FORMAL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r>
              <a:rPr lang="es-MX" sz="6000" dirty="0" smtClean="0"/>
              <a:t>Intenta traducir </a:t>
            </a:r>
            <a:r>
              <a:rPr lang="es-MX" sz="6000" dirty="0"/>
              <a:t>el texto palabra por palabra si es necesario a </a:t>
            </a:r>
            <a:r>
              <a:rPr lang="es-MX" sz="6000" dirty="0" smtClean="0"/>
              <a:t>costo </a:t>
            </a:r>
            <a:r>
              <a:rPr lang="es-MX" sz="6000" dirty="0"/>
              <a:t>de la expresión natural en el idioma</a:t>
            </a:r>
            <a:r>
              <a:rPr lang="es-MX" sz="6000" dirty="0" smtClean="0"/>
              <a:t>.</a:t>
            </a:r>
            <a:endParaRPr lang="es-MX" sz="6000" dirty="0"/>
          </a:p>
          <a:p>
            <a:pPr marL="0" indent="0">
              <a:buNone/>
            </a:pPr>
            <a:endParaRPr lang="es-MX" sz="5700" dirty="0"/>
          </a:p>
        </p:txBody>
      </p:sp>
    </p:spTree>
    <p:extLst>
      <p:ext uri="{BB962C8B-B14F-4D97-AF65-F5344CB8AC3E}">
        <p14:creationId xmlns:p14="http://schemas.microsoft.com/office/powerpoint/2010/main" val="77890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r>
              <a:rPr lang="es-MX" sz="6000" dirty="0" smtClean="0"/>
              <a:t>Las biblias antiguas usan la traducción formal.</a:t>
            </a:r>
          </a:p>
          <a:p>
            <a:r>
              <a:rPr lang="es-MX" sz="6000" dirty="0" smtClean="0"/>
              <a:t>Las modernas la </a:t>
            </a:r>
            <a:r>
              <a:rPr lang="es-MX" sz="6000" dirty="0" err="1" smtClean="0"/>
              <a:t>Dinamica</a:t>
            </a:r>
            <a:endParaRPr lang="es-MX" sz="5700" dirty="0"/>
          </a:p>
        </p:txBody>
      </p:sp>
    </p:spTree>
    <p:extLst>
      <p:ext uri="{BB962C8B-B14F-4D97-AF65-F5344CB8AC3E}">
        <p14:creationId xmlns:p14="http://schemas.microsoft.com/office/powerpoint/2010/main" val="386735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TRADUCCiones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r>
              <a:rPr lang="es-MX" sz="6000" dirty="0" smtClean="0"/>
              <a:t>Eugene Nida, es el padre de la traducción dinámica.</a:t>
            </a:r>
          </a:p>
          <a:p>
            <a:r>
              <a:rPr lang="en-US" sz="6000" dirty="0" smtClean="0"/>
              <a:t>El fin no </a:t>
            </a:r>
            <a:r>
              <a:rPr lang="en-US" sz="6000" dirty="0" err="1" smtClean="0"/>
              <a:t>justifica</a:t>
            </a:r>
            <a:r>
              <a:rPr lang="en-US" sz="6000" dirty="0" smtClean="0"/>
              <a:t> los </a:t>
            </a:r>
            <a:r>
              <a:rPr lang="en-US" sz="6000" dirty="0" err="1" smtClean="0"/>
              <a:t>medios</a:t>
            </a:r>
            <a:r>
              <a:rPr lang="en-US" sz="6000" dirty="0" smtClean="0"/>
              <a:t>.</a:t>
            </a:r>
            <a:endParaRPr lang="es-MX" sz="6000" dirty="0" smtClean="0"/>
          </a:p>
          <a:p>
            <a:pPr marL="0" indent="0">
              <a:buNone/>
            </a:pPr>
            <a:endParaRPr lang="es-MX" sz="6000" dirty="0" smtClean="0"/>
          </a:p>
        </p:txBody>
      </p:sp>
    </p:spTree>
    <p:extLst>
      <p:ext uri="{BB962C8B-B14F-4D97-AF65-F5344CB8AC3E}">
        <p14:creationId xmlns:p14="http://schemas.microsoft.com/office/powerpoint/2010/main" val="260930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Problema de la </a:t>
            </a:r>
            <a:r>
              <a:rPr lang="es-MX" altLang="es-MX" dirty="0" err="1" smtClean="0">
                <a:latin typeface="Algerian" panose="04020705040A02060702" pitchFamily="82" charset="0"/>
              </a:rPr>
              <a:t>TRADUCCio</a:t>
            </a:r>
            <a:r>
              <a:rPr lang="es-MX" altLang="es-MX" dirty="0" smtClean="0">
                <a:latin typeface="Algerian" panose="04020705040A02060702" pitchFamily="82" charset="0"/>
              </a:rPr>
              <a:t> </a:t>
            </a:r>
            <a:r>
              <a:rPr lang="es-MX" altLang="es-MX" dirty="0" err="1" smtClean="0">
                <a:latin typeface="Algerian" panose="04020705040A02060702" pitchFamily="82" charset="0"/>
              </a:rPr>
              <a:t>dinamica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r>
              <a:rPr lang="es-MX" sz="6000" dirty="0" smtClean="0"/>
              <a:t>Sujeto a la interpretación del traductor. </a:t>
            </a:r>
          </a:p>
          <a:p>
            <a:r>
              <a:rPr lang="es-MX" sz="6000" dirty="0" smtClean="0"/>
              <a:t>Su </a:t>
            </a:r>
            <a:r>
              <a:rPr lang="es-MX" sz="6000" dirty="0" err="1" smtClean="0"/>
              <a:t>teologia</a:t>
            </a:r>
            <a:r>
              <a:rPr lang="es-MX" sz="6000" dirty="0" smtClean="0"/>
              <a:t>.</a:t>
            </a:r>
          </a:p>
          <a:p>
            <a:r>
              <a:rPr lang="es-MX" sz="6000" dirty="0" smtClean="0"/>
              <a:t>Sus errores. </a:t>
            </a:r>
            <a:r>
              <a:rPr lang="es-MX" sz="2400" dirty="0"/>
              <a:t>2 Ped 1:21, 3:15-16</a:t>
            </a:r>
            <a:endParaRPr lang="es-MX" sz="6000" dirty="0" smtClean="0"/>
          </a:p>
        </p:txBody>
      </p:sp>
    </p:spTree>
    <p:extLst>
      <p:ext uri="{BB962C8B-B14F-4D97-AF65-F5344CB8AC3E}">
        <p14:creationId xmlns:p14="http://schemas.microsoft.com/office/powerpoint/2010/main" val="335174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582613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Dios inspiro a sus siervos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676400" y="1447800"/>
            <a:ext cx="7239000" cy="5094668"/>
          </a:xfrm>
        </p:spPr>
        <p:txBody>
          <a:bodyPr anchorCtr="0"/>
          <a:lstStyle/>
          <a:p>
            <a:r>
              <a:rPr lang="es-MX" sz="3600" b="1" dirty="0"/>
              <a:t>Nuestros nombres están escritos desde antes de la fundación del mundo. Apoc </a:t>
            </a:r>
            <a:r>
              <a:rPr lang="es-MX" sz="3600" b="1" dirty="0" smtClean="0"/>
              <a:t>13:8, Éxodo 32:32-33, Sal 139:16</a:t>
            </a:r>
          </a:p>
          <a:p>
            <a:r>
              <a:rPr lang="es-MX" sz="3600" b="1" dirty="0"/>
              <a:t>Dios mismo escribió en </a:t>
            </a:r>
            <a:r>
              <a:rPr lang="es-MX" sz="3600" b="1" dirty="0" smtClean="0"/>
              <a:t>tablas </a:t>
            </a:r>
            <a:r>
              <a:rPr lang="es-MX" sz="3600" b="1" dirty="0"/>
              <a:t>de piedra, Éxodo </a:t>
            </a:r>
            <a:r>
              <a:rPr lang="es-MX" sz="3600" b="1" dirty="0" smtClean="0"/>
              <a:t>31:18, 32:16</a:t>
            </a:r>
          </a:p>
          <a:p>
            <a:r>
              <a:rPr lang="es-MX" sz="3600" b="1" dirty="0" smtClean="0"/>
              <a:t>Dios hoy escribe en nuestros </a:t>
            </a:r>
            <a:r>
              <a:rPr lang="es-MX" sz="3600" b="1" dirty="0" err="1" smtClean="0"/>
              <a:t>corazónes</a:t>
            </a:r>
            <a:r>
              <a:rPr lang="es-MX" sz="3600" b="1" dirty="0" smtClean="0"/>
              <a:t>. Jer 31:33</a:t>
            </a: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343536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</a:t>
            </a:r>
            <a:r>
              <a:rPr lang="es-MX" altLang="es-MX" dirty="0" smtClean="0">
                <a:latin typeface="Algerian" panose="04020705040A02060702" pitchFamily="82" charset="0"/>
              </a:rPr>
              <a:t> formal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4400" dirty="0">
                <a:ea typeface="+mn-ea"/>
                <a:cs typeface="+mn-cs"/>
              </a:rPr>
              <a:t>La Biblia de las Américas</a:t>
            </a:r>
          </a:p>
          <a:p>
            <a:pPr lvl="1"/>
            <a:r>
              <a:rPr lang="es-MX" sz="4400" dirty="0">
                <a:ea typeface="+mn-ea"/>
                <a:cs typeface="+mn-cs"/>
              </a:rPr>
              <a:t>Versión de 1865 de la </a:t>
            </a:r>
            <a:r>
              <a:rPr lang="es-MX" sz="4400" dirty="0" smtClean="0">
                <a:ea typeface="+mn-ea"/>
                <a:cs typeface="+mn-cs"/>
              </a:rPr>
              <a:t>Reina-Valera</a:t>
            </a:r>
            <a:endParaRPr lang="es-MX" sz="4400" dirty="0">
              <a:ea typeface="+mn-ea"/>
              <a:cs typeface="+mn-cs"/>
            </a:endParaRPr>
          </a:p>
          <a:p>
            <a:pPr lvl="1"/>
            <a:r>
              <a:rPr lang="es-MX" sz="4400" dirty="0">
                <a:ea typeface="+mn-ea"/>
                <a:cs typeface="+mn-cs"/>
              </a:rPr>
              <a:t>Versión </a:t>
            </a:r>
            <a:r>
              <a:rPr lang="es-MX" sz="4400" dirty="0" smtClean="0">
                <a:ea typeface="+mn-ea"/>
                <a:cs typeface="+mn-cs"/>
              </a:rPr>
              <a:t>Reina-Valera Revisada 1865</a:t>
            </a:r>
            <a:endParaRPr lang="es-MX" sz="4400" dirty="0">
              <a:ea typeface="+mn-ea"/>
              <a:cs typeface="+mn-cs"/>
            </a:endParaRPr>
          </a:p>
          <a:p>
            <a:pPr lvl="1"/>
            <a:r>
              <a:rPr lang="es-MX" sz="4400" dirty="0">
                <a:ea typeface="+mn-ea"/>
                <a:cs typeface="+mn-cs"/>
              </a:rPr>
              <a:t>Versión de 1909 de la </a:t>
            </a:r>
            <a:r>
              <a:rPr lang="es-MX" sz="4400" dirty="0" smtClean="0">
                <a:ea typeface="+mn-ea"/>
                <a:cs typeface="+mn-cs"/>
              </a:rPr>
              <a:t>Reina-Valera </a:t>
            </a:r>
            <a:endParaRPr lang="es-MX" sz="4400" dirty="0">
              <a:ea typeface="+mn-ea"/>
              <a:cs typeface="+mn-cs"/>
            </a:endParaRPr>
          </a:p>
          <a:p>
            <a:pPr lvl="1"/>
            <a:r>
              <a:rPr lang="es-MX" sz="4400" dirty="0">
                <a:ea typeface="+mn-ea"/>
                <a:cs typeface="+mn-cs"/>
              </a:rPr>
              <a:t>Biblia de </a:t>
            </a:r>
            <a:r>
              <a:rPr lang="es-MX" sz="4400" dirty="0" smtClean="0">
                <a:ea typeface="+mn-ea"/>
                <a:cs typeface="+mn-cs"/>
              </a:rPr>
              <a:t>Jerusalén</a:t>
            </a:r>
          </a:p>
          <a:p>
            <a:pPr lvl="1"/>
            <a:r>
              <a:rPr lang="en-US" sz="4400" dirty="0" smtClean="0">
                <a:ea typeface="+mn-ea"/>
                <a:cs typeface="+mn-cs"/>
              </a:rPr>
              <a:t>Reina-Valera 1960</a:t>
            </a:r>
            <a:endParaRPr lang="es-MX" sz="6000" dirty="0" smtClean="0"/>
          </a:p>
        </p:txBody>
      </p:sp>
    </p:spTree>
    <p:extLst>
      <p:ext uri="{BB962C8B-B14F-4D97-AF65-F5344CB8AC3E}">
        <p14:creationId xmlns:p14="http://schemas.microsoft.com/office/powerpoint/2010/main" val="341695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</a:t>
            </a:r>
            <a:r>
              <a:rPr lang="es-MX" altLang="es-MX" dirty="0" smtClean="0">
                <a:latin typeface="Algerian" panose="04020705040A02060702" pitchFamily="82" charset="0"/>
              </a:rPr>
              <a:t> formal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4800" dirty="0"/>
              <a:t>Nuevo estándar americano</a:t>
            </a:r>
          </a:p>
          <a:p>
            <a:pPr lvl="1"/>
            <a:r>
              <a:rPr lang="es-MX" sz="4800" dirty="0"/>
              <a:t>Versión estándar inglesa</a:t>
            </a:r>
          </a:p>
          <a:p>
            <a:pPr lvl="1"/>
            <a:r>
              <a:rPr lang="es-MX" sz="4800" dirty="0" smtClean="0"/>
              <a:t>Biblia </a:t>
            </a:r>
            <a:r>
              <a:rPr lang="es-MX" sz="4800" dirty="0"/>
              <a:t>del Rey Jacobo (del siglo XVII)</a:t>
            </a:r>
          </a:p>
          <a:p>
            <a:pPr lvl="1"/>
            <a:r>
              <a:rPr lang="es-MX" sz="4800" dirty="0"/>
              <a:t>Traducción literal de Green</a:t>
            </a:r>
          </a:p>
        </p:txBody>
      </p:sp>
    </p:spTree>
    <p:extLst>
      <p:ext uri="{BB962C8B-B14F-4D97-AF65-F5344CB8AC3E}">
        <p14:creationId xmlns:p14="http://schemas.microsoft.com/office/powerpoint/2010/main" val="58372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err="1" smtClean="0">
                <a:latin typeface="Algerian" panose="04020705040A02060702" pitchFamily="82" charset="0"/>
              </a:rPr>
              <a:t>Traduccion</a:t>
            </a:r>
            <a:r>
              <a:rPr lang="es-MX" altLang="es-MX" dirty="0" smtClean="0">
                <a:latin typeface="Algerian" panose="04020705040A02060702" pitchFamily="82" charset="0"/>
              </a:rPr>
              <a:t> </a:t>
            </a:r>
            <a:r>
              <a:rPr lang="es-MX" altLang="es-MX" dirty="0" err="1" smtClean="0">
                <a:latin typeface="Algerian" panose="04020705040A02060702" pitchFamily="82" charset="0"/>
              </a:rPr>
              <a:t>dinamica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200" dirty="0" smtClean="0">
                <a:solidFill>
                  <a:srgbClr val="000000"/>
                </a:solidFill>
              </a:rPr>
              <a:t>Nueva </a:t>
            </a:r>
            <a:r>
              <a:rPr lang="es-MX" sz="5200" dirty="0" err="1" smtClean="0">
                <a:solidFill>
                  <a:srgbClr val="000000"/>
                </a:solidFill>
              </a:rPr>
              <a:t>Version</a:t>
            </a:r>
            <a:r>
              <a:rPr lang="es-MX" sz="5200" dirty="0" smtClean="0">
                <a:solidFill>
                  <a:srgbClr val="000000"/>
                </a:solidFill>
              </a:rPr>
              <a:t> Internacional</a:t>
            </a:r>
            <a:r>
              <a:rPr lang="es-MX" sz="5200" dirty="0"/>
              <a:t> (NVI)</a:t>
            </a:r>
          </a:p>
          <a:p>
            <a:pPr lvl="1"/>
            <a:r>
              <a:rPr lang="es-MX" sz="5200" dirty="0" smtClean="0"/>
              <a:t>Dios habla hoy</a:t>
            </a:r>
            <a:r>
              <a:rPr lang="es-MX" sz="5200" dirty="0"/>
              <a:t> (Versión Popular)</a:t>
            </a:r>
          </a:p>
          <a:p>
            <a:pPr lvl="1"/>
            <a:r>
              <a:rPr lang="es-MX" sz="5200" dirty="0"/>
              <a:t>Traducción en lenguaje actual</a:t>
            </a:r>
          </a:p>
          <a:p>
            <a:pPr lvl="1"/>
            <a:r>
              <a:rPr lang="es-MX" sz="5200" dirty="0" smtClean="0"/>
              <a:t>Biblia Latinoamericana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278219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Ejemplos de diferencias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NVI. MT19:16-1</a:t>
            </a:r>
          </a:p>
          <a:p>
            <a:pPr marL="428625" lvl="1" indent="0">
              <a:buNone/>
            </a:pPr>
            <a:r>
              <a:rPr lang="es-MX" sz="5400" i="1" dirty="0" smtClean="0"/>
              <a:t>“Un </a:t>
            </a:r>
            <a:r>
              <a:rPr lang="es-MX" sz="5400" i="1" dirty="0"/>
              <a:t>joven fue a ver a Jesús, y le preguntó: – Maestro, ¿qué cosa buena debo</a:t>
            </a:r>
            <a:r>
              <a:rPr lang="es-MX" sz="5400" dirty="0"/>
              <a:t/>
            </a:r>
            <a:br>
              <a:rPr lang="es-MX" sz="5400" dirty="0"/>
            </a:br>
            <a:r>
              <a:rPr lang="es-MX" sz="5400" i="1" dirty="0"/>
              <a:t>hacer para tener vida eterna? </a:t>
            </a:r>
            <a:r>
              <a:rPr lang="es-MX" sz="5400" dirty="0"/>
              <a:t/>
            </a:r>
            <a:br>
              <a:rPr lang="es-MX" sz="5400" dirty="0"/>
            </a:b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144822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Ejemplos de diferencias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NVI. </a:t>
            </a:r>
            <a:r>
              <a:rPr lang="es-MX" sz="5400" i="1" dirty="0" smtClean="0"/>
              <a:t>Jesús </a:t>
            </a:r>
            <a:r>
              <a:rPr lang="es-MX" sz="5400" i="1" dirty="0"/>
              <a:t>le contestó: – ¿Por qué me preguntas acerca </a:t>
            </a:r>
            <a:r>
              <a:rPr lang="es-MX" sz="5400" i="1" dirty="0" smtClean="0"/>
              <a:t>de lo </a:t>
            </a:r>
            <a:r>
              <a:rPr lang="es-MX" sz="5400" i="1" dirty="0"/>
              <a:t>que es bueno? Bueno solamente hay uno. </a:t>
            </a:r>
            <a:r>
              <a:rPr lang="es-MX" sz="5400" dirty="0"/>
              <a:t/>
            </a:r>
            <a:br>
              <a:rPr lang="es-MX" sz="5400" dirty="0"/>
            </a:b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176668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Ejemplos de diferencias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NVI. JN 3:13</a:t>
            </a:r>
          </a:p>
          <a:p>
            <a:pPr marL="428625" lvl="1" indent="0">
              <a:buNone/>
            </a:pPr>
            <a:r>
              <a:rPr lang="es-MX" sz="5400" i="1" dirty="0"/>
              <a:t>“Nadie ha subido al cielo sino el que bajó del cielo ; es decir, el Hijo del hombre</a:t>
            </a:r>
            <a:r>
              <a:rPr lang="es-MX" sz="5400" dirty="0"/>
              <a:t>”</a:t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> 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42869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Ejemplos de diferencias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NVI. JN 6:69</a:t>
            </a:r>
          </a:p>
          <a:p>
            <a:pPr marL="428625" lvl="1" indent="0">
              <a:buNone/>
            </a:pPr>
            <a:r>
              <a:rPr lang="es-MX" sz="5400" i="1" dirty="0"/>
              <a:t>“Nosotros ya hemos creído, y sabemos que tú eres el Santo de Dios”</a:t>
            </a: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> 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323651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Ejemplos de diferencias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NVI. MT 9:13</a:t>
            </a:r>
          </a:p>
          <a:p>
            <a:pPr marL="428625" lvl="1" indent="0">
              <a:buNone/>
            </a:pPr>
            <a:r>
              <a:rPr lang="es-MX" sz="5400" i="1" dirty="0"/>
              <a:t>“Vayan y aprendan el significado de estas palabras: `Lo que quiero es que</a:t>
            </a:r>
            <a:r>
              <a:rPr lang="es-MX" sz="5400" dirty="0"/>
              <a:t/>
            </a:r>
            <a:br>
              <a:rPr lang="es-MX" sz="5400" dirty="0"/>
            </a:br>
            <a:r>
              <a:rPr lang="es-MX" sz="5400" i="1" dirty="0"/>
              <a:t>sean compasivos, y no que ofrezcan sacrificios´. 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76851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Ejemplos de diferencias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NVI. MT 9:13</a:t>
            </a:r>
          </a:p>
          <a:p>
            <a:pPr marL="428625" lvl="1" indent="0">
              <a:buNone/>
            </a:pPr>
            <a:r>
              <a:rPr lang="es-MX" sz="5400" i="1" dirty="0" smtClean="0"/>
              <a:t>Pues </a:t>
            </a:r>
            <a:r>
              <a:rPr lang="es-MX" sz="5400" i="1" dirty="0"/>
              <a:t>yo no he venido a llamar a</a:t>
            </a:r>
            <a:r>
              <a:rPr lang="es-MX" sz="5400" dirty="0"/>
              <a:t/>
            </a:r>
            <a:br>
              <a:rPr lang="es-MX" sz="5400" dirty="0"/>
            </a:br>
            <a:r>
              <a:rPr lang="es-MX" sz="5400" i="1" dirty="0"/>
              <a:t>los justos, sino a los pecadores”</a:t>
            </a: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> 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318462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Biblias al gusto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0"/>
            <a:r>
              <a:rPr lang="es-MX" sz="5200" dirty="0"/>
              <a:t>LA BIBLIA DE ESTUDIO PARA HOMOSEXUALES Y LESBIANAS</a:t>
            </a:r>
          </a:p>
          <a:p>
            <a:pPr lvl="0"/>
            <a:r>
              <a:rPr lang="es-MX" sz="5200" dirty="0"/>
              <a:t>LA BIBLIA POSITIVA. Hay que perdonar a los escritores de antaño por ser "NEGATIVOS</a:t>
            </a:r>
            <a:r>
              <a:rPr lang="es-MX" sz="5200" dirty="0" smtClean="0"/>
              <a:t>"</a:t>
            </a:r>
            <a:endParaRPr lang="es-MX" sz="52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523" y="1020651"/>
            <a:ext cx="5002778" cy="500277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63" y="334851"/>
            <a:ext cx="3790663" cy="606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73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70339" y="0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¿QUE ES EL CANON?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470339" y="959320"/>
            <a:ext cx="7239000" cy="5094668"/>
          </a:xfrm>
        </p:spPr>
        <p:txBody>
          <a:bodyPr anchorCtr="0"/>
          <a:lstStyle/>
          <a:p>
            <a:r>
              <a:rPr lang="es-CO" sz="3600" b="1" dirty="0"/>
              <a:t>V</a:t>
            </a:r>
            <a:r>
              <a:rPr lang="es-CO" sz="3600" b="1" dirty="0" smtClean="0"/>
              <a:t>iene </a:t>
            </a:r>
            <a:r>
              <a:rPr lang="es-CO" sz="3600" b="1" dirty="0"/>
              <a:t>del término. «Qanú»  que significa </a:t>
            </a:r>
            <a:r>
              <a:rPr lang="es-CO" sz="3600" b="1" dirty="0" smtClean="0"/>
              <a:t>caña</a:t>
            </a:r>
          </a:p>
          <a:p>
            <a:r>
              <a:rPr lang="es-CO" sz="3600" b="1" dirty="0"/>
              <a:t>Una regla o plomada que se usaba para la construcción (en hebreo Ganah y en griego kanon</a:t>
            </a:r>
            <a:r>
              <a:rPr lang="es-CO" sz="3600" b="1" dirty="0" smtClean="0"/>
              <a:t>)</a:t>
            </a:r>
          </a:p>
          <a:p>
            <a:r>
              <a:rPr lang="es-CO" sz="3600" b="1" dirty="0" smtClean="0">
                <a:effectLst/>
              </a:rPr>
              <a:t>Este termino tomo una orientación ética al referirse a una regla o norma de conducta </a:t>
            </a:r>
            <a:r>
              <a:rPr lang="es-CO" sz="3600" b="1" dirty="0" smtClean="0"/>
              <a:t>2 Cor 10:13</a:t>
            </a:r>
            <a:r>
              <a:rPr lang="es-CO" sz="3600" b="1" dirty="0"/>
              <a:t>, Fil 3:16</a:t>
            </a:r>
            <a:r>
              <a:rPr lang="es-CO" sz="3600" b="1" dirty="0" smtClean="0"/>
              <a:t>.</a:t>
            </a: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151290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Biblias al gusto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0"/>
            <a:r>
              <a:rPr lang="es-MX" sz="5400" dirty="0" smtClean="0"/>
              <a:t>LA </a:t>
            </a:r>
            <a:r>
              <a:rPr lang="es-MX" sz="5400" dirty="0"/>
              <a:t>BIBLIA DE LA PROSPERIDAD</a:t>
            </a:r>
          </a:p>
          <a:p>
            <a:pPr lvl="0"/>
            <a:r>
              <a:rPr lang="es-MX" sz="5400" dirty="0"/>
              <a:t>LA BIBLIA QUE AUMENTARA TUS FINANZAS</a:t>
            </a:r>
          </a:p>
          <a:p>
            <a:pPr lvl="0"/>
            <a:r>
              <a:rPr lang="es-MX" sz="5400" dirty="0"/>
              <a:t>LA BIBLIA </a:t>
            </a:r>
            <a:r>
              <a:rPr lang="es-MX" sz="5400" dirty="0" smtClean="0"/>
              <a:t>ECUMÉNICA</a:t>
            </a:r>
            <a:endParaRPr lang="es-MX" sz="54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4" y="0"/>
            <a:ext cx="5640614" cy="564061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93" y="120393"/>
            <a:ext cx="4484915" cy="622904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2" y="1355503"/>
            <a:ext cx="7768348" cy="499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Biblias al gusto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0"/>
            <a:r>
              <a:rPr lang="es-MX" sz="5400" dirty="0" smtClean="0"/>
              <a:t>LA </a:t>
            </a:r>
            <a:r>
              <a:rPr lang="es-MX" sz="5400" dirty="0"/>
              <a:t>BIBLIA CON EQUIDAD DE GENERO.</a:t>
            </a:r>
          </a:p>
          <a:p>
            <a:pPr lvl="0"/>
            <a:r>
              <a:rPr lang="es-MX" sz="5400" dirty="0"/>
              <a:t>LA BIBLIA </a:t>
            </a:r>
            <a:r>
              <a:rPr lang="es-MX" sz="5400" dirty="0" smtClean="0"/>
              <a:t>FEMINISTA</a:t>
            </a:r>
            <a:endParaRPr lang="es-MX" sz="5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97" y="802009"/>
            <a:ext cx="5709365" cy="409350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879" y="1972345"/>
            <a:ext cx="4882816" cy="437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51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RESUMEN</a:t>
            </a:r>
            <a:r>
              <a:rPr lang="es-MX" altLang="es-MX" dirty="0" smtClean="0">
                <a:latin typeface="Algerian" panose="04020705040A02060702" pitchFamily="82" charset="0"/>
              </a:rPr>
              <a:t>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Quien es el autor.</a:t>
            </a:r>
          </a:p>
          <a:p>
            <a:pPr lvl="1"/>
            <a:r>
              <a:rPr lang="es-MX" sz="5400" dirty="0" smtClean="0"/>
              <a:t>Canon.</a:t>
            </a:r>
          </a:p>
          <a:p>
            <a:pPr lvl="1"/>
            <a:r>
              <a:rPr lang="es-MX" sz="5400" dirty="0" smtClean="0"/>
              <a:t>Diferenci</a:t>
            </a:r>
            <a:r>
              <a:rPr lang="es-MX" sz="5400" dirty="0" smtClean="0"/>
              <a:t>a entre el Canon protestante y el católico.</a:t>
            </a:r>
          </a:p>
          <a:p>
            <a:pPr lvl="1"/>
            <a:r>
              <a:rPr lang="es-MX" sz="5400" dirty="0" smtClean="0"/>
              <a:t>Cual fue el criterio para formar el Canon</a:t>
            </a: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/>
            </a:r>
            <a:br>
              <a:rPr lang="es-MX" sz="5400" dirty="0"/>
            </a:br>
            <a:r>
              <a:rPr lang="es-MX" sz="5400" dirty="0"/>
              <a:t> 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254783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RESUMEN</a:t>
            </a:r>
            <a:r>
              <a:rPr lang="es-MX" altLang="es-MX" dirty="0" smtClean="0">
                <a:latin typeface="Algerian" panose="04020705040A02060702" pitchFamily="82" charset="0"/>
              </a:rPr>
              <a:t>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Como se formo el </a:t>
            </a:r>
            <a:r>
              <a:rPr lang="es-MX" sz="5400" dirty="0" smtClean="0"/>
              <a:t>Canon.</a:t>
            </a:r>
          </a:p>
          <a:p>
            <a:pPr lvl="1"/>
            <a:r>
              <a:rPr lang="es-MX" sz="5400" dirty="0" smtClean="0"/>
              <a:t>Listado de libros y cartas apócrifos.</a:t>
            </a:r>
          </a:p>
          <a:p>
            <a:pPr lvl="1"/>
            <a:r>
              <a:rPr lang="es-MX" sz="5400" dirty="0" smtClean="0"/>
              <a:t>Errores en la Cronología de los libros según los hombres.</a:t>
            </a:r>
            <a:endParaRPr lang="es-MX" sz="5200" dirty="0"/>
          </a:p>
        </p:txBody>
      </p:sp>
    </p:spTree>
    <p:extLst>
      <p:ext uri="{BB962C8B-B14F-4D97-AF65-F5344CB8AC3E}">
        <p14:creationId xmlns:p14="http://schemas.microsoft.com/office/powerpoint/2010/main" val="31438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RESUMEN</a:t>
            </a:r>
            <a:r>
              <a:rPr lang="es-MX" altLang="es-MX" dirty="0" smtClean="0">
                <a:latin typeface="Algerian" panose="04020705040A02060702" pitchFamily="82" charset="0"/>
              </a:rPr>
              <a:t>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Cuando </a:t>
            </a:r>
            <a:r>
              <a:rPr lang="es-MX" sz="5400" dirty="0" smtClean="0"/>
              <a:t>y quien puso la puntuación.</a:t>
            </a:r>
          </a:p>
          <a:p>
            <a:pPr lvl="1"/>
            <a:r>
              <a:rPr lang="es-MX" sz="5400" dirty="0" smtClean="0"/>
              <a:t>Fuentes de los traductores.</a:t>
            </a:r>
          </a:p>
          <a:p>
            <a:pPr lvl="1"/>
            <a:r>
              <a:rPr lang="es-MX" sz="5400" dirty="0" smtClean="0"/>
              <a:t>Diferencia entre Traducción y revisión.</a:t>
            </a:r>
          </a:p>
        </p:txBody>
      </p:sp>
    </p:spTree>
    <p:extLst>
      <p:ext uri="{BB962C8B-B14F-4D97-AF65-F5344CB8AC3E}">
        <p14:creationId xmlns:p14="http://schemas.microsoft.com/office/powerpoint/2010/main" val="185178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7308" y="334851"/>
            <a:ext cx="7239000" cy="685800"/>
          </a:xfrm>
        </p:spPr>
        <p:txBody>
          <a:bodyPr lIns="91440" rIns="91440" anchor="b" anchorCtr="0"/>
          <a:lstStyle/>
          <a:p>
            <a:pPr eaLnBrk="1" hangingPunct="1"/>
            <a:r>
              <a:rPr lang="es-MX" altLang="es-MX" dirty="0" smtClean="0">
                <a:latin typeface="Algerian" panose="04020705040A02060702" pitchFamily="82" charset="0"/>
              </a:rPr>
              <a:t>RESUMEN</a:t>
            </a:r>
            <a:r>
              <a:rPr lang="es-MX" altLang="es-MX" dirty="0" smtClean="0">
                <a:latin typeface="Algerian" panose="04020705040A02060702" pitchFamily="82" charset="0"/>
              </a:rPr>
              <a:t> </a:t>
            </a:r>
            <a:endParaRPr lang="es-ES" altLang="es-MX" dirty="0" smtClean="0">
              <a:latin typeface="Algerian" panose="04020705040A02060702" pitchFamily="82" charset="0"/>
            </a:endParaRPr>
          </a:p>
        </p:txBody>
      </p:sp>
      <p:sp>
        <p:nvSpPr>
          <p:cNvPr id="3075" name="Rectangle 25"/>
          <p:cNvSpPr>
            <a:spLocks noGrp="1" noChangeArrowheads="1"/>
          </p:cNvSpPr>
          <p:nvPr>
            <p:ph type="body" idx="4294967295"/>
          </p:nvPr>
        </p:nvSpPr>
        <p:spPr>
          <a:xfrm>
            <a:off x="1521854" y="933719"/>
            <a:ext cx="7493357" cy="5415722"/>
          </a:xfrm>
        </p:spPr>
        <p:txBody>
          <a:bodyPr anchorCtr="0"/>
          <a:lstStyle/>
          <a:p>
            <a:pPr lvl="1"/>
            <a:r>
              <a:rPr lang="es-MX" sz="5400" dirty="0" smtClean="0"/>
              <a:t>Formas </a:t>
            </a:r>
            <a:r>
              <a:rPr lang="es-MX" sz="5400" smtClean="0"/>
              <a:t>de Traducción.</a:t>
            </a:r>
            <a:endParaRPr lang="es-MX" sz="5400" dirty="0" smtClean="0"/>
          </a:p>
          <a:p>
            <a:pPr lvl="1"/>
            <a:r>
              <a:rPr lang="es-MX" sz="5400" dirty="0" smtClean="0"/>
              <a:t>Biblias al gusto del cliente.</a:t>
            </a:r>
          </a:p>
        </p:txBody>
      </p:sp>
    </p:spTree>
    <p:extLst>
      <p:ext uri="{BB962C8B-B14F-4D97-AF65-F5344CB8AC3E}">
        <p14:creationId xmlns:p14="http://schemas.microsoft.com/office/powerpoint/2010/main" val="54855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5650">
            <a:off x="806670" y="1022804"/>
            <a:ext cx="2719385" cy="2434802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590102" y="44624"/>
            <a:ext cx="784189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2400" b="1" cap="all" spc="0" dirty="0" smtClean="0">
                <a:ln w="0"/>
                <a:solidFill>
                  <a:schemeClr val="tx2">
                    <a:lumMod val="9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COMPOSICION DEL CANON  NUEVO testamento</a:t>
            </a:r>
            <a:endParaRPr lang="es-ES" sz="2400" b="1" cap="all" spc="0" dirty="0">
              <a:ln w="0"/>
              <a:solidFill>
                <a:schemeClr val="tx2">
                  <a:lumMod val="9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 rot="20849611">
            <a:off x="1113289" y="1594757"/>
            <a:ext cx="16466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rgbClr val="002B2A"/>
                </a:solidFill>
              </a:rPr>
              <a:t>EVANGELIOS</a:t>
            </a:r>
            <a:endParaRPr lang="es-ES" sz="1100" b="1" dirty="0">
              <a:solidFill>
                <a:srgbClr val="002B2A"/>
              </a:solidFill>
              <a:latin typeface="+mn-lt"/>
            </a:endParaRP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5650">
            <a:off x="3382815" y="640314"/>
            <a:ext cx="2864312" cy="2288633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 rot="20837484">
            <a:off x="3667794" y="1146896"/>
            <a:ext cx="2007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solidFill>
                  <a:srgbClr val="002B2A"/>
                </a:solidFill>
                <a:latin typeface="+mn-lt"/>
              </a:rPr>
              <a:t>LIBROS HISTORICOS</a:t>
            </a:r>
            <a:endParaRPr lang="es-ES" sz="1200" b="1" dirty="0">
              <a:solidFill>
                <a:srgbClr val="002B2A"/>
              </a:solidFill>
              <a:latin typeface="+mn-lt"/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22553">
            <a:off x="6149247" y="1088208"/>
            <a:ext cx="2774732" cy="2484357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 rot="1586958">
            <a:off x="7192579" y="1533735"/>
            <a:ext cx="2043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rgbClr val="002B2A"/>
                </a:solidFill>
                <a:latin typeface="+mn-lt"/>
              </a:rPr>
              <a:t>LIBROS PROFETICOS</a:t>
            </a:r>
            <a:endParaRPr lang="es-ES" sz="1200" b="1" dirty="0">
              <a:solidFill>
                <a:srgbClr val="002B2A"/>
              </a:solidFill>
              <a:latin typeface="+mn-lt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25446">
            <a:off x="1016950" y="3558675"/>
            <a:ext cx="2955870" cy="3216351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8803">
            <a:off x="5003247" y="3362205"/>
            <a:ext cx="3373296" cy="3411951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 rot="19629019">
            <a:off x="1185155" y="4527927"/>
            <a:ext cx="16962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 smtClean="0">
                <a:solidFill>
                  <a:srgbClr val="002B2A"/>
                </a:solidFill>
              </a:rPr>
              <a:t>CARTAS GENERALES</a:t>
            </a:r>
            <a:endParaRPr lang="es-ES" sz="1100" b="1" dirty="0">
              <a:solidFill>
                <a:srgbClr val="002B2A"/>
              </a:solidFill>
              <a:latin typeface="+mn-lt"/>
            </a:endParaRPr>
          </a:p>
        </p:txBody>
      </p:sp>
      <p:sp>
        <p:nvSpPr>
          <p:cNvPr id="16" name="15 CuadroTexto"/>
          <p:cNvSpPr txBox="1"/>
          <p:nvPr/>
        </p:nvSpPr>
        <p:spPr>
          <a:xfrm rot="19190119">
            <a:off x="5217489" y="3838397"/>
            <a:ext cx="15776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 smtClean="0">
                <a:solidFill>
                  <a:srgbClr val="002B2A"/>
                </a:solidFill>
              </a:rPr>
              <a:t>CARTAS PAULINAS </a:t>
            </a:r>
            <a:endParaRPr lang="es-ES" sz="1100" b="1" dirty="0">
              <a:solidFill>
                <a:srgbClr val="002B2A"/>
              </a:solidFill>
              <a:latin typeface="+mn-lt"/>
            </a:endParaRPr>
          </a:p>
        </p:txBody>
      </p:sp>
      <p:sp>
        <p:nvSpPr>
          <p:cNvPr id="18" name="9 CuadroTexto"/>
          <p:cNvSpPr txBox="1"/>
          <p:nvPr/>
        </p:nvSpPr>
        <p:spPr>
          <a:xfrm rot="20763358">
            <a:off x="3896100" y="1610205"/>
            <a:ext cx="2008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002B2A"/>
                </a:solidFill>
              </a:rPr>
              <a:t>Hechos de los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apóstoles</a:t>
            </a:r>
            <a:endParaRPr lang="es-ES" b="1" dirty="0">
              <a:solidFill>
                <a:srgbClr val="002B2A"/>
              </a:solidFill>
            </a:endParaRPr>
          </a:p>
        </p:txBody>
      </p:sp>
      <p:sp>
        <p:nvSpPr>
          <p:cNvPr id="20" name="8 CuadroTexto"/>
          <p:cNvSpPr txBox="1"/>
          <p:nvPr/>
        </p:nvSpPr>
        <p:spPr>
          <a:xfrm rot="20756514">
            <a:off x="1443661" y="1853619"/>
            <a:ext cx="1491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002B2A"/>
                </a:solidFill>
              </a:rPr>
              <a:t>Mateo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Marcos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Lucas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Juan</a:t>
            </a:r>
            <a:endParaRPr lang="es-ES" b="1" dirty="0">
              <a:solidFill>
                <a:srgbClr val="002B2A"/>
              </a:solidFill>
            </a:endParaRPr>
          </a:p>
        </p:txBody>
      </p:sp>
      <p:sp>
        <p:nvSpPr>
          <p:cNvPr id="21" name="21 CuadroTexto"/>
          <p:cNvSpPr txBox="1"/>
          <p:nvPr/>
        </p:nvSpPr>
        <p:spPr>
          <a:xfrm rot="899946">
            <a:off x="6738773" y="1875593"/>
            <a:ext cx="1645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2B2A"/>
                </a:solidFill>
              </a:rPr>
              <a:t>Revelación</a:t>
            </a:r>
          </a:p>
          <a:p>
            <a:pPr algn="ctr"/>
            <a:r>
              <a:rPr lang="es-ES" b="1" dirty="0" smtClean="0">
                <a:solidFill>
                  <a:srgbClr val="002B2A"/>
                </a:solidFill>
              </a:rPr>
              <a:t>O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Apocalipsis</a:t>
            </a:r>
            <a:endParaRPr lang="es-ES" b="1" dirty="0">
              <a:solidFill>
                <a:srgbClr val="002B2A"/>
              </a:solidFill>
            </a:endParaRPr>
          </a:p>
        </p:txBody>
      </p:sp>
      <p:sp>
        <p:nvSpPr>
          <p:cNvPr id="22" name="20 CuadroTexto"/>
          <p:cNvSpPr txBox="1"/>
          <p:nvPr/>
        </p:nvSpPr>
        <p:spPr>
          <a:xfrm rot="19408933">
            <a:off x="1856978" y="4681639"/>
            <a:ext cx="16161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2B2A"/>
                </a:solidFill>
              </a:rPr>
              <a:t>Santiago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1,2 Pedro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1,2,3, Juan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Judas</a:t>
            </a:r>
            <a:endParaRPr lang="es-ES" b="1" dirty="0">
              <a:solidFill>
                <a:srgbClr val="002B2A"/>
              </a:solidFill>
            </a:endParaRPr>
          </a:p>
        </p:txBody>
      </p:sp>
      <p:sp>
        <p:nvSpPr>
          <p:cNvPr id="24" name="18 CuadroTexto"/>
          <p:cNvSpPr txBox="1"/>
          <p:nvPr/>
        </p:nvSpPr>
        <p:spPr>
          <a:xfrm rot="19033603">
            <a:off x="5824100" y="4083405"/>
            <a:ext cx="2194731" cy="267765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Romanos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1,2 Corintios</a:t>
            </a:r>
          </a:p>
          <a:p>
            <a:r>
              <a:rPr lang="es-ES" sz="1400" b="1" dirty="0" err="1" smtClean="0">
                <a:solidFill>
                  <a:srgbClr val="002B2A"/>
                </a:solidFill>
                <a:cs typeface="Traditional Arabic" pitchFamily="2" charset="-78"/>
              </a:rPr>
              <a:t>Galatas</a:t>
            </a:r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Efesios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Colosenses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Filipenses</a:t>
            </a:r>
          </a:p>
          <a:p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400" b="1" dirty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400" b="1" dirty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1,2 Tesalonises1,2 Timoteo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Tito</a:t>
            </a:r>
          </a:p>
          <a:p>
            <a:r>
              <a:rPr lang="es-ES" sz="1400" b="1" dirty="0" err="1" smtClean="0">
                <a:solidFill>
                  <a:srgbClr val="002B2A"/>
                </a:solidFill>
                <a:cs typeface="Traditional Arabic" pitchFamily="2" charset="-78"/>
              </a:rPr>
              <a:t>Filemon</a:t>
            </a:r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Hebreos</a:t>
            </a: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411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0"/>
    </mc:Choice>
    <mc:Fallback xmlns="">
      <p:transition spd="slow" advClick="0" advTm="30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5650">
            <a:off x="806670" y="1022804"/>
            <a:ext cx="2719385" cy="2434802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476386" y="44624"/>
            <a:ext cx="80693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2400" b="1" cap="all" spc="0" dirty="0" smtClean="0">
                <a:ln w="0"/>
                <a:solidFill>
                  <a:schemeClr val="tx2">
                    <a:lumMod val="9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COMPOSICION DEL CANON  antiguo testamento</a:t>
            </a:r>
            <a:endParaRPr lang="es-ES" sz="2400" b="1" cap="all" spc="0" dirty="0">
              <a:ln w="0"/>
              <a:solidFill>
                <a:schemeClr val="tx2">
                  <a:lumMod val="9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 rot="20849611">
            <a:off x="1113289" y="1594757"/>
            <a:ext cx="16466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rgbClr val="002B2A"/>
                </a:solidFill>
                <a:latin typeface="+mn-lt"/>
              </a:rPr>
              <a:t>LIBROS DE LA LEY</a:t>
            </a:r>
            <a:endParaRPr lang="es-ES" sz="1100" b="1" dirty="0">
              <a:solidFill>
                <a:srgbClr val="002B2A"/>
              </a:solidFill>
              <a:latin typeface="+mn-lt"/>
            </a:endParaRP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5650">
            <a:off x="3382815" y="640314"/>
            <a:ext cx="2864312" cy="2288633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 rot="20837484">
            <a:off x="3667794" y="1146896"/>
            <a:ext cx="2007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solidFill>
                  <a:srgbClr val="002B2A"/>
                </a:solidFill>
                <a:latin typeface="+mn-lt"/>
              </a:rPr>
              <a:t>LIBROS HISTORICOS</a:t>
            </a:r>
            <a:endParaRPr lang="es-ES" sz="1200" b="1" dirty="0">
              <a:solidFill>
                <a:srgbClr val="002B2A"/>
              </a:solidFill>
              <a:latin typeface="+mn-lt"/>
            </a:endParaRPr>
          </a:p>
        </p:txBody>
      </p:sp>
      <p:sp>
        <p:nvSpPr>
          <p:cNvPr id="4" name="3 CuadroTexto"/>
          <p:cNvSpPr txBox="1"/>
          <p:nvPr/>
        </p:nvSpPr>
        <p:spPr>
          <a:xfrm rot="20520940">
            <a:off x="1352008" y="1785182"/>
            <a:ext cx="166383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Génesis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Éxodo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Levítico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Números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Deuteronomio</a:t>
            </a:r>
            <a:endParaRPr lang="es-ES" sz="1400" b="1" dirty="0">
              <a:solidFill>
                <a:srgbClr val="002B2A"/>
              </a:solidFill>
              <a:cs typeface="Traditional Arabic" pitchFamily="2" charset="-78"/>
            </a:endParaRPr>
          </a:p>
        </p:txBody>
      </p:sp>
      <p:sp>
        <p:nvSpPr>
          <p:cNvPr id="10" name="9 CuadroTexto"/>
          <p:cNvSpPr txBox="1"/>
          <p:nvPr/>
        </p:nvSpPr>
        <p:spPr>
          <a:xfrm rot="20520940">
            <a:off x="3926191" y="1347926"/>
            <a:ext cx="2035644" cy="162353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Josué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Jueces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Rut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1.2 Samuel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1-2  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Crónicas</a:t>
            </a: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1.2 Reyes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Esdras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Nehemías</a:t>
            </a:r>
          </a:p>
          <a:p>
            <a:r>
              <a:rPr lang="es-ES" sz="1200" b="1" dirty="0" smtClean="0">
                <a:solidFill>
                  <a:srgbClr val="002B2A"/>
                </a:solidFill>
                <a:cs typeface="Traditional Arabic" pitchFamily="2" charset="-78"/>
              </a:rPr>
              <a:t>Ester</a:t>
            </a: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22553">
            <a:off x="6149247" y="1088208"/>
            <a:ext cx="2774732" cy="2484357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 rot="1586958">
            <a:off x="7192579" y="1533735"/>
            <a:ext cx="2043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rgbClr val="002B2A"/>
                </a:solidFill>
                <a:latin typeface="+mn-lt"/>
              </a:rPr>
              <a:t>LIBROS POETICOS</a:t>
            </a:r>
            <a:endParaRPr lang="es-ES" sz="1200" b="1" dirty="0">
              <a:solidFill>
                <a:srgbClr val="002B2A"/>
              </a:solidFill>
              <a:latin typeface="+mn-lt"/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25446">
            <a:off x="1016950" y="3558675"/>
            <a:ext cx="2955870" cy="3216351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63" b="100000" l="0" r="100000">
                        <a14:foregroundMark x1="89423" y1="85156" x2="89423" y2="85156"/>
                        <a14:foregroundMark x1="75962" y1="93750" x2="75962" y2="93750"/>
                        <a14:foregroundMark x1="88462" y1="84375" x2="75962" y2="94531"/>
                        <a14:foregroundMark x1="10577" y1="20313" x2="10577" y2="20313"/>
                        <a14:foregroundMark x1="13462" y1="9375" x2="13462" y2="9375"/>
                        <a14:foregroundMark x1="13462" y1="9375" x2="10577" y2="203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8803">
            <a:off x="4408201" y="3163184"/>
            <a:ext cx="3373296" cy="3411951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 rot="1335147">
            <a:off x="6586781" y="1631295"/>
            <a:ext cx="16113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2B2A"/>
                </a:solidFill>
              </a:rPr>
              <a:t>Job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Salmos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Proverbios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Eclesiastés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Cantares</a:t>
            </a:r>
            <a:endParaRPr lang="es-ES" b="1" dirty="0">
              <a:solidFill>
                <a:srgbClr val="002B2A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 rot="19629019">
            <a:off x="1105003" y="4443289"/>
            <a:ext cx="18565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 smtClean="0">
                <a:solidFill>
                  <a:srgbClr val="002B2A"/>
                </a:solidFill>
                <a:latin typeface="+mn-lt"/>
              </a:rPr>
              <a:t>LIBROS PROFETICOS</a:t>
            </a:r>
          </a:p>
          <a:p>
            <a:r>
              <a:rPr lang="es-ES" sz="1100" b="1" dirty="0" smtClean="0">
                <a:solidFill>
                  <a:srgbClr val="002B2A"/>
                </a:solidFill>
                <a:latin typeface="+mn-lt"/>
              </a:rPr>
              <a:t>PROFETAS MAYORES</a:t>
            </a:r>
            <a:endParaRPr lang="es-ES" sz="1100" b="1" dirty="0">
              <a:solidFill>
                <a:srgbClr val="002B2A"/>
              </a:solidFill>
              <a:latin typeface="+mn-lt"/>
            </a:endParaRPr>
          </a:p>
        </p:txBody>
      </p:sp>
      <p:sp>
        <p:nvSpPr>
          <p:cNvPr id="16" name="15 CuadroTexto"/>
          <p:cNvSpPr txBox="1"/>
          <p:nvPr/>
        </p:nvSpPr>
        <p:spPr>
          <a:xfrm rot="19190119">
            <a:off x="4475167" y="3610062"/>
            <a:ext cx="18565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 smtClean="0">
                <a:solidFill>
                  <a:srgbClr val="002B2A"/>
                </a:solidFill>
                <a:latin typeface="+mn-lt"/>
              </a:rPr>
              <a:t>LIBROS PROFETICOS</a:t>
            </a:r>
          </a:p>
          <a:p>
            <a:r>
              <a:rPr lang="es-ES" sz="1100" b="1" dirty="0" smtClean="0">
                <a:solidFill>
                  <a:srgbClr val="002B2A"/>
                </a:solidFill>
                <a:latin typeface="+mn-lt"/>
              </a:rPr>
              <a:t>PROFETAS MENORES</a:t>
            </a:r>
            <a:endParaRPr lang="es-ES" sz="1100" b="1" dirty="0">
              <a:solidFill>
                <a:srgbClr val="002B2A"/>
              </a:solidFill>
              <a:latin typeface="+mn-lt"/>
            </a:endParaRPr>
          </a:p>
        </p:txBody>
      </p:sp>
      <p:sp>
        <p:nvSpPr>
          <p:cNvPr id="17" name="16 CuadroTexto"/>
          <p:cNvSpPr txBox="1"/>
          <p:nvPr/>
        </p:nvSpPr>
        <p:spPr>
          <a:xfrm rot="19140734">
            <a:off x="1641095" y="4522424"/>
            <a:ext cx="21371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002B2A"/>
                </a:solidFill>
              </a:rPr>
              <a:t>Isaías 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Jeremías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Lamentaciones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Ezequiel</a:t>
            </a:r>
          </a:p>
          <a:p>
            <a:r>
              <a:rPr lang="es-ES" b="1" dirty="0" smtClean="0">
                <a:solidFill>
                  <a:srgbClr val="002B2A"/>
                </a:solidFill>
              </a:rPr>
              <a:t>Daniel</a:t>
            </a:r>
            <a:endParaRPr lang="es-ES" b="1" dirty="0">
              <a:solidFill>
                <a:srgbClr val="002B2A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 rot="19033603">
            <a:off x="5020027" y="4000280"/>
            <a:ext cx="2194731" cy="196977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Oseas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Joel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Amos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Abdías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Jonás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Miqueas</a:t>
            </a:r>
          </a:p>
          <a:p>
            <a:endParaRPr lang="es-ES" sz="1400" b="1" dirty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Nahúm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Habacuc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Sofonías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Hageo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Zacarías</a:t>
            </a:r>
          </a:p>
          <a:p>
            <a:r>
              <a:rPr lang="es-ES" sz="1400" b="1" dirty="0" smtClean="0">
                <a:solidFill>
                  <a:srgbClr val="002B2A"/>
                </a:solidFill>
                <a:cs typeface="Traditional Arabic" pitchFamily="2" charset="-78"/>
              </a:rPr>
              <a:t>Malaquías</a:t>
            </a:r>
          </a:p>
          <a:p>
            <a:endParaRPr lang="es-ES" sz="14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  <a:p>
            <a:endParaRPr lang="es-ES" sz="1200" b="1" dirty="0" smtClean="0">
              <a:solidFill>
                <a:srgbClr val="002B2A"/>
              </a:solidFill>
              <a:cs typeface="Traditional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802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0"/>
    </mc:Choice>
    <mc:Fallback xmlns="">
      <p:transition spd="slow" advClick="0" advTm="30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DIFERENCIAS EN EL CANON PROTESTANTE Y EL CATOLICO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1216584" y="1208960"/>
            <a:ext cx="3428442" cy="3951288"/>
          </a:xfrm>
        </p:spPr>
        <p:txBody>
          <a:bodyPr/>
          <a:lstStyle/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Tobías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		</a:t>
            </a:r>
            <a:endParaRPr lang="es-CO" sz="2000" dirty="0" smtClean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Judit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		           	                    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</a:p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Adiciones 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a Esther.                         </a:t>
            </a:r>
            <a:endParaRPr lang="es-MX" sz="2000" dirty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Sabiduría de 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Salomón.</a:t>
            </a:r>
            <a:endParaRPr lang="es-MX" sz="2000" dirty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Eclesiástico o 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Sabiduría.</a:t>
            </a:r>
            <a:endParaRPr lang="es-MX" sz="2000" dirty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Baruc		                 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</a:p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Capítulo 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13 de Daniel        	            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   </a:t>
            </a:r>
          </a:p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Canto 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de los Tres Jóvenes Hebreos 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         </a:t>
            </a:r>
          </a:p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Oración 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de Manasés	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         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	</a:t>
            </a:r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</a:p>
          <a:p>
            <a:r>
              <a:rPr lang="es-CO" sz="2000" dirty="0" smtClean="0">
                <a:solidFill>
                  <a:schemeClr val="accent5">
                    <a:lumMod val="25000"/>
                  </a:schemeClr>
                </a:solidFill>
              </a:rPr>
              <a:t>1</a:t>
            </a:r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. Macabeos			</a:t>
            </a:r>
            <a:endParaRPr lang="es-MX" sz="2000" dirty="0">
              <a:solidFill>
                <a:schemeClr val="accent5">
                  <a:lumMod val="25000"/>
                </a:schemeClr>
              </a:solidFill>
            </a:endParaRPr>
          </a:p>
          <a:p>
            <a:r>
              <a:rPr lang="es-CO" sz="2000" dirty="0">
                <a:solidFill>
                  <a:schemeClr val="accent5">
                    <a:lumMod val="25000"/>
                  </a:schemeClr>
                </a:solidFill>
              </a:rPr>
              <a:t>2. Macabeos</a:t>
            </a:r>
            <a:r>
              <a:rPr lang="es-CO" sz="1800" dirty="0"/>
              <a:t>			</a:t>
            </a:r>
            <a:endParaRPr lang="es-CO" sz="1800" dirty="0" smtClean="0"/>
          </a:p>
          <a:p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825330" y="1208959"/>
            <a:ext cx="3661847" cy="4084257"/>
          </a:xfrm>
        </p:spPr>
        <p:txBody>
          <a:bodyPr/>
          <a:lstStyle/>
          <a:p>
            <a:r>
              <a:rPr lang="es-CO" sz="2000" dirty="0" smtClean="0"/>
              <a:t>Comienzos </a:t>
            </a:r>
            <a:r>
              <a:rPr lang="es-CO" sz="2000" dirty="0"/>
              <a:t>del siglo II.</a:t>
            </a:r>
            <a:endParaRPr lang="es-MX" sz="2000" dirty="0"/>
          </a:p>
          <a:p>
            <a:r>
              <a:rPr lang="es-CO" sz="2000" dirty="0" smtClean="0"/>
              <a:t>A </a:t>
            </a:r>
            <a:r>
              <a:rPr lang="es-CO" sz="2000" dirty="0"/>
              <a:t>mediados del siglo II.</a:t>
            </a:r>
            <a:endParaRPr lang="es-MX" sz="2000" dirty="0"/>
          </a:p>
          <a:p>
            <a:r>
              <a:rPr lang="es-CO" sz="2000" dirty="0" smtClean="0"/>
              <a:t>Alrededor </a:t>
            </a:r>
            <a:r>
              <a:rPr lang="es-CO" sz="2000" dirty="0"/>
              <a:t>del año 100 a.C. </a:t>
            </a:r>
            <a:endParaRPr lang="es-MX" sz="2000" dirty="0"/>
          </a:p>
          <a:p>
            <a:r>
              <a:rPr lang="es-CO" sz="2000" dirty="0" smtClean="0"/>
              <a:t>Alrededor </a:t>
            </a:r>
            <a:r>
              <a:rPr lang="es-CO" sz="2000" dirty="0"/>
              <a:t>del año 40 d.C.</a:t>
            </a:r>
            <a:endParaRPr lang="es-MX" sz="2000" dirty="0"/>
          </a:p>
          <a:p>
            <a:r>
              <a:rPr lang="es-CO" sz="2000" dirty="0" smtClean="0"/>
              <a:t>Alrededor </a:t>
            </a:r>
            <a:r>
              <a:rPr lang="es-CO" sz="2000" dirty="0"/>
              <a:t>del año 180 a.C.</a:t>
            </a:r>
            <a:endParaRPr lang="es-MX" sz="2000" dirty="0"/>
          </a:p>
          <a:p>
            <a:r>
              <a:rPr lang="es-CO" sz="2000" dirty="0" smtClean="0"/>
              <a:t>Alrededor </a:t>
            </a:r>
            <a:r>
              <a:rPr lang="es-CO" sz="2000" dirty="0"/>
              <a:t>del año 100 a.C.</a:t>
            </a:r>
            <a:endParaRPr lang="es-MX" sz="2000" dirty="0"/>
          </a:p>
          <a:p>
            <a:r>
              <a:rPr lang="es-CO" sz="2000" dirty="0" smtClean="0"/>
              <a:t>Siglo </a:t>
            </a:r>
            <a:r>
              <a:rPr lang="es-CO" sz="2000" dirty="0"/>
              <a:t>1 a.C.</a:t>
            </a:r>
            <a:endParaRPr lang="es-MX" sz="2000" dirty="0"/>
          </a:p>
          <a:p>
            <a:endParaRPr lang="es-CO" sz="2000" dirty="0" smtClean="0"/>
          </a:p>
          <a:p>
            <a:r>
              <a:rPr lang="es-CO" sz="2000" dirty="0" smtClean="0"/>
              <a:t>Siglo </a:t>
            </a:r>
            <a:r>
              <a:rPr lang="es-CO" sz="2000" dirty="0"/>
              <a:t>1 </a:t>
            </a:r>
            <a:r>
              <a:rPr lang="es-CO" sz="2000" dirty="0" smtClean="0"/>
              <a:t>a.C.</a:t>
            </a:r>
          </a:p>
          <a:p>
            <a:endParaRPr lang="es-MX" sz="2000" dirty="0" smtClean="0"/>
          </a:p>
          <a:p>
            <a:r>
              <a:rPr lang="es-CO" sz="2000" dirty="0" smtClean="0"/>
              <a:t>Siglo </a:t>
            </a:r>
            <a:r>
              <a:rPr lang="es-CO" sz="2000" dirty="0"/>
              <a:t>2 </a:t>
            </a:r>
            <a:r>
              <a:rPr lang="es-CO" sz="2000" dirty="0" smtClean="0"/>
              <a:t>a.C</a:t>
            </a:r>
            <a:r>
              <a:rPr lang="es-CO" sz="2000" dirty="0"/>
              <a:t>.</a:t>
            </a:r>
            <a:endParaRPr lang="es-MX" sz="2000" dirty="0"/>
          </a:p>
          <a:p>
            <a:r>
              <a:rPr lang="es-CO" sz="2000" dirty="0" smtClean="0"/>
              <a:t>Siglo </a:t>
            </a:r>
            <a:r>
              <a:rPr lang="es-CO" sz="2000" dirty="0"/>
              <a:t>1 a.C</a:t>
            </a:r>
            <a:r>
              <a:rPr lang="es-CO" sz="2000" dirty="0" smtClean="0"/>
              <a:t>.</a:t>
            </a:r>
          </a:p>
          <a:p>
            <a:endParaRPr lang="es-MX" sz="2000" dirty="0"/>
          </a:p>
          <a:p>
            <a:r>
              <a:rPr lang="es-CO" sz="2000" dirty="0" smtClean="0"/>
              <a:t>Siglo </a:t>
            </a:r>
            <a:r>
              <a:rPr lang="es-CO" sz="2000" dirty="0"/>
              <a:t>1 a.C.</a:t>
            </a:r>
            <a:endParaRPr lang="es-MX" sz="20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473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6" name="3 Imagen" descr="150560_962_1145525612142-septuaginta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870" y="4417432"/>
            <a:ext cx="2370138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4" name="1 Título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es-ES_tradnl" altLang="es-MX" smtClean="0">
                <a:latin typeface="Algerian" panose="04020705040A02060702" pitchFamily="82" charset="0"/>
              </a:rPr>
              <a:t>LA SEPTUAGINTA</a:t>
            </a:r>
            <a:endParaRPr lang="es-MX" altLang="es-MX" smtClean="0">
              <a:latin typeface="Algerian" panose="04020705040A02060702" pitchFamily="82" charset="0"/>
            </a:endParaRPr>
          </a:p>
        </p:txBody>
      </p:sp>
      <p:sp>
        <p:nvSpPr>
          <p:cNvPr id="79875" name="2 Marcador de contenido"/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4525963"/>
          </a:xfrm>
        </p:spPr>
        <p:txBody>
          <a:bodyPr/>
          <a:lstStyle/>
          <a:p>
            <a:pPr eaLnBrk="1" hangingPunct="1"/>
            <a:r>
              <a:rPr lang="es-MX" altLang="es-MX" sz="3200" dirty="0" smtClean="0"/>
              <a:t>La </a:t>
            </a:r>
            <a:r>
              <a:rPr lang="es-MX" altLang="es-MX" sz="3200" b="1" dirty="0" smtClean="0"/>
              <a:t>Biblia de los Setenta</a:t>
            </a:r>
            <a:r>
              <a:rPr lang="es-MX" altLang="es-MX" sz="3200" dirty="0" smtClean="0"/>
              <a:t> (LXX), también conocida como </a:t>
            </a:r>
            <a:r>
              <a:rPr lang="es-MX" altLang="es-MX" sz="3200" b="1" dirty="0" smtClean="0"/>
              <a:t>Septuaginta</a:t>
            </a:r>
            <a:r>
              <a:rPr lang="es-MX" altLang="es-MX" sz="3200" dirty="0" smtClean="0"/>
              <a:t>, o </a:t>
            </a:r>
            <a:r>
              <a:rPr lang="es-MX" altLang="es-MX" sz="3200" b="1" dirty="0" smtClean="0"/>
              <a:t>Alejandrina</a:t>
            </a:r>
            <a:r>
              <a:rPr lang="es-MX" altLang="es-MX" sz="3200" dirty="0" smtClean="0"/>
              <a:t>, es una traducción de la Biblia hebrea (el Antiguo Testamento, o </a:t>
            </a:r>
            <a:r>
              <a:rPr lang="es-MX" altLang="es-MX" sz="3200" i="1" dirty="0" err="1" smtClean="0"/>
              <a:t>Tanaj</a:t>
            </a:r>
            <a:r>
              <a:rPr lang="es-MX" altLang="es-MX" sz="3200" dirty="0" smtClean="0"/>
              <a:t>) al griego. Es la principal versión en idioma griego por su antigüedad y autoridad. Su redacción se inició en el siglo III </a:t>
            </a:r>
            <a:r>
              <a:rPr lang="es-MX" altLang="es-MX" sz="3200" dirty="0" err="1" smtClean="0"/>
              <a:t>adC</a:t>
            </a:r>
            <a:r>
              <a:rPr lang="es-MX" altLang="es-MX" sz="3200" dirty="0" smtClean="0"/>
              <a:t> (c. 250 </a:t>
            </a:r>
            <a:r>
              <a:rPr lang="es-MX" altLang="es-MX" sz="3200" dirty="0" err="1" smtClean="0"/>
              <a:t>adC</a:t>
            </a:r>
            <a:r>
              <a:rPr lang="es-MX" altLang="es-MX" sz="3200" dirty="0" smtClean="0"/>
              <a:t>) y se concluyó a finales del siglo II </a:t>
            </a:r>
            <a:r>
              <a:rPr lang="es-MX" altLang="es-MX" sz="3200" dirty="0" err="1" smtClean="0"/>
              <a:t>adC</a:t>
            </a:r>
            <a:r>
              <a:rPr lang="es-MX" altLang="es-MX" sz="3200" dirty="0" smtClean="0"/>
              <a:t> (c. 150 </a:t>
            </a:r>
            <a:r>
              <a:rPr lang="es-MX" altLang="es-MX" sz="3200" dirty="0" err="1" smtClean="0"/>
              <a:t>adC</a:t>
            </a:r>
            <a:r>
              <a:rPr lang="es-MX" altLang="es-MX" sz="3200" dirty="0" smtClean="0"/>
              <a:t>).</a:t>
            </a:r>
          </a:p>
          <a:p>
            <a:pPr eaLnBrk="1" hangingPunct="1"/>
            <a:endParaRPr lang="es-MX" altLang="es-MX" dirty="0" smtClean="0"/>
          </a:p>
        </p:txBody>
      </p:sp>
    </p:spTree>
    <p:extLst>
      <p:ext uri="{BB962C8B-B14F-4D97-AF65-F5344CB8AC3E}">
        <p14:creationId xmlns:p14="http://schemas.microsoft.com/office/powerpoint/2010/main" val="239772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ww.powerpointbackgrounds.com">
  <a:themeElements>
    <a:clrScheme name="">
      <a:dk1>
        <a:srgbClr val="663300"/>
      </a:dk1>
      <a:lt1>
        <a:srgbClr val="FFE2C5"/>
      </a:lt1>
      <a:dk2>
        <a:srgbClr val="BE3200"/>
      </a:dk2>
      <a:lt2>
        <a:srgbClr val="FFCC99"/>
      </a:lt2>
      <a:accent1>
        <a:srgbClr val="3399FF"/>
      </a:accent1>
      <a:accent2>
        <a:srgbClr val="FFFF00"/>
      </a:accent2>
      <a:accent3>
        <a:srgbClr val="FFEEDF"/>
      </a:accent3>
      <a:accent4>
        <a:srgbClr val="562A00"/>
      </a:accent4>
      <a:accent5>
        <a:srgbClr val="ADCAFF"/>
      </a:accent5>
      <a:accent6>
        <a:srgbClr val="E7E700"/>
      </a:accent6>
      <a:hlink>
        <a:srgbClr val="FF0000"/>
      </a:hlink>
      <a:folHlink>
        <a:srgbClr val="969696"/>
      </a:folHlink>
    </a:clrScheme>
    <a:fontScheme name="www.powerpointbackgrounds.co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ww.powerpointbackgrounds.co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powerpointbackgrounds.co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powerpointbackgrounds.co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powerpointbackgrounds.co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powerpointbackgrounds.co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powerpointbackgrounds.co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powerpointbackgrounds.co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1771</Words>
  <Application>Microsoft Office PowerPoint</Application>
  <PresentationFormat>Presentación en pantalla (4:3)</PresentationFormat>
  <Paragraphs>326</Paragraphs>
  <Slides>55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1" baseType="lpstr">
      <vt:lpstr>Algerian</vt:lpstr>
      <vt:lpstr>Arial</vt:lpstr>
      <vt:lpstr>Times New Roman</vt:lpstr>
      <vt:lpstr>Traditional Arabic</vt:lpstr>
      <vt:lpstr>Wingdings</vt:lpstr>
      <vt:lpstr>www.powerpointbackgrounds.com</vt:lpstr>
      <vt:lpstr>Presentación de PowerPoint</vt:lpstr>
      <vt:lpstr>¿Quien es el autor?</vt:lpstr>
      <vt:lpstr>Dios inspiro a sus siervos</vt:lpstr>
      <vt:lpstr>Dios inspiro a sus siervos</vt:lpstr>
      <vt:lpstr>¿QUE ES EL CANON?</vt:lpstr>
      <vt:lpstr>Presentación de PowerPoint</vt:lpstr>
      <vt:lpstr>Presentación de PowerPoint</vt:lpstr>
      <vt:lpstr>DIFERENCIAS EN EL CANON PROTESTANTE Y EL CATOLICO</vt:lpstr>
      <vt:lpstr>LA SEPTUAGINTA</vt:lpstr>
      <vt:lpstr>Presentación de PowerPoint</vt:lpstr>
      <vt:lpstr>¿CUAL CRITERIO SE SIGUIO PARA DEFINIR EL CANON?</vt:lpstr>
      <vt:lpstr>¿CUAL CRITERIO SE SIGUIO PARA DEFINIR EL CANON?</vt:lpstr>
      <vt:lpstr>Presentación de PowerPoint</vt:lpstr>
      <vt:lpstr>¿CUAL CRITERIO SE SIGUIO PARA DEFINIR EL CANON?</vt:lpstr>
      <vt:lpstr>¿CUAL CRITERIO SE SIGUIO PARA DEFINIR EL CANON?</vt:lpstr>
      <vt:lpstr>APOCRIFOS DEL NUEVO TESTAMENTO</vt:lpstr>
      <vt:lpstr>APOCRIFOS DEL NUEVO TESTAMENTO</vt:lpstr>
      <vt:lpstr>ORDEN CRONOLOGICO DE LOS LIBROS DE LA BIBLIA ANTIGUO TESTAMENTO</vt:lpstr>
      <vt:lpstr>ORDEN CRONOLOGICO DE LOS LIBROS DE LA BIBLIA ANTIGUO TESTAMENTO</vt:lpstr>
      <vt:lpstr>ORDEN CRONOLOGICO DE LOS LIBROS DE LA BIBLIA ANTIGUO TESTAMENTO</vt:lpstr>
      <vt:lpstr>ORDEN CRONOLOGICO DE LOS LIBROS DE LA BIBLIA ANTIGUO TESTAMENTO</vt:lpstr>
      <vt:lpstr>ORDEN CRONOLOGICO DE LOS LIBROS DE LA BIBLIA nuevo TESTAMENTO</vt:lpstr>
      <vt:lpstr>ORDEN CRONOLOGICO DE LOS LIBROS DE LA BIBLIA nuevo TESTAMENTO</vt:lpstr>
      <vt:lpstr>ORDEN CRONOLOGICO DE LOS LIBROS DE LA BIBLIA nuevo TESTAMENTO</vt:lpstr>
      <vt:lpstr>Puntuacion y vocales</vt:lpstr>
      <vt:lpstr>FUENTES</vt:lpstr>
      <vt:lpstr>fuentes</vt:lpstr>
      <vt:lpstr>fuentes</vt:lpstr>
      <vt:lpstr>fuentes</vt:lpstr>
      <vt:lpstr>fuentes</vt:lpstr>
      <vt:lpstr>fuentes</vt:lpstr>
      <vt:lpstr>revisión </vt:lpstr>
      <vt:lpstr>TRADUCCION </vt:lpstr>
      <vt:lpstr>TRADUCCIONES BIBLICAS</vt:lpstr>
      <vt:lpstr>TRADUCCion dinámica o equivalente</vt:lpstr>
      <vt:lpstr>TRADUCCion FORMAL</vt:lpstr>
      <vt:lpstr>TRADUCCiones</vt:lpstr>
      <vt:lpstr>TRADUCCiones</vt:lpstr>
      <vt:lpstr>Problema de la TRADUCCio dinamica</vt:lpstr>
      <vt:lpstr>Traduccion formal </vt:lpstr>
      <vt:lpstr>Traduccion formal </vt:lpstr>
      <vt:lpstr>Traduccion dinamica</vt:lpstr>
      <vt:lpstr>Ejemplos de diferencias </vt:lpstr>
      <vt:lpstr>Ejemplos de diferencias </vt:lpstr>
      <vt:lpstr>Ejemplos de diferencias </vt:lpstr>
      <vt:lpstr>Ejemplos de diferencias </vt:lpstr>
      <vt:lpstr>Ejemplos de diferencias </vt:lpstr>
      <vt:lpstr>Ejemplos de diferencias </vt:lpstr>
      <vt:lpstr>Biblias al gusto</vt:lpstr>
      <vt:lpstr>Biblias al gusto</vt:lpstr>
      <vt:lpstr>Biblias al gusto</vt:lpstr>
      <vt:lpstr>RESUMEN </vt:lpstr>
      <vt:lpstr>RESUMEN </vt:lpstr>
      <vt:lpstr>RESUMEN </vt:lpstr>
      <vt:lpstr>RESUMEN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Jozafat Aguilera</dc:creator>
  <cp:lastModifiedBy>Jozafat Aguilera</cp:lastModifiedBy>
  <cp:revision>34</cp:revision>
  <dcterms:created xsi:type="dcterms:W3CDTF">2015-01-21T03:50:07Z</dcterms:created>
  <dcterms:modified xsi:type="dcterms:W3CDTF">2015-02-11T05:19:14Z</dcterms:modified>
</cp:coreProperties>
</file>