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5"/>
  </p:notesMasterIdLst>
  <p:handoutMasterIdLst>
    <p:handoutMasterId r:id="rId56"/>
  </p:handoutMasterIdLst>
  <p:sldIdLst>
    <p:sldId id="819" r:id="rId2"/>
    <p:sldId id="845" r:id="rId3"/>
    <p:sldId id="820" r:id="rId4"/>
    <p:sldId id="821" r:id="rId5"/>
    <p:sldId id="824" r:id="rId6"/>
    <p:sldId id="825" r:id="rId7"/>
    <p:sldId id="826" r:id="rId8"/>
    <p:sldId id="827" r:id="rId9"/>
    <p:sldId id="828" r:id="rId10"/>
    <p:sldId id="836" r:id="rId11"/>
    <p:sldId id="837" r:id="rId12"/>
    <p:sldId id="852" r:id="rId13"/>
    <p:sldId id="840" r:id="rId14"/>
    <p:sldId id="841" r:id="rId15"/>
    <p:sldId id="842" r:id="rId16"/>
    <p:sldId id="843" r:id="rId17"/>
    <p:sldId id="844" r:id="rId18"/>
    <p:sldId id="829" r:id="rId19"/>
    <p:sldId id="847" r:id="rId20"/>
    <p:sldId id="848" r:id="rId21"/>
    <p:sldId id="849" r:id="rId22"/>
    <p:sldId id="850" r:id="rId23"/>
    <p:sldId id="851" r:id="rId24"/>
    <p:sldId id="854" r:id="rId25"/>
    <p:sldId id="273" r:id="rId26"/>
    <p:sldId id="268" r:id="rId27"/>
    <p:sldId id="846" r:id="rId28"/>
    <p:sldId id="685" r:id="rId29"/>
    <p:sldId id="686" r:id="rId30"/>
    <p:sldId id="687" r:id="rId31"/>
    <p:sldId id="688" r:id="rId32"/>
    <p:sldId id="689" r:id="rId33"/>
    <p:sldId id="299" r:id="rId34"/>
    <p:sldId id="269" r:id="rId35"/>
    <p:sldId id="266" r:id="rId36"/>
    <p:sldId id="267" r:id="rId37"/>
    <p:sldId id="309" r:id="rId38"/>
    <p:sldId id="866" r:id="rId39"/>
    <p:sldId id="855" r:id="rId40"/>
    <p:sldId id="856" r:id="rId41"/>
    <p:sldId id="871" r:id="rId42"/>
    <p:sldId id="857" r:id="rId43"/>
    <p:sldId id="858" r:id="rId44"/>
    <p:sldId id="860" r:id="rId45"/>
    <p:sldId id="861" r:id="rId46"/>
    <p:sldId id="862" r:id="rId47"/>
    <p:sldId id="863" r:id="rId48"/>
    <p:sldId id="859" r:id="rId49"/>
    <p:sldId id="868" r:id="rId50"/>
    <p:sldId id="865" r:id="rId51"/>
    <p:sldId id="867" r:id="rId52"/>
    <p:sldId id="870" r:id="rId53"/>
    <p:sldId id="864" r:id="rId5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96" autoAdjust="0"/>
    <p:restoredTop sz="76441" autoAdjust="0"/>
  </p:normalViewPr>
  <p:slideViewPr>
    <p:cSldViewPr snapToGrid="0" snapToObjects="1">
      <p:cViewPr varScale="1">
        <p:scale>
          <a:sx n="66" d="100"/>
          <a:sy n="66" d="100"/>
        </p:scale>
        <p:origin x="1349" y="38"/>
      </p:cViewPr>
      <p:guideLst>
        <p:guide orient="horz" pos="2160"/>
        <p:guide pos="2880"/>
      </p:guideLst>
    </p:cSldViewPr>
  </p:slideViewPr>
  <p:outlineViewPr>
    <p:cViewPr>
      <p:scale>
        <a:sx n="33" d="100"/>
        <a:sy n="33" d="100"/>
      </p:scale>
      <p:origin x="0" y="-10050"/>
    </p:cViewPr>
  </p:outlineViewPr>
  <p:notesTextViewPr>
    <p:cViewPr>
      <p:scale>
        <a:sx n="100" d="100"/>
        <a:sy n="100" d="100"/>
      </p:scale>
      <p:origin x="0" y="0"/>
    </p:cViewPr>
  </p:notesTextViewPr>
  <p:notesViewPr>
    <p:cSldViewPr snapToGrid="0" snapToObjects="1">
      <p:cViewPr varScale="1">
        <p:scale>
          <a:sx n="73" d="100"/>
          <a:sy n="73" d="100"/>
        </p:scale>
        <p:origin x="123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163" cy="469900"/>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4022726" y="0"/>
            <a:ext cx="3078163" cy="469900"/>
          </a:xfrm>
          <a:prstGeom prst="rect">
            <a:avLst/>
          </a:prstGeom>
        </p:spPr>
        <p:txBody>
          <a:bodyPr vert="horz" lIns="91429" tIns="45714" rIns="91429" bIns="45714" rtlCol="0"/>
          <a:lstStyle>
            <a:lvl1pPr algn="r">
              <a:defRPr sz="1200"/>
            </a:lvl1pPr>
          </a:lstStyle>
          <a:p>
            <a:endParaRPr lang="en-US"/>
          </a:p>
        </p:txBody>
      </p:sp>
      <p:sp>
        <p:nvSpPr>
          <p:cNvPr id="4" name="Footer Placeholder 3"/>
          <p:cNvSpPr>
            <a:spLocks noGrp="1"/>
          </p:cNvSpPr>
          <p:nvPr>
            <p:ph type="ftr" sz="quarter" idx="2"/>
          </p:nvPr>
        </p:nvSpPr>
        <p:spPr>
          <a:xfrm>
            <a:off x="1" y="8918575"/>
            <a:ext cx="3078163" cy="469900"/>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022726" y="8918575"/>
            <a:ext cx="3078163" cy="469900"/>
          </a:xfrm>
          <a:prstGeom prst="rect">
            <a:avLst/>
          </a:prstGeom>
        </p:spPr>
        <p:txBody>
          <a:bodyPr vert="horz" lIns="91429" tIns="45714" rIns="91429" bIns="45714" rtlCol="0" anchor="b"/>
          <a:lstStyle>
            <a:lvl1pPr algn="r">
              <a:defRPr sz="1200"/>
            </a:lvl1pPr>
          </a:lstStyle>
          <a:p>
            <a:fld id="{66C23C97-C910-4DD2-8191-E69B13623DE5}" type="slidenum">
              <a:rPr lang="en-US" smtClean="0"/>
              <a:t>‹#›</a:t>
            </a:fld>
            <a:endParaRPr lang="en-US"/>
          </a:p>
        </p:txBody>
      </p:sp>
    </p:spTree>
    <p:extLst>
      <p:ext uri="{BB962C8B-B14F-4D97-AF65-F5344CB8AC3E}">
        <p14:creationId xmlns:p14="http://schemas.microsoft.com/office/powerpoint/2010/main" val="285263928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18" tIns="47108" rIns="94218" bIns="47108"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18" tIns="47108" rIns="94218" bIns="47108" rtlCol="0"/>
          <a:lstStyle>
            <a:lvl1pPr algn="r">
              <a:defRPr sz="1200"/>
            </a:lvl1pPr>
          </a:lstStyle>
          <a:p>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18" tIns="47108" rIns="94218" bIns="47108"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18" tIns="47108" rIns="94218" bIns="471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18" tIns="47108" rIns="94218" bIns="47108"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18" tIns="47108" rIns="94218" bIns="47108" rtlCol="0" anchor="b"/>
          <a:lstStyle>
            <a:lvl1pPr algn="r">
              <a:defRPr sz="1200"/>
            </a:lvl1pPr>
          </a:lstStyle>
          <a:p>
            <a:fld id="{848739EB-D7CE-A54B-9B47-E18F72DFD21D}" type="slidenum">
              <a:rPr lang="en-US" smtClean="0"/>
              <a:t>‹#›</a:t>
            </a:fld>
            <a:endParaRPr lang="en-US"/>
          </a:p>
        </p:txBody>
      </p:sp>
    </p:spTree>
    <p:extLst>
      <p:ext uri="{BB962C8B-B14F-4D97-AF65-F5344CB8AC3E}">
        <p14:creationId xmlns:p14="http://schemas.microsoft.com/office/powerpoint/2010/main" val="387575901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848739EB-D7CE-A54B-9B47-E18F72DFD21D}" type="slidenum">
              <a:rPr lang="en-US" smtClean="0"/>
              <a:t>1</a:t>
            </a:fld>
            <a:endParaRPr lang="en-US"/>
          </a:p>
        </p:txBody>
      </p:sp>
    </p:spTree>
    <p:extLst>
      <p:ext uri="{BB962C8B-B14F-4D97-AF65-F5344CB8AC3E}">
        <p14:creationId xmlns:p14="http://schemas.microsoft.com/office/powerpoint/2010/main" val="1000775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latin typeface="Cambria"/>
                <a:cs typeface="Cambria"/>
              </a:rPr>
              <a:t>Most survivors typically express a common set of desires. These include:</a:t>
            </a:r>
          </a:p>
          <a:p>
            <a:pPr marL="353313" indent="-353313">
              <a:lnSpc>
                <a:spcPct val="150000"/>
              </a:lnSpc>
              <a:buFont typeface="+mj-lt"/>
              <a:buAutoNum type="arabicPeriod"/>
            </a:pPr>
            <a:r>
              <a:rPr lang="en-US" dirty="0">
                <a:latin typeface="Cambria"/>
                <a:cs typeface="Cambria"/>
              </a:rPr>
              <a:t>A desire for a sense of personal </a:t>
            </a:r>
            <a:r>
              <a:rPr lang="en-US" b="1" u="sng" dirty="0">
                <a:solidFill>
                  <a:srgbClr val="0000FF"/>
                </a:solidFill>
                <a:latin typeface="Cambria"/>
                <a:cs typeface="Cambria"/>
              </a:rPr>
              <a:t>safety</a:t>
            </a:r>
            <a:r>
              <a:rPr lang="en-US" dirty="0">
                <a:latin typeface="Cambria"/>
                <a:cs typeface="Cambria"/>
              </a:rPr>
              <a:t>, </a:t>
            </a:r>
          </a:p>
          <a:p>
            <a:pPr marL="353313" indent="-353313">
              <a:lnSpc>
                <a:spcPct val="150000"/>
              </a:lnSpc>
              <a:buFont typeface="+mj-lt"/>
              <a:buAutoNum type="arabicPeriod"/>
            </a:pPr>
            <a:r>
              <a:rPr lang="en-US" dirty="0">
                <a:latin typeface="Cambria"/>
                <a:cs typeface="Cambria"/>
              </a:rPr>
              <a:t>Someone to </a:t>
            </a:r>
            <a:r>
              <a:rPr lang="en-US" b="1" u="sng" dirty="0">
                <a:solidFill>
                  <a:srgbClr val="0000FF"/>
                </a:solidFill>
                <a:latin typeface="Cambria"/>
                <a:cs typeface="Cambria"/>
              </a:rPr>
              <a:t>compassionately</a:t>
            </a:r>
            <a:r>
              <a:rPr lang="en-US" dirty="0">
                <a:latin typeface="Cambria"/>
                <a:cs typeface="Cambria"/>
              </a:rPr>
              <a:t> </a:t>
            </a:r>
            <a:r>
              <a:rPr lang="en-US" b="1" u="sng" dirty="0">
                <a:solidFill>
                  <a:srgbClr val="0000FF"/>
                </a:solidFill>
                <a:latin typeface="Cambria"/>
                <a:cs typeface="Cambria"/>
              </a:rPr>
              <a:t>listen</a:t>
            </a:r>
            <a:r>
              <a:rPr lang="en-US" dirty="0">
                <a:latin typeface="Cambria"/>
                <a:cs typeface="Cambria"/>
              </a:rPr>
              <a:t> to them express their reactions,</a:t>
            </a:r>
          </a:p>
          <a:p>
            <a:pPr marL="353313" indent="-353313">
              <a:lnSpc>
                <a:spcPct val="150000"/>
              </a:lnSpc>
              <a:buFont typeface="+mj-lt"/>
              <a:buAutoNum type="arabicPeriod"/>
            </a:pPr>
            <a:r>
              <a:rPr lang="en-US" dirty="0">
                <a:latin typeface="Cambria"/>
                <a:cs typeface="Cambria"/>
              </a:rPr>
              <a:t>As much </a:t>
            </a:r>
            <a:r>
              <a:rPr lang="en-US" b="1" u="sng" dirty="0">
                <a:solidFill>
                  <a:srgbClr val="0000FF"/>
                </a:solidFill>
                <a:latin typeface="Cambria"/>
                <a:cs typeface="Cambria"/>
              </a:rPr>
              <a:t>accurate</a:t>
            </a:r>
            <a:r>
              <a:rPr lang="en-US" dirty="0">
                <a:latin typeface="Cambria"/>
                <a:cs typeface="Cambria"/>
              </a:rPr>
              <a:t> and </a:t>
            </a:r>
            <a:r>
              <a:rPr lang="en-US" b="1" u="sng" dirty="0">
                <a:solidFill>
                  <a:srgbClr val="0000FF"/>
                </a:solidFill>
                <a:latin typeface="Cambria"/>
                <a:cs typeface="Cambria"/>
              </a:rPr>
              <a:t>consistent</a:t>
            </a:r>
            <a:r>
              <a:rPr lang="en-US" dirty="0">
                <a:latin typeface="Cambria"/>
                <a:cs typeface="Cambria"/>
              </a:rPr>
              <a:t> information as is available,</a:t>
            </a:r>
          </a:p>
          <a:p>
            <a:pPr marL="353313" indent="-353313">
              <a:lnSpc>
                <a:spcPct val="150000"/>
              </a:lnSpc>
              <a:buClr>
                <a:schemeClr val="tx1"/>
              </a:buClr>
              <a:buFont typeface="+mj-lt"/>
              <a:buAutoNum type="arabicPeriod"/>
            </a:pPr>
            <a:r>
              <a:rPr lang="en-US" u="sng" dirty="0">
                <a:solidFill>
                  <a:srgbClr val="0000FF"/>
                </a:solidFill>
                <a:latin typeface="Cambria"/>
                <a:cs typeface="Cambria"/>
              </a:rPr>
              <a:t>practical</a:t>
            </a:r>
            <a:r>
              <a:rPr lang="en-US" dirty="0">
                <a:latin typeface="Cambria"/>
                <a:cs typeface="Cambria"/>
              </a:rPr>
              <a:t> </a:t>
            </a:r>
            <a:r>
              <a:rPr lang="en-US" b="1" u="sng" dirty="0">
                <a:solidFill>
                  <a:srgbClr val="0000FF"/>
                </a:solidFill>
                <a:latin typeface="Cambria"/>
                <a:cs typeface="Cambria"/>
              </a:rPr>
              <a:t>assistance</a:t>
            </a:r>
            <a:r>
              <a:rPr lang="en-US" dirty="0">
                <a:latin typeface="Cambria"/>
                <a:cs typeface="Cambria"/>
              </a:rPr>
              <a:t> with tasks that need to be performed</a:t>
            </a:r>
          </a:p>
          <a:p>
            <a:pPr marL="353313" indent="-353313">
              <a:lnSpc>
                <a:spcPct val="150000"/>
              </a:lnSpc>
              <a:buClr>
                <a:schemeClr val="tx1"/>
              </a:buClr>
              <a:buFont typeface="+mj-lt"/>
              <a:buAutoNum type="arabicPeriod"/>
            </a:pPr>
            <a:r>
              <a:rPr lang="en-US" dirty="0">
                <a:latin typeface="Cambria"/>
                <a:cs typeface="Cambria"/>
              </a:rPr>
              <a:t> </a:t>
            </a:r>
            <a:r>
              <a:rPr lang="en-US" b="1" u="sng" dirty="0">
                <a:solidFill>
                  <a:srgbClr val="0000FF"/>
                </a:solidFill>
                <a:latin typeface="Cambria"/>
                <a:cs typeface="Cambria"/>
              </a:rPr>
              <a:t>justice</a:t>
            </a:r>
            <a:r>
              <a:rPr lang="en-US" dirty="0">
                <a:latin typeface="Cambria"/>
                <a:cs typeface="Cambria"/>
              </a:rPr>
              <a:t> (or to be treated “fairly”; being afforded dignity and respect)</a:t>
            </a:r>
          </a:p>
          <a:p>
            <a:r>
              <a:rPr lang="en-US" dirty="0"/>
              <a:t>Tissues,</a:t>
            </a:r>
          </a:p>
          <a:p>
            <a:r>
              <a:rPr lang="en-US" dirty="0"/>
              <a:t>Blanket</a:t>
            </a:r>
          </a:p>
          <a:p>
            <a:endParaRPr lang="en-US" dirty="0"/>
          </a:p>
          <a:p>
            <a:endParaRPr lang="en-US" dirty="0"/>
          </a:p>
          <a:p>
            <a:endParaRPr lang="en-US" dirty="0"/>
          </a:p>
          <a:p>
            <a:pPr lvl="0"/>
            <a:endParaRPr lang="en-US" b="1" dirty="0"/>
          </a:p>
          <a:p>
            <a:pPr lvl="0"/>
            <a:endParaRPr lang="en-US" b="1" dirty="0"/>
          </a:p>
          <a:p>
            <a:pPr lvl="0"/>
            <a:r>
              <a:rPr lang="en-US" b="1" dirty="0"/>
              <a:t>Practical Assistance</a:t>
            </a:r>
            <a:endParaRPr lang="en-US" dirty="0"/>
          </a:p>
          <a:p>
            <a:pPr lvl="0"/>
            <a:r>
              <a:rPr lang="en-US" dirty="0"/>
              <a:t>water, water, water, </a:t>
            </a:r>
          </a:p>
          <a:p>
            <a:pPr lvl="0"/>
            <a:r>
              <a:rPr lang="en-US" dirty="0"/>
              <a:t>tissues, water, warmth, touch with permission</a:t>
            </a:r>
          </a:p>
          <a:p>
            <a:pPr lvl="0"/>
            <a:r>
              <a:rPr lang="en-US" dirty="0"/>
              <a:t>Power of 3-deep breaths</a:t>
            </a:r>
          </a:p>
          <a:p>
            <a:pPr lvl="0"/>
            <a:r>
              <a:rPr lang="en-US" dirty="0"/>
              <a:t>“I need”  write down-VISUALLY need to see what they are thinking/feeling</a:t>
            </a:r>
          </a:p>
          <a:p>
            <a:r>
              <a:rPr lang="en-US" dirty="0"/>
              <a:t> </a:t>
            </a:r>
          </a:p>
          <a:p>
            <a:endParaRPr lang="en-US" dirty="0"/>
          </a:p>
        </p:txBody>
      </p:sp>
      <p:sp>
        <p:nvSpPr>
          <p:cNvPr id="4" name="Slide Number Placeholder 3"/>
          <p:cNvSpPr>
            <a:spLocks noGrp="1"/>
          </p:cNvSpPr>
          <p:nvPr>
            <p:ph type="sldNum" sz="quarter" idx="10"/>
          </p:nvPr>
        </p:nvSpPr>
        <p:spPr/>
        <p:txBody>
          <a:bodyPr/>
          <a:lstStyle/>
          <a:p>
            <a:fld id="{564E44ED-45F1-C046-9559-715A45EDABC9}" type="slidenum">
              <a:rPr lang="en-US" smtClean="0"/>
              <a:t>28</a:t>
            </a:fld>
            <a:endParaRPr lang="en-US"/>
          </a:p>
        </p:txBody>
      </p:sp>
    </p:spTree>
    <p:extLst>
      <p:ext uri="{BB962C8B-B14F-4D97-AF65-F5344CB8AC3E}">
        <p14:creationId xmlns:p14="http://schemas.microsoft.com/office/powerpoint/2010/main" val="2176761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Justice / Fair</a:t>
            </a:r>
            <a:endParaRPr lang="en-US" sz="1100" dirty="0"/>
          </a:p>
          <a:p>
            <a:r>
              <a:rPr lang="en-US" dirty="0"/>
              <a:t>-no judgment, </a:t>
            </a:r>
            <a:endParaRPr lang="en-US" sz="1100" dirty="0"/>
          </a:p>
          <a:p>
            <a:r>
              <a:rPr lang="en-US" dirty="0"/>
              <a:t>-no should have, </a:t>
            </a:r>
            <a:endParaRPr lang="en-US" sz="1100" dirty="0"/>
          </a:p>
          <a:p>
            <a:r>
              <a:rPr lang="en-US" dirty="0"/>
              <a:t>-why didn’t you, instead of “clarification” sounds like criticism</a:t>
            </a:r>
            <a:endParaRPr lang="en-US" sz="1100" dirty="0"/>
          </a:p>
          <a:p>
            <a:r>
              <a:rPr lang="en-US" dirty="0"/>
              <a:t>- bias, </a:t>
            </a:r>
            <a:endParaRPr lang="en-US" sz="1100" dirty="0"/>
          </a:p>
          <a:p>
            <a:r>
              <a:rPr lang="en-US" dirty="0"/>
              <a:t>-attitude</a:t>
            </a:r>
            <a:endParaRPr lang="en-US" sz="1100" dirty="0"/>
          </a:p>
          <a:p>
            <a:r>
              <a:rPr lang="en-US" dirty="0"/>
              <a:t>e alright”</a:t>
            </a:r>
            <a:endParaRPr lang="en-US" sz="1100" dirty="0"/>
          </a:p>
          <a:p>
            <a:r>
              <a:rPr lang="en-US" dirty="0"/>
              <a:t>-You have a future</a:t>
            </a:r>
            <a:endParaRPr lang="en-US" sz="1100" dirty="0"/>
          </a:p>
          <a:p>
            <a:r>
              <a:rPr lang="en-US" dirty="0"/>
              <a:t>-50/50 Hindsight is powerful and damaging-tell truth.</a:t>
            </a:r>
            <a:endParaRPr lang="en-US" sz="1100" dirty="0"/>
          </a:p>
          <a:p>
            <a:r>
              <a:rPr lang="en-US" dirty="0"/>
              <a:t> </a:t>
            </a:r>
            <a:endParaRPr lang="en-US" sz="1100" dirty="0"/>
          </a:p>
          <a:p>
            <a:r>
              <a:rPr lang="en-US" dirty="0"/>
              <a:t>“TELL</a:t>
            </a:r>
            <a:r>
              <a:rPr lang="en-US" baseline="0" dirty="0"/>
              <a:t> YOURSELF THE TRUTH”   50 -50 CAUSES ANOTHER TRAUMA WHEN YOUR PERCEPTION AND FACTS-COLLIDE AND TRUTH IS DIFFERENT</a:t>
            </a:r>
            <a:endParaRPr lang="en-US" dirty="0"/>
          </a:p>
        </p:txBody>
      </p:sp>
      <p:sp>
        <p:nvSpPr>
          <p:cNvPr id="4" name="Slide Number Placeholder 3"/>
          <p:cNvSpPr>
            <a:spLocks noGrp="1"/>
          </p:cNvSpPr>
          <p:nvPr>
            <p:ph type="sldNum" sz="quarter" idx="10"/>
          </p:nvPr>
        </p:nvSpPr>
        <p:spPr/>
        <p:txBody>
          <a:bodyPr/>
          <a:lstStyle/>
          <a:p>
            <a:fld id="{564E44ED-45F1-C046-9559-715A45EDABC9}" type="slidenum">
              <a:rPr lang="en-US" smtClean="0"/>
              <a:t>29</a:t>
            </a:fld>
            <a:endParaRPr lang="en-US"/>
          </a:p>
        </p:txBody>
      </p:sp>
    </p:spTree>
    <p:extLst>
      <p:ext uri="{BB962C8B-B14F-4D97-AF65-F5344CB8AC3E}">
        <p14:creationId xmlns:p14="http://schemas.microsoft.com/office/powerpoint/2010/main" val="2499696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Safety-</a:t>
            </a:r>
            <a:r>
              <a:rPr lang="en-US" dirty="0"/>
              <a:t>environment:  </a:t>
            </a:r>
            <a:endParaRPr lang="en-US" sz="1100" dirty="0"/>
          </a:p>
          <a:p>
            <a:pPr lvl="0"/>
            <a:r>
              <a:rPr lang="en-US" dirty="0"/>
              <a:t>     trauma affects/impacts the whole person-sound, smell, sight, hear, feel-     YOU </a:t>
            </a:r>
            <a:endParaRPr lang="en-US" sz="1100" dirty="0"/>
          </a:p>
          <a:p>
            <a:pPr lvl="2"/>
            <a:r>
              <a:rPr lang="en-US" dirty="0"/>
              <a:t>-Minimize pain</a:t>
            </a:r>
            <a:endParaRPr lang="en-US" sz="1100" dirty="0"/>
          </a:p>
          <a:p>
            <a:pPr lvl="2"/>
            <a:r>
              <a:rPr lang="en-US" dirty="0"/>
              <a:t>-Reassure</a:t>
            </a:r>
            <a:endParaRPr lang="en-US" sz="1100" dirty="0"/>
          </a:p>
          <a:p>
            <a:pPr lvl="2"/>
            <a:r>
              <a:rPr lang="en-US" dirty="0"/>
              <a:t>-Not happening now</a:t>
            </a:r>
            <a:endParaRPr lang="en-US" sz="1100" dirty="0"/>
          </a:p>
          <a:p>
            <a:pPr lvl="2"/>
            <a:r>
              <a:rPr lang="en-US" dirty="0"/>
              <a:t>-Safe</a:t>
            </a:r>
            <a:endParaRPr lang="en-US" sz="1100" dirty="0"/>
          </a:p>
          <a:p>
            <a:pPr lvl="2"/>
            <a:r>
              <a:rPr lang="en-US" dirty="0"/>
              <a:t>-Not in danger</a:t>
            </a:r>
            <a:endParaRPr lang="en-US" sz="1100" dirty="0"/>
          </a:p>
          <a:p>
            <a:pPr lvl="2"/>
            <a:r>
              <a:rPr lang="en-US" dirty="0"/>
              <a:t>When you talk you are repeating what you already know,  listening, you might learn something new</a:t>
            </a:r>
            <a:endParaRPr lang="en-US" sz="1100" dirty="0"/>
          </a:p>
          <a:p>
            <a:endParaRPr lang="en-US" dirty="0"/>
          </a:p>
        </p:txBody>
      </p:sp>
      <p:sp>
        <p:nvSpPr>
          <p:cNvPr id="4" name="Slide Number Placeholder 3"/>
          <p:cNvSpPr>
            <a:spLocks noGrp="1"/>
          </p:cNvSpPr>
          <p:nvPr>
            <p:ph type="sldNum" sz="quarter" idx="10"/>
          </p:nvPr>
        </p:nvSpPr>
        <p:spPr/>
        <p:txBody>
          <a:bodyPr/>
          <a:lstStyle/>
          <a:p>
            <a:fld id="{564E44ED-45F1-C046-9559-715A45EDABC9}" type="slidenum">
              <a:rPr lang="en-US" smtClean="0"/>
              <a:t>30</a:t>
            </a:fld>
            <a:endParaRPr lang="en-US"/>
          </a:p>
        </p:txBody>
      </p:sp>
    </p:spTree>
    <p:extLst>
      <p:ext uri="{BB962C8B-B14F-4D97-AF65-F5344CB8AC3E}">
        <p14:creationId xmlns:p14="http://schemas.microsoft.com/office/powerpoint/2010/main" val="772743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Truth/Honesty</a:t>
            </a:r>
            <a:r>
              <a:rPr lang="en-US" dirty="0"/>
              <a:t>-</a:t>
            </a:r>
          </a:p>
          <a:p>
            <a:r>
              <a:rPr lang="en-US" dirty="0"/>
              <a:t>-no false hopes, </a:t>
            </a:r>
          </a:p>
          <a:p>
            <a:r>
              <a:rPr lang="en-US" dirty="0"/>
              <a:t>-no opinions, </a:t>
            </a:r>
          </a:p>
          <a:p>
            <a:r>
              <a:rPr lang="en-US" dirty="0"/>
              <a:t>no speaking for authority</a:t>
            </a:r>
          </a:p>
          <a:p>
            <a:r>
              <a:rPr lang="en-US" dirty="0"/>
              <a:t>-You are good, ok instead of “everything is going to be alright”</a:t>
            </a:r>
          </a:p>
          <a:p>
            <a:r>
              <a:rPr lang="en-US" dirty="0"/>
              <a:t>-You have a future</a:t>
            </a:r>
          </a:p>
          <a:p>
            <a:r>
              <a:rPr lang="en-US" dirty="0"/>
              <a:t>-50/50 Hindsight is powerful and damaging-tell truth.</a:t>
            </a:r>
          </a:p>
          <a:p>
            <a:r>
              <a:rPr lang="en-US" dirty="0"/>
              <a:t> </a:t>
            </a:r>
          </a:p>
          <a:p>
            <a:endParaRPr lang="en-US" dirty="0"/>
          </a:p>
        </p:txBody>
      </p:sp>
      <p:sp>
        <p:nvSpPr>
          <p:cNvPr id="4" name="Slide Number Placeholder 3"/>
          <p:cNvSpPr>
            <a:spLocks noGrp="1"/>
          </p:cNvSpPr>
          <p:nvPr>
            <p:ph type="sldNum" sz="quarter" idx="10"/>
          </p:nvPr>
        </p:nvSpPr>
        <p:spPr/>
        <p:txBody>
          <a:bodyPr/>
          <a:lstStyle/>
          <a:p>
            <a:fld id="{564E44ED-45F1-C046-9559-715A45EDABC9}" type="slidenum">
              <a:rPr lang="en-US" smtClean="0"/>
              <a:t>31</a:t>
            </a:fld>
            <a:endParaRPr lang="en-US"/>
          </a:p>
        </p:txBody>
      </p:sp>
    </p:spTree>
    <p:extLst>
      <p:ext uri="{BB962C8B-B14F-4D97-AF65-F5344CB8AC3E}">
        <p14:creationId xmlns:p14="http://schemas.microsoft.com/office/powerpoint/2010/main" val="2094065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lvl="0"/>
            <a:r>
              <a:rPr lang="en-US" dirty="0"/>
              <a:t> and </a:t>
            </a:r>
            <a:r>
              <a:rPr lang="en-US" b="1" dirty="0"/>
              <a:t>Compassion</a:t>
            </a:r>
            <a:r>
              <a:rPr lang="en-US" dirty="0"/>
              <a:t>-Empathy, </a:t>
            </a:r>
          </a:p>
          <a:p>
            <a:pPr lvl="0"/>
            <a:r>
              <a:rPr lang="en-US" dirty="0"/>
              <a:t>“</a:t>
            </a:r>
          </a:p>
          <a:p>
            <a:pPr lvl="0"/>
            <a:r>
              <a:rPr lang="en-US" dirty="0"/>
              <a:t>I Got You”</a:t>
            </a:r>
          </a:p>
          <a:p>
            <a:pPr lvl="0"/>
            <a:r>
              <a:rPr lang="en-US" dirty="0"/>
              <a:t>not pity  “At least”….</a:t>
            </a:r>
          </a:p>
          <a:p>
            <a:pPr lvl="0"/>
            <a:endParaRPr lang="en-US" dirty="0"/>
          </a:p>
          <a:p>
            <a:pPr lvl="0"/>
            <a:r>
              <a:rPr lang="en-US" dirty="0"/>
              <a:t>COMPASSION IN ACTION</a:t>
            </a:r>
          </a:p>
          <a:p>
            <a:pPr lvl="0"/>
            <a:endParaRPr lang="en-US" dirty="0"/>
          </a:p>
          <a:p>
            <a:pPr lvl="0"/>
            <a:r>
              <a:rPr lang="en-US" dirty="0"/>
              <a:t>LISTENING WITH FULL ATTENTION</a:t>
            </a:r>
          </a:p>
          <a:p>
            <a:pPr lvl="0"/>
            <a:r>
              <a:rPr lang="en-US" dirty="0"/>
              <a:t> </a:t>
            </a:r>
          </a:p>
          <a:p>
            <a:pPr lvl="0"/>
            <a:r>
              <a:rPr lang="en-US" dirty="0"/>
              <a:t>HELPING THEM TELL THEIR STORY</a:t>
            </a:r>
          </a:p>
          <a:p>
            <a:endParaRPr lang="en-US" dirty="0"/>
          </a:p>
        </p:txBody>
      </p:sp>
      <p:sp>
        <p:nvSpPr>
          <p:cNvPr id="4" name="Slide Number Placeholder 3"/>
          <p:cNvSpPr>
            <a:spLocks noGrp="1"/>
          </p:cNvSpPr>
          <p:nvPr>
            <p:ph type="sldNum" sz="quarter" idx="10"/>
          </p:nvPr>
        </p:nvSpPr>
        <p:spPr/>
        <p:txBody>
          <a:bodyPr/>
          <a:lstStyle/>
          <a:p>
            <a:fld id="{564E44ED-45F1-C046-9559-715A45EDABC9}" type="slidenum">
              <a:rPr lang="en-US" smtClean="0"/>
              <a:t>32</a:t>
            </a:fld>
            <a:endParaRPr lang="en-US"/>
          </a:p>
        </p:txBody>
      </p:sp>
    </p:spTree>
    <p:extLst>
      <p:ext uri="{BB962C8B-B14F-4D97-AF65-F5344CB8AC3E}">
        <p14:creationId xmlns:p14="http://schemas.microsoft.com/office/powerpoint/2010/main" val="1104407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 responders serve in a ministry of presence, meaning that the care and concern conveyed by their very presence benefits the survivors.</a:t>
            </a:r>
          </a:p>
          <a:p>
            <a:r>
              <a:rPr lang="en-US" dirty="0"/>
              <a:t>When you are listening, do it authentically and with full attention. Work to care about what is being said, remain engaged throughout the conversation, and focus on understanding rather than fixing.  </a:t>
            </a:r>
          </a:p>
          <a:p>
            <a:r>
              <a:rPr lang="en-US" dirty="0"/>
              <a:t>Have students describe understanding of and events where they have used it.</a:t>
            </a:r>
          </a:p>
          <a:p>
            <a:endParaRPr lang="en-US" dirty="0"/>
          </a:p>
          <a:p>
            <a:r>
              <a:rPr lang="en-US" dirty="0"/>
              <a:t>Thus, the over-whelming  majority of the trauma responder’s time should be spent listening rather than talking. </a:t>
            </a:r>
          </a:p>
          <a:p>
            <a:r>
              <a:rPr lang="en-US" dirty="0"/>
              <a:t>Trauma responders rely extensively on brief non-word vocalizations to affirm and acknowledge that they have heard the speaker, and to encourage them to continue talking.  In the hours immediately following a traumatic events, survivors want someone to share their sorrow and can move towards healthy recovery by moving through their trauma, not becoming stuck in one segment of the crisis. Have them continue through telling the trauma until they can come to a better ending; when help arrived, realization they did all they could depending on the situation.</a:t>
            </a:r>
          </a:p>
          <a:p>
            <a:endParaRPr lang="en-US" dirty="0"/>
          </a:p>
          <a:p>
            <a:r>
              <a:rPr lang="en-US" dirty="0"/>
              <a:t>The “first impression” of how the victim perceives the Chaplain will influence whether that victim feels “safe” and free to speak without fear of judgment, minimizing, or being criticized. As always, attempt to build a connection with the victim by being as empathic as possible, without doing a lot of speaking.</a:t>
            </a:r>
          </a:p>
          <a:p>
            <a:endParaRPr lang="en-US" dirty="0"/>
          </a:p>
          <a:p>
            <a:r>
              <a:rPr lang="en-US" dirty="0"/>
              <a:t> </a:t>
            </a:r>
            <a:r>
              <a:rPr lang="en-US" b="1" dirty="0"/>
              <a:t>You begin to affect a change in attitude.</a:t>
            </a:r>
            <a:r>
              <a:rPr lang="en-US" dirty="0"/>
              <a:t> When you listen to someone they feel valued and respected, and they see the benefit as the way to begin healing. When people who may not have been formerly listen to or valued experience it, this change in action reflects a change in attitude for them. </a:t>
            </a:r>
          </a:p>
          <a:p>
            <a:endParaRPr lang="en-US" dirty="0"/>
          </a:p>
          <a:p>
            <a:r>
              <a:rPr lang="en-US" dirty="0"/>
              <a:t>Long periods of silence are normal. Fight the urge to fill that silence. Use compassion as your intention to relieve the suffering of others.</a:t>
            </a:r>
          </a:p>
          <a:p>
            <a:r>
              <a:rPr lang="en-US" dirty="0"/>
              <a:t>The key to effective crisis response is to connect with others who will be supportive and empathetic listeners. No one can fix their situation. Rather listen completely, without any motive, because a motive in listening is a distraction. </a:t>
            </a:r>
          </a:p>
          <a:p>
            <a:endParaRPr lang="en-US" dirty="0"/>
          </a:p>
          <a:p>
            <a:r>
              <a:rPr lang="en-US" dirty="0"/>
              <a:t>Do not self-disclose about your own life, similar experiences or related circumstances. Display sincere compassion.</a:t>
            </a:r>
          </a:p>
          <a:p>
            <a:r>
              <a:rPr lang="en-US" dirty="0"/>
              <a:t>Explain how this can alter a situation, prevent victims from moving forward.</a:t>
            </a:r>
          </a:p>
          <a:p>
            <a:endParaRPr lang="en-US" dirty="0"/>
          </a:p>
          <a:p>
            <a:r>
              <a:rPr lang="en-US" dirty="0"/>
              <a:t>The Chaplain can provide organization to the victim. "How did it start?" "What happened next?" “Then what did you do?" "How were your thoughts at the time?" "What happened next?" Essentially, Chaplains’ are providing the frame within which the victim can tell his/her story. You are also breaking the story up </a:t>
            </a:r>
          </a:p>
          <a:p>
            <a:r>
              <a:rPr lang="en-US" dirty="0"/>
              <a:t>into small components, which are easier to handle than the whole massive experience. By allowing them to step through the situation, you can guide them to a better ending than where they may be stuck. You may have to hear their initial version a few times before you can determine the best way to guide them to reframe their experience…it will come to you!</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7BEDAC2-2373-4488-A3E9-67A9282D5FF6}" type="slidenum">
              <a:rPr lang="en-US" smtClean="0"/>
              <a:t>33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78770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8739EB-D7CE-A54B-9B47-E18F72DFD21D}" type="slidenum">
              <a:rPr lang="en-US" smtClean="0"/>
              <a:t>34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917355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100" dirty="0">
                <a:latin typeface="Arial" charset="0"/>
              </a:rPr>
              <a:t>. </a:t>
            </a:r>
            <a:r>
              <a:rPr lang="en-US" dirty="0">
                <a:latin typeface="Arial" charset="0"/>
              </a:rPr>
              <a:t>It is not happening now.</a:t>
            </a:r>
          </a:p>
          <a:p>
            <a:pPr>
              <a:lnSpc>
                <a:spcPct val="90000"/>
              </a:lnSpc>
            </a:pPr>
            <a:r>
              <a:rPr lang="en-US" dirty="0">
                <a:latin typeface="Arial" charset="0"/>
              </a:rPr>
              <a:t>The trauma is over. It is in the past. You are here in the present.</a:t>
            </a:r>
          </a:p>
          <a:p>
            <a:pPr marL="385267" indent="-385267">
              <a:lnSpc>
                <a:spcPct val="90000"/>
              </a:lnSpc>
            </a:pPr>
            <a:endParaRPr lang="en-US" dirty="0">
              <a:latin typeface="Arial" charset="0"/>
            </a:endParaRPr>
          </a:p>
          <a:p>
            <a:pPr>
              <a:lnSpc>
                <a:spcPct val="90000"/>
              </a:lnSpc>
            </a:pPr>
            <a:r>
              <a:rPr lang="en-US" dirty="0">
                <a:latin typeface="Arial" charset="0"/>
              </a:rPr>
              <a:t>2. You are safe. </a:t>
            </a:r>
          </a:p>
          <a:p>
            <a:pPr>
              <a:lnSpc>
                <a:spcPct val="90000"/>
              </a:lnSpc>
            </a:pPr>
            <a:r>
              <a:rPr lang="en-US" dirty="0">
                <a:latin typeface="Arial" charset="0"/>
              </a:rPr>
              <a:t>The adults here are responsible for your safety and you are worthy of care and protection.</a:t>
            </a:r>
          </a:p>
          <a:p>
            <a:pPr marL="385267" indent="-385267">
              <a:lnSpc>
                <a:spcPct val="90000"/>
              </a:lnSpc>
            </a:pPr>
            <a:endParaRPr lang="en-US" dirty="0">
              <a:latin typeface="Arial" charset="0"/>
            </a:endParaRPr>
          </a:p>
          <a:p>
            <a:pPr>
              <a:lnSpc>
                <a:spcPct val="90000"/>
              </a:lnSpc>
            </a:pPr>
            <a:r>
              <a:rPr lang="en-US" dirty="0">
                <a:latin typeface="Arial" charset="0"/>
              </a:rPr>
              <a:t>3. You are not inherently dangerous/toxic.</a:t>
            </a:r>
          </a:p>
          <a:p>
            <a:pPr>
              <a:lnSpc>
                <a:spcPct val="90000"/>
              </a:lnSpc>
            </a:pPr>
            <a:r>
              <a:rPr lang="en-US" dirty="0">
                <a:latin typeface="Arial" charset="0"/>
              </a:rPr>
              <a:t>What is inside you (thoughts, feelings, dreams, impulses, etc.) cannot hurt you or others.</a:t>
            </a:r>
          </a:p>
          <a:p>
            <a:pPr>
              <a:lnSpc>
                <a:spcPct val="90000"/>
              </a:lnSpc>
            </a:pPr>
            <a:r>
              <a:rPr lang="en-US" sz="1100" dirty="0">
                <a:latin typeface="Arial" charset="0"/>
              </a:rPr>
              <a:t>4. </a:t>
            </a:r>
            <a:r>
              <a:rPr lang="en-US" dirty="0">
                <a:latin typeface="Arial" charset="0"/>
              </a:rPr>
              <a:t>You are good.</a:t>
            </a:r>
          </a:p>
          <a:p>
            <a:pPr>
              <a:lnSpc>
                <a:spcPct val="90000"/>
              </a:lnSpc>
            </a:pPr>
            <a:r>
              <a:rPr lang="en-US" dirty="0">
                <a:latin typeface="Arial" charset="0"/>
              </a:rPr>
              <a:t>Whatever you have experienced and whatever you have had to do to survive, you are a good, strong person who can contribute to your community.</a:t>
            </a:r>
          </a:p>
          <a:p>
            <a:pPr marL="385267" indent="-385267">
              <a:lnSpc>
                <a:spcPct val="90000"/>
              </a:lnSpc>
            </a:pPr>
            <a:endParaRPr lang="en-US" dirty="0">
              <a:latin typeface="Arial" charset="0"/>
            </a:endParaRPr>
          </a:p>
          <a:p>
            <a:pPr>
              <a:lnSpc>
                <a:spcPct val="90000"/>
              </a:lnSpc>
            </a:pPr>
            <a:r>
              <a:rPr lang="en-US" dirty="0">
                <a:latin typeface="Arial" charset="0"/>
              </a:rPr>
              <a:t>5. You have a future.</a:t>
            </a:r>
          </a:p>
          <a:p>
            <a:endParaRPr lang="en-US" dirty="0"/>
          </a:p>
        </p:txBody>
      </p:sp>
      <p:sp>
        <p:nvSpPr>
          <p:cNvPr id="4" name="Slide Number Placeholder 3"/>
          <p:cNvSpPr>
            <a:spLocks noGrp="1"/>
          </p:cNvSpPr>
          <p:nvPr>
            <p:ph type="sldNum" sz="quarter" idx="10"/>
          </p:nvPr>
        </p:nvSpPr>
        <p:spPr/>
        <p:txBody>
          <a:bodyPr/>
          <a:lstStyle/>
          <a:p>
            <a:fld id="{848739EB-D7CE-A54B-9B47-E18F72DFD21D}" type="slidenum">
              <a:rPr lang="en-US" smtClean="0"/>
              <a:t>35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196980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None/>
            </a:pPr>
            <a:endParaRPr lang="en-US" sz="1100" u="sng" dirty="0">
              <a:latin typeface="Franklin Gothic Book" charset="0"/>
            </a:endParaRPr>
          </a:p>
          <a:p>
            <a:pPr eaLnBrk="1" hangingPunct="1">
              <a:lnSpc>
                <a:spcPct val="90000"/>
              </a:lnSpc>
              <a:buFontTx/>
              <a:buNone/>
            </a:pPr>
            <a:r>
              <a:rPr lang="ja-JP" altLang="en-US" i="1" dirty="0">
                <a:latin typeface="Franklin Gothic Book" charset="0"/>
              </a:rPr>
              <a:t>“</a:t>
            </a:r>
            <a:r>
              <a:rPr lang="en-US" i="1" dirty="0">
                <a:latin typeface="Franklin Gothic Book" charset="0"/>
              </a:rPr>
              <a:t>Trauma-informed</a:t>
            </a:r>
            <a:r>
              <a:rPr lang="ja-JP" altLang="en-US" i="1" dirty="0">
                <a:latin typeface="Franklin Gothic Book" charset="0"/>
              </a:rPr>
              <a:t>”</a:t>
            </a:r>
            <a:r>
              <a:rPr lang="en-US" i="1" dirty="0">
                <a:latin typeface="Franklin Gothic Book" charset="0"/>
              </a:rPr>
              <a:t> refers to all of the ways in which a service system is influenced by having an understanding of trauma, and the ways in which it is modified to be responsive to the impact of traumatic stress.  A program that is </a:t>
            </a:r>
            <a:r>
              <a:rPr lang="ja-JP" altLang="en-US" i="1" dirty="0">
                <a:latin typeface="Franklin Gothic Book" charset="0"/>
              </a:rPr>
              <a:t>“</a:t>
            </a:r>
            <a:r>
              <a:rPr lang="en-US" i="1" dirty="0">
                <a:latin typeface="Franklin Gothic Book" charset="0"/>
              </a:rPr>
              <a:t>trauma-informed</a:t>
            </a:r>
            <a:r>
              <a:rPr lang="ja-JP" altLang="en-US" i="1" dirty="0">
                <a:latin typeface="Franklin Gothic Book" charset="0"/>
              </a:rPr>
              <a:t>”</a:t>
            </a:r>
            <a:r>
              <a:rPr lang="en-US" i="1" dirty="0">
                <a:latin typeface="Franklin Gothic Book" charset="0"/>
              </a:rPr>
              <a:t> operates within a model or framework that incorporates an understanding of the ways in which trauma impacts an individual</a:t>
            </a:r>
            <a:r>
              <a:rPr lang="ja-JP" altLang="en-US" i="1" dirty="0">
                <a:latin typeface="Franklin Gothic Book" charset="0"/>
              </a:rPr>
              <a:t>’</a:t>
            </a:r>
            <a:r>
              <a:rPr lang="en-US" i="1" dirty="0">
                <a:latin typeface="Franklin Gothic Book" charset="0"/>
              </a:rPr>
              <a:t>s socio-emotional health.  This framework should, theoretically, decrease the risk of </a:t>
            </a:r>
            <a:r>
              <a:rPr lang="en-US" i="1" dirty="0" err="1">
                <a:latin typeface="Franklin Gothic Book" charset="0"/>
              </a:rPr>
              <a:t>retraumatization</a:t>
            </a:r>
            <a:r>
              <a:rPr lang="en-US" i="1" dirty="0">
                <a:latin typeface="Franklin Gothic Book" charset="0"/>
              </a:rPr>
              <a:t>, as well as contribute more generally to recovery from traumatic stress. (Harris &amp; </a:t>
            </a:r>
            <a:r>
              <a:rPr lang="en-US" i="1" dirty="0" err="1">
                <a:latin typeface="Franklin Gothic Book" charset="0"/>
              </a:rPr>
              <a:t>Fallot</a:t>
            </a:r>
            <a:r>
              <a:rPr lang="en-US" i="1" dirty="0">
                <a:latin typeface="Franklin Gothic Book" charset="0"/>
              </a:rPr>
              <a:t>, 2001) </a:t>
            </a:r>
          </a:p>
          <a:p>
            <a:pPr eaLnBrk="1" hangingPunct="1">
              <a:lnSpc>
                <a:spcPct val="80000"/>
              </a:lnSpc>
              <a:buFont typeface="Symbol" charset="0"/>
              <a:buNone/>
            </a:pPr>
            <a:r>
              <a:rPr lang="en-US" i="1" dirty="0">
                <a:latin typeface="Franklin Gothic Book" charset="0"/>
              </a:rPr>
              <a:t>Emphasis on safety:  </a:t>
            </a:r>
          </a:p>
          <a:p>
            <a:pPr eaLnBrk="1" hangingPunct="1">
              <a:lnSpc>
                <a:spcPct val="80000"/>
              </a:lnSpc>
              <a:buFont typeface="Symbol" charset="0"/>
              <a:buNone/>
            </a:pPr>
            <a:r>
              <a:rPr lang="en-US" i="1" dirty="0">
                <a:latin typeface="Franklin Gothic Book" charset="0"/>
              </a:rPr>
              <a:t>	Because trauma survivors are often sensitized to potential danger, trauma-informed service systems work towards building physical and emotional safety for consumers and providers.  The system should be aware of potential triggers for consumers and strive to avoid </a:t>
            </a:r>
            <a:r>
              <a:rPr lang="en-US" i="1" dirty="0" err="1">
                <a:latin typeface="Franklin Gothic Book" charset="0"/>
              </a:rPr>
              <a:t>retraumatization</a:t>
            </a:r>
            <a:r>
              <a:rPr lang="en-US" i="1" dirty="0">
                <a:latin typeface="Franklin Gothic Book" charset="0"/>
              </a:rPr>
              <a:t>.  Because interpersonal trauma often involves boundary violations and abuse of power, systems that are aware of trauma dynamics establish clear roles and boundaries developed within a collaborative decision-making process.  Privacy, confidentiality, and mutual respect are also important aspects of developing an emotionally safe atmosphere.  Diversity is accepted and respected within trauma-informed settings, including differences in gender, ethnicity, sexual orientation</a:t>
            </a:r>
            <a:r>
              <a:rPr lang="en-US" dirty="0">
                <a:latin typeface="Franklin Gothic Book" charset="0"/>
              </a:rPr>
              <a:t>, and so on. </a:t>
            </a:r>
          </a:p>
          <a:p>
            <a:endParaRPr lang="en-US" dirty="0"/>
          </a:p>
        </p:txBody>
      </p:sp>
      <p:sp>
        <p:nvSpPr>
          <p:cNvPr id="4" name="Slide Number Placeholder 3"/>
          <p:cNvSpPr>
            <a:spLocks noGrp="1"/>
          </p:cNvSpPr>
          <p:nvPr>
            <p:ph type="sldNum" sz="quarter" idx="10"/>
          </p:nvPr>
        </p:nvSpPr>
        <p:spPr/>
        <p:txBody>
          <a:bodyPr/>
          <a:lstStyle/>
          <a:p>
            <a:fld id="{848739EB-D7CE-A54B-9B47-E18F72DFD21D}" type="slidenum">
              <a:rPr lang="en-US" smtClean="0"/>
              <a:t>36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116594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8739EB-D7CE-A54B-9B47-E18F72DFD21D}" type="slidenum">
              <a:rPr lang="en-US" smtClean="0"/>
              <a:t>37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84528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848739EB-D7CE-A54B-9B47-E18F72DFD21D}" type="slidenum">
              <a:rPr lang="en-US" smtClean="0"/>
              <a:t>2</a:t>
            </a:fld>
            <a:endParaRPr lang="en-US"/>
          </a:p>
        </p:txBody>
      </p:sp>
    </p:spTree>
    <p:extLst>
      <p:ext uri="{BB962C8B-B14F-4D97-AF65-F5344CB8AC3E}">
        <p14:creationId xmlns:p14="http://schemas.microsoft.com/office/powerpoint/2010/main" val="3688452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848739EB-D7CE-A54B-9B47-E18F72DFD21D}" type="slidenum">
              <a:rPr lang="en-US" smtClean="0"/>
              <a:t>38</a:t>
            </a:fld>
            <a:endParaRPr lang="en-US"/>
          </a:p>
        </p:txBody>
      </p:sp>
    </p:spTree>
    <p:extLst>
      <p:ext uri="{BB962C8B-B14F-4D97-AF65-F5344CB8AC3E}">
        <p14:creationId xmlns:p14="http://schemas.microsoft.com/office/powerpoint/2010/main" val="2261851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848739EB-D7CE-A54B-9B47-E18F72DFD21D}" type="slidenum">
              <a:rPr lang="en-US" smtClean="0"/>
              <a:t>40</a:t>
            </a:fld>
            <a:endParaRPr lang="en-US"/>
          </a:p>
        </p:txBody>
      </p:sp>
    </p:spTree>
    <p:extLst>
      <p:ext uri="{BB962C8B-B14F-4D97-AF65-F5344CB8AC3E}">
        <p14:creationId xmlns:p14="http://schemas.microsoft.com/office/powerpoint/2010/main" val="273430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848739EB-D7CE-A54B-9B47-E18F72DFD21D}" type="slidenum">
              <a:rPr lang="en-US" smtClean="0"/>
              <a:t>3</a:t>
            </a:fld>
            <a:endParaRPr lang="en-US"/>
          </a:p>
        </p:txBody>
      </p:sp>
    </p:spTree>
    <p:extLst>
      <p:ext uri="{BB962C8B-B14F-4D97-AF65-F5344CB8AC3E}">
        <p14:creationId xmlns:p14="http://schemas.microsoft.com/office/powerpoint/2010/main" val="3436840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Matthew 25:35</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848739EB-D7CE-A54B-9B47-E18F72DFD21D}" type="slidenum">
              <a:rPr lang="en-US" smtClean="0"/>
              <a:t>4</a:t>
            </a:fld>
            <a:endParaRPr lang="en-US"/>
          </a:p>
        </p:txBody>
      </p:sp>
    </p:spTree>
    <p:extLst>
      <p:ext uri="{BB962C8B-B14F-4D97-AF65-F5344CB8AC3E}">
        <p14:creationId xmlns:p14="http://schemas.microsoft.com/office/powerpoint/2010/main" val="144162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848739EB-D7CE-A54B-9B47-E18F72DFD21D}" type="slidenum">
              <a:rPr lang="en-US" smtClean="0"/>
              <a:t>12</a:t>
            </a:fld>
            <a:endParaRPr lang="en-US"/>
          </a:p>
        </p:txBody>
      </p:sp>
    </p:spTree>
    <p:extLst>
      <p:ext uri="{BB962C8B-B14F-4D97-AF65-F5344CB8AC3E}">
        <p14:creationId xmlns:p14="http://schemas.microsoft.com/office/powerpoint/2010/main" val="173657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848739EB-D7CE-A54B-9B47-E18F72DFD21D}" type="slidenum">
              <a:rPr lang="en-US" smtClean="0"/>
              <a:t>13</a:t>
            </a:fld>
            <a:endParaRPr lang="en-US"/>
          </a:p>
        </p:txBody>
      </p:sp>
    </p:spTree>
    <p:extLst>
      <p:ext uri="{BB962C8B-B14F-4D97-AF65-F5344CB8AC3E}">
        <p14:creationId xmlns:p14="http://schemas.microsoft.com/office/powerpoint/2010/main" val="1259700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8739EB-D7CE-A54B-9B47-E18F72DFD21D}" type="slidenum">
              <a:rPr lang="en-US" smtClean="0"/>
              <a:t>25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21469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8739EB-D7CE-A54B-9B47-E18F72DFD21D}" type="slidenum">
              <a:rPr lang="en-US" smtClean="0"/>
              <a:t>26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19435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848739EB-D7CE-A54B-9B47-E18F72DFD21D}" type="slidenum">
              <a:rPr lang="en-US" smtClean="0"/>
              <a:t>27</a:t>
            </a:fld>
            <a:endParaRPr lang="en-US"/>
          </a:p>
        </p:txBody>
      </p:sp>
    </p:spTree>
    <p:extLst>
      <p:ext uri="{BB962C8B-B14F-4D97-AF65-F5344CB8AC3E}">
        <p14:creationId xmlns:p14="http://schemas.microsoft.com/office/powerpoint/2010/main" val="297311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2712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8660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48030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March 4,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386609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0005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761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66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65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72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7621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39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7340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3/4/2022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004059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36AD-9B6B-436F-ACC0-148EF8C7CF3B}"/>
              </a:ext>
            </a:extLst>
          </p:cNvPr>
          <p:cNvSpPr>
            <a:spLocks noGrp="1"/>
          </p:cNvSpPr>
          <p:nvPr>
            <p:ph type="title"/>
          </p:nvPr>
        </p:nvSpPr>
        <p:spPr>
          <a:xfrm>
            <a:off x="2462188" y="365126"/>
            <a:ext cx="6535508" cy="1325563"/>
          </a:xfrm>
        </p:spPr>
        <p:txBody>
          <a:bodyPr/>
          <a:lstStyle/>
          <a:p>
            <a:pPr algn="ctr"/>
            <a:r>
              <a:rPr lang="en-US" dirty="0"/>
              <a:t>    </a:t>
            </a:r>
            <a:r>
              <a:rPr lang="en-US" dirty="0">
                <a:latin typeface="Arial" panose="020B0604020202020204" pitchFamily="34" charset="0"/>
                <a:cs typeface="Arial" panose="020B0604020202020204" pitchFamily="34" charset="0"/>
              </a:rPr>
              <a:t>TRAUMA RESPONSE HELPERS</a:t>
            </a:r>
          </a:p>
        </p:txBody>
      </p:sp>
      <p:pic>
        <p:nvPicPr>
          <p:cNvPr id="5" name="Content Placeholder 4">
            <a:extLst>
              <a:ext uri="{FF2B5EF4-FFF2-40B4-BE49-F238E27FC236}">
                <a16:creationId xmlns:a16="http://schemas.microsoft.com/office/drawing/2014/main" id="{40CB2FF7-CFEC-466A-894F-75382CB334BC}"/>
              </a:ext>
            </a:extLst>
          </p:cNvPr>
          <p:cNvPicPr>
            <a:picLocks noGrp="1" noChangeAspect="1"/>
          </p:cNvPicPr>
          <p:nvPr>
            <p:ph sz="half" idx="1"/>
          </p:nvPr>
        </p:nvPicPr>
        <p:blipFill>
          <a:blip r:embed="rId3"/>
          <a:stretch>
            <a:fillRect/>
          </a:stretch>
        </p:blipFill>
        <p:spPr>
          <a:xfrm>
            <a:off x="509778" y="2196886"/>
            <a:ext cx="3464814" cy="4117038"/>
          </a:xfrm>
          <a:prstGeom prst="rect">
            <a:avLst/>
          </a:prstGeom>
        </p:spPr>
      </p:pic>
      <p:pic>
        <p:nvPicPr>
          <p:cNvPr id="7" name="Content Placeholder 6" descr="A picture containing text&#10;&#10;Description automatically generated">
            <a:extLst>
              <a:ext uri="{FF2B5EF4-FFF2-40B4-BE49-F238E27FC236}">
                <a16:creationId xmlns:a16="http://schemas.microsoft.com/office/drawing/2014/main" id="{DE5D01EF-D515-4353-BDFF-7074DCAFD71E}"/>
              </a:ext>
            </a:extLst>
          </p:cNvPr>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4352544" y="1652581"/>
            <a:ext cx="7362261" cy="9927181"/>
          </a:xfrm>
        </p:spPr>
      </p:pic>
      <p:pic>
        <p:nvPicPr>
          <p:cNvPr id="9" name="Picture 8">
            <a:extLst>
              <a:ext uri="{FF2B5EF4-FFF2-40B4-BE49-F238E27FC236}">
                <a16:creationId xmlns:a16="http://schemas.microsoft.com/office/drawing/2014/main" id="{E1FB6EAF-A66A-42A4-89F6-7E5EF653490D}"/>
              </a:ext>
            </a:extLst>
          </p:cNvPr>
          <p:cNvPicPr>
            <a:picLocks noChangeAspect="1"/>
          </p:cNvPicPr>
          <p:nvPr/>
        </p:nvPicPr>
        <p:blipFill>
          <a:blip r:embed="rId5"/>
          <a:stretch>
            <a:fillRect/>
          </a:stretch>
        </p:blipFill>
        <p:spPr>
          <a:xfrm>
            <a:off x="146304" y="250871"/>
            <a:ext cx="1937932" cy="1554072"/>
          </a:xfrm>
          <a:prstGeom prst="rect">
            <a:avLst/>
          </a:prstGeom>
        </p:spPr>
      </p:pic>
    </p:spTree>
    <p:extLst>
      <p:ext uri="{BB962C8B-B14F-4D97-AF65-F5344CB8AC3E}">
        <p14:creationId xmlns:p14="http://schemas.microsoft.com/office/powerpoint/2010/main" val="3009027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3404F153-EB6C-4D05-AC69-E1E3709F8D4D}"/>
              </a:ext>
            </a:extLst>
          </p:cNvPr>
          <p:cNvPicPr>
            <a:picLocks noChangeAspect="1"/>
          </p:cNvPicPr>
          <p:nvPr/>
        </p:nvPicPr>
        <p:blipFill rotWithShape="1">
          <a:blip r:embed="rId2"/>
          <a:srcRect t="18"/>
          <a:stretch/>
        </p:blipFill>
        <p:spPr>
          <a:xfrm>
            <a:off x="20" y="1282"/>
            <a:ext cx="9143980" cy="6856718"/>
          </a:xfrm>
          <a:prstGeom prst="rect">
            <a:avLst/>
          </a:prstGeom>
        </p:spPr>
      </p:pic>
    </p:spTree>
    <p:extLst>
      <p:ext uri="{BB962C8B-B14F-4D97-AF65-F5344CB8AC3E}">
        <p14:creationId xmlns:p14="http://schemas.microsoft.com/office/powerpoint/2010/main" val="3800949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2240E5C6-E7B3-4979-BACF-6D2439383ADB}"/>
              </a:ext>
            </a:extLst>
          </p:cNvPr>
          <p:cNvPicPr>
            <a:picLocks noChangeAspect="1"/>
          </p:cNvPicPr>
          <p:nvPr/>
        </p:nvPicPr>
        <p:blipFill rotWithShape="1">
          <a:blip r:embed="rId2"/>
          <a:srcRect t="18"/>
          <a:stretch/>
        </p:blipFill>
        <p:spPr>
          <a:xfrm>
            <a:off x="20" y="1282"/>
            <a:ext cx="9143980" cy="6856718"/>
          </a:xfrm>
          <a:prstGeom prst="rect">
            <a:avLst/>
          </a:prstGeom>
        </p:spPr>
      </p:pic>
    </p:spTree>
    <p:extLst>
      <p:ext uri="{BB962C8B-B14F-4D97-AF65-F5344CB8AC3E}">
        <p14:creationId xmlns:p14="http://schemas.microsoft.com/office/powerpoint/2010/main" val="1782856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CE17242D-8DD7-42A9-B2E0-F6B35AD17F2E}"/>
              </a:ext>
            </a:extLst>
          </p:cNvPr>
          <p:cNvSpPr>
            <a:spLocks noGrp="1"/>
          </p:cNvSpPr>
          <p:nvPr>
            <p:ph type="title"/>
          </p:nvPr>
        </p:nvSpPr>
        <p:spPr>
          <a:xfrm>
            <a:off x="628650" y="1412488"/>
            <a:ext cx="2174391" cy="4363844"/>
          </a:xfrm>
        </p:spPr>
        <p:txBody>
          <a:bodyPr anchor="t">
            <a:normAutofit/>
          </a:bodyPr>
          <a:lstStyle/>
          <a:p>
            <a:r>
              <a:rPr lang="en-US" sz="2700" dirty="0">
                <a:solidFill>
                  <a:srgbClr val="FFFFFF"/>
                </a:solidFill>
                <a:latin typeface="Arial" panose="020B0604020202020204" pitchFamily="34" charset="0"/>
                <a:cs typeface="Arial" panose="020B0604020202020204" pitchFamily="34" charset="0"/>
              </a:rPr>
              <a:t>WHAT ARE TRAUMATIC EVENTS?</a:t>
            </a:r>
          </a:p>
        </p:txBody>
      </p:sp>
      <p:sp>
        <p:nvSpPr>
          <p:cNvPr id="9" name="Content Placeholder 8">
            <a:extLst>
              <a:ext uri="{FF2B5EF4-FFF2-40B4-BE49-F238E27FC236}">
                <a16:creationId xmlns:a16="http://schemas.microsoft.com/office/drawing/2014/main" id="{02952643-CDA5-43F9-997F-2CBAA53B8261}"/>
              </a:ext>
            </a:extLst>
          </p:cNvPr>
          <p:cNvSpPr>
            <a:spLocks noGrp="1"/>
          </p:cNvSpPr>
          <p:nvPr>
            <p:ph sz="half" idx="1"/>
          </p:nvPr>
        </p:nvSpPr>
        <p:spPr>
          <a:xfrm>
            <a:off x="3113453" y="446002"/>
            <a:ext cx="2983949" cy="5590571"/>
          </a:xfrm>
        </p:spPr>
        <p:txBody>
          <a:bodyPr>
            <a:noAutofit/>
          </a:bodyPr>
          <a:lstStyle/>
          <a:p>
            <a:r>
              <a:rPr lang="en-US" sz="2400" dirty="0"/>
              <a:t>Render victims helpless by overwhelming force</a:t>
            </a:r>
          </a:p>
          <a:p>
            <a:r>
              <a:rPr lang="en-US" sz="2400" dirty="0"/>
              <a:t>Involve threats to life or a close encounter with violence or death</a:t>
            </a:r>
          </a:p>
          <a:p>
            <a:r>
              <a:rPr lang="en-US" sz="2400" dirty="0"/>
              <a:t>Disrupts a sense of control. Connection, or meaning</a:t>
            </a:r>
          </a:p>
          <a:p>
            <a:r>
              <a:rPr lang="en-US" sz="2400" dirty="0"/>
              <a:t>Confront human beings with the extremities of hopelessness' and terror</a:t>
            </a:r>
          </a:p>
          <a:p>
            <a:r>
              <a:rPr lang="en-US" sz="2400" dirty="0"/>
              <a:t>Evoke responses of catastrophe</a:t>
            </a:r>
          </a:p>
        </p:txBody>
      </p:sp>
      <p:cxnSp>
        <p:nvCxnSpPr>
          <p:cNvPr id="26" name="Straight Connector 25">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85DAC274-4159-42C4-9E5F-D79D9CFD8C22}"/>
              </a:ext>
            </a:extLst>
          </p:cNvPr>
          <p:cNvSpPr>
            <a:spLocks noGrp="1"/>
          </p:cNvSpPr>
          <p:nvPr>
            <p:ph sz="half" idx="2"/>
          </p:nvPr>
        </p:nvSpPr>
        <p:spPr>
          <a:xfrm>
            <a:off x="6331352" y="446000"/>
            <a:ext cx="2648695" cy="5827477"/>
          </a:xfrm>
        </p:spPr>
        <p:txBody>
          <a:bodyPr>
            <a:noAutofit/>
          </a:bodyPr>
          <a:lstStyle/>
          <a:p>
            <a:r>
              <a:rPr lang="en-US" sz="2400" dirty="0"/>
              <a:t>Personal fragility prior to event</a:t>
            </a:r>
          </a:p>
          <a:p>
            <a:r>
              <a:rPr lang="en-US" sz="2400" dirty="0"/>
              <a:t>Weakness of personal support system</a:t>
            </a:r>
          </a:p>
          <a:p>
            <a:r>
              <a:rPr lang="en-US" sz="2400" dirty="0"/>
              <a:t>Something becomes “traumatic” by the individual’s perception of the event or situation</a:t>
            </a:r>
          </a:p>
          <a:p>
            <a:endParaRPr lang="en-US" sz="2400" dirty="0"/>
          </a:p>
          <a:p>
            <a:pPr marL="0" indent="0">
              <a:buNone/>
            </a:pPr>
            <a:r>
              <a:rPr lang="en-US" sz="2400" dirty="0"/>
              <a:t>*No one decides for someone else whether an event or experience is traumatic to them</a:t>
            </a:r>
          </a:p>
        </p:txBody>
      </p:sp>
    </p:spTree>
    <p:extLst>
      <p:ext uri="{BB962C8B-B14F-4D97-AF65-F5344CB8AC3E}">
        <p14:creationId xmlns:p14="http://schemas.microsoft.com/office/powerpoint/2010/main" val="1342095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A9F902D-DCF3-4C39-BD30-C701C1923D0D}"/>
              </a:ext>
            </a:extLst>
          </p:cNvPr>
          <p:cNvPicPr>
            <a:picLocks noChangeAspect="1"/>
          </p:cNvPicPr>
          <p:nvPr/>
        </p:nvPicPr>
        <p:blipFill>
          <a:blip r:embed="rId3"/>
          <a:stretch>
            <a:fillRect/>
          </a:stretch>
        </p:blipFill>
        <p:spPr>
          <a:xfrm>
            <a:off x="1134319" y="643468"/>
            <a:ext cx="6704171" cy="4541990"/>
          </a:xfrm>
          <a:prstGeom prst="rect">
            <a:avLst/>
          </a:prstGeom>
        </p:spPr>
      </p:pic>
      <p:sp>
        <p:nvSpPr>
          <p:cNvPr id="3" name="TextBox 2">
            <a:extLst>
              <a:ext uri="{FF2B5EF4-FFF2-40B4-BE49-F238E27FC236}">
                <a16:creationId xmlns:a16="http://schemas.microsoft.com/office/drawing/2014/main" id="{F085F4E9-DE96-49E3-81E3-CC9CF2C321D1}"/>
              </a:ext>
            </a:extLst>
          </p:cNvPr>
          <p:cNvSpPr txBox="1"/>
          <p:nvPr/>
        </p:nvSpPr>
        <p:spPr>
          <a:xfrm>
            <a:off x="759355" y="4809426"/>
            <a:ext cx="7454097" cy="830997"/>
          </a:xfrm>
          <a:prstGeom prst="rect">
            <a:avLst/>
          </a:prstGeom>
          <a:solidFill>
            <a:schemeClr val="bg1"/>
          </a:solidFill>
        </p:spPr>
        <p:txBody>
          <a:bodyPr wrap="square" rtlCol="0">
            <a:spAutoFit/>
          </a:bodyPr>
          <a:lstStyle/>
          <a:p>
            <a:pPr algn="ctr"/>
            <a:r>
              <a:rPr lang="en-US" sz="2400" dirty="0">
                <a:latin typeface="Arial" panose="020B0604020202020204" pitchFamily="34" charset="0"/>
                <a:cs typeface="Arial" panose="020B0604020202020204" pitchFamily="34" charset="0"/>
              </a:rPr>
              <a:t>The more of your senses (sight, smell, taste, touch, hearing) impacted, the more traumatic it will be</a:t>
            </a:r>
          </a:p>
        </p:txBody>
      </p:sp>
    </p:spTree>
    <p:extLst>
      <p:ext uri="{BB962C8B-B14F-4D97-AF65-F5344CB8AC3E}">
        <p14:creationId xmlns:p14="http://schemas.microsoft.com/office/powerpoint/2010/main" val="3785937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8F72A059-0C7D-4658-B30E-777DA4F92766}"/>
              </a:ext>
            </a:extLst>
          </p:cNvPr>
          <p:cNvPicPr>
            <a:picLocks noChangeAspect="1"/>
          </p:cNvPicPr>
          <p:nvPr/>
        </p:nvPicPr>
        <p:blipFill rotWithShape="1">
          <a:blip r:embed="rId2"/>
          <a:srcRect b="19"/>
          <a:stretch/>
        </p:blipFill>
        <p:spPr>
          <a:xfrm>
            <a:off x="20" y="1282"/>
            <a:ext cx="9143980" cy="6856718"/>
          </a:xfrm>
          <a:prstGeom prst="rect">
            <a:avLst/>
          </a:prstGeom>
        </p:spPr>
      </p:pic>
    </p:spTree>
    <p:extLst>
      <p:ext uri="{BB962C8B-B14F-4D97-AF65-F5344CB8AC3E}">
        <p14:creationId xmlns:p14="http://schemas.microsoft.com/office/powerpoint/2010/main" val="450864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C0232552-6C73-4A5E-AE48-AEAFCF3D1B4C}"/>
              </a:ext>
            </a:extLst>
          </p:cNvPr>
          <p:cNvPicPr>
            <a:picLocks noChangeAspect="1"/>
          </p:cNvPicPr>
          <p:nvPr/>
        </p:nvPicPr>
        <p:blipFill rotWithShape="1">
          <a:blip r:embed="rId2"/>
          <a:srcRect b="19"/>
          <a:stretch/>
        </p:blipFill>
        <p:spPr>
          <a:xfrm>
            <a:off x="20" y="1282"/>
            <a:ext cx="9143980" cy="6856718"/>
          </a:xfrm>
          <a:prstGeom prst="rect">
            <a:avLst/>
          </a:prstGeom>
        </p:spPr>
      </p:pic>
    </p:spTree>
    <p:extLst>
      <p:ext uri="{BB962C8B-B14F-4D97-AF65-F5344CB8AC3E}">
        <p14:creationId xmlns:p14="http://schemas.microsoft.com/office/powerpoint/2010/main" val="3097207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EEDDB823-E266-4F89-9B9D-311F3D1F41C6}"/>
              </a:ext>
            </a:extLst>
          </p:cNvPr>
          <p:cNvPicPr>
            <a:picLocks noChangeAspect="1"/>
          </p:cNvPicPr>
          <p:nvPr/>
        </p:nvPicPr>
        <p:blipFill rotWithShape="1">
          <a:blip r:embed="rId2"/>
          <a:srcRect b="19"/>
          <a:stretch/>
        </p:blipFill>
        <p:spPr>
          <a:xfrm>
            <a:off x="20" y="1282"/>
            <a:ext cx="9143980" cy="6856718"/>
          </a:xfrm>
          <a:prstGeom prst="rect">
            <a:avLst/>
          </a:prstGeom>
        </p:spPr>
      </p:pic>
    </p:spTree>
    <p:extLst>
      <p:ext uri="{BB962C8B-B14F-4D97-AF65-F5344CB8AC3E}">
        <p14:creationId xmlns:p14="http://schemas.microsoft.com/office/powerpoint/2010/main" val="202516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5912B3A7-CE5E-4A53-80A0-F61F831C3DF7}"/>
              </a:ext>
            </a:extLst>
          </p:cNvPr>
          <p:cNvPicPr>
            <a:picLocks noChangeAspect="1"/>
          </p:cNvPicPr>
          <p:nvPr/>
        </p:nvPicPr>
        <p:blipFill rotWithShape="1">
          <a:blip r:embed="rId2"/>
          <a:srcRect b="19"/>
          <a:stretch/>
        </p:blipFill>
        <p:spPr>
          <a:xfrm>
            <a:off x="20" y="1282"/>
            <a:ext cx="9143980" cy="6856718"/>
          </a:xfrm>
          <a:prstGeom prst="rect">
            <a:avLst/>
          </a:prstGeom>
        </p:spPr>
      </p:pic>
    </p:spTree>
    <p:extLst>
      <p:ext uri="{BB962C8B-B14F-4D97-AF65-F5344CB8AC3E}">
        <p14:creationId xmlns:p14="http://schemas.microsoft.com/office/powerpoint/2010/main" val="51629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779340-D6F5-4525-8EA1-CDF068DEA527}"/>
              </a:ext>
            </a:extLst>
          </p:cNvPr>
          <p:cNvPicPr>
            <a:picLocks noChangeAspect="1"/>
          </p:cNvPicPr>
          <p:nvPr/>
        </p:nvPicPr>
        <p:blipFill>
          <a:blip r:embed="rId2"/>
          <a:stretch>
            <a:fillRect/>
          </a:stretch>
        </p:blipFill>
        <p:spPr>
          <a:xfrm>
            <a:off x="270077" y="303835"/>
            <a:ext cx="8468809" cy="6351608"/>
          </a:xfrm>
          <a:prstGeom prst="rect">
            <a:avLst/>
          </a:prstGeom>
        </p:spPr>
      </p:pic>
    </p:spTree>
    <p:extLst>
      <p:ext uri="{BB962C8B-B14F-4D97-AF65-F5344CB8AC3E}">
        <p14:creationId xmlns:p14="http://schemas.microsoft.com/office/powerpoint/2010/main" val="960049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DD059FDE-78F2-4C95-BD7B-EFBB043BDFA9}"/>
              </a:ext>
            </a:extLst>
          </p:cNvPr>
          <p:cNvPicPr>
            <a:picLocks noChangeAspect="1"/>
          </p:cNvPicPr>
          <p:nvPr/>
        </p:nvPicPr>
        <p:blipFill rotWithShape="1">
          <a:blip r:embed="rId2"/>
          <a:srcRect b="19"/>
          <a:stretch/>
        </p:blipFill>
        <p:spPr>
          <a:xfrm>
            <a:off x="20" y="1282"/>
            <a:ext cx="9143980" cy="6856718"/>
          </a:xfrm>
          <a:prstGeom prst="rect">
            <a:avLst/>
          </a:prstGeom>
        </p:spPr>
      </p:pic>
    </p:spTree>
    <p:extLst>
      <p:ext uri="{BB962C8B-B14F-4D97-AF65-F5344CB8AC3E}">
        <p14:creationId xmlns:p14="http://schemas.microsoft.com/office/powerpoint/2010/main" val="981313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45EFDC-C8BB-4DEF-949C-F71FD7F74023}"/>
              </a:ext>
            </a:extLst>
          </p:cNvPr>
          <p:cNvPicPr>
            <a:picLocks noChangeAspect="1"/>
          </p:cNvPicPr>
          <p:nvPr/>
        </p:nvPicPr>
        <p:blipFill>
          <a:blip r:embed="rId3"/>
          <a:stretch>
            <a:fillRect/>
          </a:stretch>
        </p:blipFill>
        <p:spPr>
          <a:xfrm>
            <a:off x="1433370" y="643466"/>
            <a:ext cx="6277258" cy="5571067"/>
          </a:xfrm>
          <a:prstGeom prst="rect">
            <a:avLst/>
          </a:prstGeom>
        </p:spPr>
      </p:pic>
    </p:spTree>
    <p:extLst>
      <p:ext uri="{BB962C8B-B14F-4D97-AF65-F5344CB8AC3E}">
        <p14:creationId xmlns:p14="http://schemas.microsoft.com/office/powerpoint/2010/main" val="3402032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CBE893D0-8D83-4B81-BB70-3B969CA00E08}"/>
              </a:ext>
            </a:extLst>
          </p:cNvPr>
          <p:cNvPicPr>
            <a:picLocks noChangeAspect="1"/>
          </p:cNvPicPr>
          <p:nvPr/>
        </p:nvPicPr>
        <p:blipFill rotWithShape="1">
          <a:blip r:embed="rId2"/>
          <a:srcRect b="19"/>
          <a:stretch/>
        </p:blipFill>
        <p:spPr>
          <a:xfrm>
            <a:off x="20" y="1282"/>
            <a:ext cx="9143980" cy="6856718"/>
          </a:xfrm>
          <a:prstGeom prst="rect">
            <a:avLst/>
          </a:prstGeom>
        </p:spPr>
      </p:pic>
    </p:spTree>
    <p:extLst>
      <p:ext uri="{BB962C8B-B14F-4D97-AF65-F5344CB8AC3E}">
        <p14:creationId xmlns:p14="http://schemas.microsoft.com/office/powerpoint/2010/main" val="335117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523F9A76-CE7F-4288-BAD4-2BEF4B4B313C}"/>
              </a:ext>
            </a:extLst>
          </p:cNvPr>
          <p:cNvPicPr>
            <a:picLocks noChangeAspect="1"/>
          </p:cNvPicPr>
          <p:nvPr/>
        </p:nvPicPr>
        <p:blipFill rotWithShape="1">
          <a:blip r:embed="rId2"/>
          <a:srcRect t="18"/>
          <a:stretch/>
        </p:blipFill>
        <p:spPr>
          <a:xfrm>
            <a:off x="20" y="1282"/>
            <a:ext cx="9143980" cy="6856718"/>
          </a:xfrm>
          <a:prstGeom prst="rect">
            <a:avLst/>
          </a:prstGeom>
        </p:spPr>
      </p:pic>
    </p:spTree>
    <p:extLst>
      <p:ext uri="{BB962C8B-B14F-4D97-AF65-F5344CB8AC3E}">
        <p14:creationId xmlns:p14="http://schemas.microsoft.com/office/powerpoint/2010/main" val="575183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97EBECE9-2FE4-4973-B405-F3B7B67245CB}"/>
              </a:ext>
            </a:extLst>
          </p:cNvPr>
          <p:cNvPicPr>
            <a:picLocks noChangeAspect="1"/>
          </p:cNvPicPr>
          <p:nvPr/>
        </p:nvPicPr>
        <p:blipFill rotWithShape="1">
          <a:blip r:embed="rId2"/>
          <a:srcRect b="19"/>
          <a:stretch/>
        </p:blipFill>
        <p:spPr>
          <a:xfrm>
            <a:off x="20" y="1282"/>
            <a:ext cx="9143980" cy="6856718"/>
          </a:xfrm>
          <a:prstGeom prst="rect">
            <a:avLst/>
          </a:prstGeom>
        </p:spPr>
      </p:pic>
    </p:spTree>
    <p:extLst>
      <p:ext uri="{BB962C8B-B14F-4D97-AF65-F5344CB8AC3E}">
        <p14:creationId xmlns:p14="http://schemas.microsoft.com/office/powerpoint/2010/main" val="769349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0F7387D-C8A2-439E-BBAB-5149211F9857}"/>
              </a:ext>
            </a:extLst>
          </p:cNvPr>
          <p:cNvPicPr>
            <a:picLocks noChangeAspect="1"/>
          </p:cNvPicPr>
          <p:nvPr/>
        </p:nvPicPr>
        <p:blipFill rotWithShape="1">
          <a:blip r:embed="rId2"/>
          <a:srcRect r="4651" b="2"/>
          <a:stretch/>
        </p:blipFill>
        <p:spPr>
          <a:xfrm>
            <a:off x="20" y="1282"/>
            <a:ext cx="9143980" cy="6856718"/>
          </a:xfrm>
          <a:prstGeom prst="rect">
            <a:avLst/>
          </a:prstGeom>
        </p:spPr>
      </p:pic>
    </p:spTree>
    <p:extLst>
      <p:ext uri="{BB962C8B-B14F-4D97-AF65-F5344CB8AC3E}">
        <p14:creationId xmlns:p14="http://schemas.microsoft.com/office/powerpoint/2010/main" val="3972488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6B894A59-76A7-4907-90EA-AB6ED423FE4D}"/>
              </a:ext>
            </a:extLst>
          </p:cNvPr>
          <p:cNvPicPr>
            <a:picLocks noGrp="1" noChangeAspect="1"/>
          </p:cNvPicPr>
          <p:nvPr>
            <p:ph sz="half" idx="1"/>
          </p:nvPr>
        </p:nvPicPr>
        <p:blipFill>
          <a:blip r:embed="rId2"/>
          <a:stretch>
            <a:fillRect/>
          </a:stretch>
        </p:blipFill>
        <p:spPr>
          <a:xfrm>
            <a:off x="628650" y="1895475"/>
            <a:ext cx="4386263" cy="4348163"/>
          </a:xfrm>
        </p:spPr>
      </p:pic>
      <p:pic>
        <p:nvPicPr>
          <p:cNvPr id="9" name="Content Placeholder 8">
            <a:extLst>
              <a:ext uri="{FF2B5EF4-FFF2-40B4-BE49-F238E27FC236}">
                <a16:creationId xmlns:a16="http://schemas.microsoft.com/office/drawing/2014/main" id="{E269EA3F-047A-440F-A833-202D909A938C}"/>
              </a:ext>
            </a:extLst>
          </p:cNvPr>
          <p:cNvPicPr>
            <a:picLocks noGrp="1" noChangeAspect="1"/>
          </p:cNvPicPr>
          <p:nvPr>
            <p:ph sz="half" idx="2"/>
          </p:nvPr>
        </p:nvPicPr>
        <p:blipFill>
          <a:blip r:embed="rId3"/>
          <a:stretch>
            <a:fillRect/>
          </a:stretch>
        </p:blipFill>
        <p:spPr>
          <a:xfrm>
            <a:off x="5086350" y="1895475"/>
            <a:ext cx="3425825" cy="4348163"/>
          </a:xfrm>
        </p:spPr>
      </p:pic>
      <p:sp>
        <p:nvSpPr>
          <p:cNvPr id="2" name="Title 1">
            <a:extLst>
              <a:ext uri="{FF2B5EF4-FFF2-40B4-BE49-F238E27FC236}">
                <a16:creationId xmlns:a16="http://schemas.microsoft.com/office/drawing/2014/main" id="{DB66EE62-0C90-4379-A248-CAD4530ACCA9}"/>
              </a:ext>
            </a:extLst>
          </p:cNvPr>
          <p:cNvSpPr>
            <a:spLocks noGrp="1"/>
          </p:cNvSpPr>
          <p:nvPr>
            <p:ph type="title"/>
          </p:nvPr>
        </p:nvSpPr>
        <p:spPr>
          <a:xfrm>
            <a:off x="628650" y="184805"/>
            <a:ext cx="7886700" cy="1505883"/>
          </a:xfrm>
        </p:spPr>
        <p:txBody>
          <a:bodyPr vert="horz" lIns="91440" tIns="45720" rIns="91440" bIns="45720" rtlCol="0" anchor="ctr">
            <a:normAutofit/>
          </a:bodyPr>
          <a:lstStyle/>
          <a:p>
            <a:r>
              <a:rPr lang="en-US" sz="4500" kern="1200">
                <a:solidFill>
                  <a:schemeClr val="tx1"/>
                </a:solidFill>
                <a:latin typeface="+mj-lt"/>
                <a:ea typeface="+mj-ea"/>
                <a:cs typeface="+mj-cs"/>
              </a:rPr>
              <a:t>Traumatic Stress Symptoms</a:t>
            </a:r>
          </a:p>
        </p:txBody>
      </p:sp>
    </p:spTree>
    <p:extLst>
      <p:ext uri="{BB962C8B-B14F-4D97-AF65-F5344CB8AC3E}">
        <p14:creationId xmlns:p14="http://schemas.microsoft.com/office/powerpoint/2010/main" val="3141759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8414" y="3985"/>
            <a:ext cx="7310715" cy="6858000"/>
            <a:chOff x="1318434" y="36937"/>
            <a:chExt cx="9747620" cy="6858000"/>
          </a:xfrm>
        </p:grpSpPr>
        <p:sp>
          <p:nvSpPr>
            <p:cNvPr id="12" name="Freeform: Shape 11">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Rectangle 3"/>
          <p:cNvSpPr/>
          <p:nvPr/>
        </p:nvSpPr>
        <p:spPr>
          <a:xfrm>
            <a:off x="361507" y="637952"/>
            <a:ext cx="8420985" cy="5720317"/>
          </a:xfrm>
          <a:prstGeom prst="rect">
            <a:avLst/>
          </a:prstGeom>
        </p:spPr>
        <p:txBody>
          <a:bodyPr vert="horz" lIns="91440" tIns="45720" rIns="91440" bIns="45720" rtlCol="0" anchor="t">
            <a:normAutofit/>
          </a:bodyPr>
          <a:lstStyle/>
          <a:p>
            <a:pPr algn="ctr">
              <a:lnSpc>
                <a:spcPct val="90000"/>
              </a:lnSpc>
              <a:spcAft>
                <a:spcPts val="600"/>
              </a:spcAft>
            </a:pPr>
            <a:r>
              <a:rPr lang="en-US" sz="4000" b="1" dirty="0">
                <a:solidFill>
                  <a:schemeClr val="tx2"/>
                </a:solidFill>
                <a:latin typeface="Arial" panose="020B0604020202020204" pitchFamily="34" charset="0"/>
                <a:cs typeface="Arial" panose="020B0604020202020204" pitchFamily="34" charset="0"/>
              </a:rPr>
              <a:t>CLASS DISCUSSION:</a:t>
            </a:r>
          </a:p>
          <a:p>
            <a:pPr indent="-228600">
              <a:lnSpc>
                <a:spcPct val="90000"/>
              </a:lnSpc>
              <a:spcAft>
                <a:spcPts val="600"/>
              </a:spcAft>
              <a:buFont typeface="Arial" panose="020B0604020202020204" pitchFamily="34" charset="0"/>
              <a:buChar char="•"/>
            </a:pPr>
            <a:endParaRPr lang="en-US" sz="1700" b="1" dirty="0">
              <a:solidFill>
                <a:schemeClr val="tx2"/>
              </a:solidFill>
            </a:endParaRPr>
          </a:p>
          <a:p>
            <a:pPr indent="-228600">
              <a:lnSpc>
                <a:spcPct val="90000"/>
              </a:lnSpc>
              <a:spcAft>
                <a:spcPts val="600"/>
              </a:spcAft>
              <a:buFont typeface="Arial" panose="020B0604020202020204" pitchFamily="34" charset="0"/>
              <a:buChar char="•"/>
            </a:pPr>
            <a:endParaRPr lang="en-US" sz="1700" b="1" dirty="0">
              <a:solidFill>
                <a:schemeClr val="tx2"/>
              </a:solidFill>
            </a:endParaRPr>
          </a:p>
          <a:p>
            <a:pPr indent="-228600">
              <a:lnSpc>
                <a:spcPct val="90000"/>
              </a:lnSpc>
              <a:spcAft>
                <a:spcPts val="600"/>
              </a:spcAft>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Trauma is irreversible. </a:t>
            </a:r>
          </a:p>
          <a:p>
            <a:pPr indent="-228600">
              <a:lnSpc>
                <a:spcPct val="90000"/>
              </a:lnSpc>
              <a:spcAft>
                <a:spcPts val="600"/>
              </a:spcAft>
              <a:buFont typeface="Arial" panose="020B0604020202020204" pitchFamily="34" charset="0"/>
              <a:buChar char="•"/>
            </a:pPr>
            <a:endParaRPr lang="en-US" sz="2400" b="1" dirty="0">
              <a:solidFill>
                <a:schemeClr val="tx2"/>
              </a:solidFill>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Trauma creates changes.</a:t>
            </a:r>
          </a:p>
          <a:p>
            <a:pPr indent="-228600">
              <a:lnSpc>
                <a:spcPct val="90000"/>
              </a:lnSpc>
              <a:spcAft>
                <a:spcPts val="600"/>
              </a:spcAft>
              <a:buFont typeface="Arial" panose="020B0604020202020204" pitchFamily="34" charset="0"/>
              <a:buChar char="•"/>
            </a:pPr>
            <a:endParaRPr lang="en-US" sz="2400" b="1" dirty="0">
              <a:solidFill>
                <a:schemeClr val="tx2"/>
              </a:solidFill>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Healing is about creating change that you do choose.</a:t>
            </a:r>
          </a:p>
          <a:p>
            <a:pPr indent="-228600">
              <a:lnSpc>
                <a:spcPct val="90000"/>
              </a:lnSpc>
              <a:spcAft>
                <a:spcPts val="600"/>
              </a:spcAft>
              <a:buFont typeface="Arial" panose="020B0604020202020204" pitchFamily="34" charset="0"/>
              <a:buChar char="•"/>
            </a:pPr>
            <a:endParaRPr lang="en-US" sz="2400" b="1" dirty="0">
              <a:solidFill>
                <a:schemeClr val="tx2"/>
              </a:solidFill>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How it shapes us is our choice.</a:t>
            </a:r>
          </a:p>
          <a:p>
            <a:pPr indent="-228600">
              <a:lnSpc>
                <a:spcPct val="90000"/>
              </a:lnSpc>
              <a:spcAft>
                <a:spcPts val="600"/>
              </a:spcAft>
              <a:buFont typeface="Arial" panose="020B0604020202020204" pitchFamily="34" charset="0"/>
              <a:buChar char="•"/>
            </a:pPr>
            <a:endParaRPr lang="en-US" sz="1700" dirty="0">
              <a:solidFill>
                <a:schemeClr val="tx2"/>
              </a:solidFill>
            </a:endParaRPr>
          </a:p>
          <a:p>
            <a:pPr indent="-228600">
              <a:lnSpc>
                <a:spcPct val="90000"/>
              </a:lnSpc>
              <a:spcAft>
                <a:spcPts val="600"/>
              </a:spcAft>
              <a:buFont typeface="Arial" panose="020B0604020202020204" pitchFamily="34" charset="0"/>
              <a:buChar char="•"/>
            </a:pPr>
            <a:endParaRPr lang="en-US" sz="1700" dirty="0">
              <a:solidFill>
                <a:schemeClr val="tx2"/>
              </a:solidFill>
            </a:endParaRPr>
          </a:p>
          <a:p>
            <a:pPr indent="-228600">
              <a:lnSpc>
                <a:spcPct val="90000"/>
              </a:lnSpc>
              <a:spcAft>
                <a:spcPts val="600"/>
              </a:spcAft>
              <a:buFont typeface="Arial" panose="020B0604020202020204" pitchFamily="34" charset="0"/>
              <a:buChar char="•"/>
            </a:pPr>
            <a:endParaRPr lang="en-US" sz="1700" dirty="0">
              <a:solidFill>
                <a:schemeClr val="tx2"/>
              </a:solidFill>
            </a:endParaRPr>
          </a:p>
        </p:txBody>
      </p:sp>
    </p:spTree>
    <p:extLst>
      <p:ext uri="{BB962C8B-B14F-4D97-AF65-F5344CB8AC3E}">
        <p14:creationId xmlns:p14="http://schemas.microsoft.com/office/powerpoint/2010/main" val="2021629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80272" y="856527"/>
            <a:ext cx="8178799" cy="5415407"/>
          </a:xfrm>
          <a:prstGeom prst="rect">
            <a:avLst/>
          </a:prstGeom>
        </p:spPr>
        <p:txBody>
          <a:bodyPr vert="horz" lIns="91440" tIns="45720" rIns="91440" bIns="45720" rtlCol="0">
            <a:normAutofit/>
          </a:bodyPr>
          <a:lstStyle/>
          <a:p>
            <a:pPr>
              <a:lnSpc>
                <a:spcPct val="90000"/>
              </a:lnSpc>
              <a:spcAft>
                <a:spcPts val="600"/>
              </a:spcAft>
            </a:pPr>
            <a:r>
              <a:rPr lang="en-US" sz="4400" i="1" dirty="0"/>
              <a:t>Opportunities to rebuild control and empowerment:</a:t>
            </a:r>
            <a:r>
              <a:rPr lang="en-US" sz="4400" dirty="0"/>
              <a:t>  </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2800" dirty="0"/>
              <a:t>Because control is often taken away in traumatic situations, the importance of </a:t>
            </a:r>
            <a:r>
              <a:rPr lang="en-US" sz="2800" b="1" dirty="0"/>
              <a:t>choice and empowerment for survivors is to </a:t>
            </a:r>
            <a:r>
              <a:rPr lang="en-US" sz="2800" dirty="0"/>
              <a:t>create a  predictable environment that re-builds a sense of personal control over their lives.  </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96898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Content Placeholder 3">
            <a:extLst>
              <a:ext uri="{FF2B5EF4-FFF2-40B4-BE49-F238E27FC236}">
                <a16:creationId xmlns:a16="http://schemas.microsoft.com/office/drawing/2014/main" id="{1446EFFB-2B17-4FBD-BE79-4BF3134DE558}"/>
              </a:ext>
            </a:extLst>
          </p:cNvPr>
          <p:cNvPicPr>
            <a:picLocks noGrp="1" noChangeAspect="1"/>
          </p:cNvPicPr>
          <p:nvPr>
            <p:ph idx="4294967295"/>
          </p:nvPr>
        </p:nvPicPr>
        <p:blipFill>
          <a:blip r:embed="rId3"/>
          <a:stretch>
            <a:fillRect/>
          </a:stretch>
        </p:blipFill>
        <p:spPr>
          <a:xfrm>
            <a:off x="986787" y="967655"/>
            <a:ext cx="7221179" cy="4849257"/>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8874DB5D-5F45-4B90-80BF-811ACFDE98B1}"/>
              </a:ext>
            </a:extLst>
          </p:cNvPr>
          <p:cNvSpPr txBox="1"/>
          <p:nvPr/>
        </p:nvSpPr>
        <p:spPr>
          <a:xfrm>
            <a:off x="5382228" y="5564568"/>
            <a:ext cx="2825738" cy="252344"/>
          </a:xfrm>
          <a:prstGeom prst="rect">
            <a:avLst/>
          </a:prstGeom>
          <a:solidFill>
            <a:schemeClr val="accent1">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4043937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Placeholder 4" descr="Image result for water"/>
          <p:cNvPicPr>
            <a:picLocks noGrp="1"/>
          </p:cNvPicPr>
          <p:nvPr>
            <p:ph type="pic" sz="quarter" idx="4294967295"/>
          </p:nvPr>
        </p:nvPicPr>
        <p:blipFill>
          <a:blip r:embed="rId3" cstate="print">
            <a:extLst>
              <a:ext uri="{28A0092B-C50C-407E-A947-70E740481C1C}">
                <a14:useLocalDpi xmlns:a14="http://schemas.microsoft.com/office/drawing/2010/main" val="0"/>
              </a:ext>
            </a:extLst>
          </a:blip>
          <a:srcRect l="15417" r="15417"/>
          <a:stretch>
            <a:fillRect/>
          </a:stretch>
        </p:blipFill>
        <p:spPr bwMode="auto">
          <a:xfrm>
            <a:off x="2028825" y="0"/>
            <a:ext cx="7115175" cy="6858000"/>
          </a:xfrm>
          <a:prstGeom prst="rect">
            <a:avLst/>
          </a:prstGeom>
          <a:noFill/>
          <a:ln>
            <a:noFill/>
          </a:ln>
        </p:spPr>
      </p:pic>
      <p:sp>
        <p:nvSpPr>
          <p:cNvPr id="2" name="Title 1"/>
          <p:cNvSpPr>
            <a:spLocks noGrp="1"/>
          </p:cNvSpPr>
          <p:nvPr>
            <p:ph type="title" idx="4294967295"/>
          </p:nvPr>
        </p:nvSpPr>
        <p:spPr>
          <a:xfrm>
            <a:off x="-805543" y="3930878"/>
            <a:ext cx="8547100" cy="566737"/>
          </a:xfrm>
        </p:spPr>
        <p:txBody>
          <a:bodyPr>
            <a:noAutofit/>
          </a:bodyPr>
          <a:lstStyle/>
          <a:p>
            <a:pPr algn="ctr"/>
            <a:r>
              <a:rPr lang="en-US" sz="4000" dirty="0">
                <a:latin typeface="Arial" panose="020B0604020202020204" pitchFamily="34" charset="0"/>
                <a:cs typeface="Arial" panose="020B0604020202020204" pitchFamily="34" charset="0"/>
              </a:rPr>
              <a:t>PRACTICAL ASSISTANCE</a:t>
            </a:r>
          </a:p>
        </p:txBody>
      </p:sp>
      <p:sp>
        <p:nvSpPr>
          <p:cNvPr id="6" name="TextBox 5">
            <a:extLst>
              <a:ext uri="{FF2B5EF4-FFF2-40B4-BE49-F238E27FC236}">
                <a16:creationId xmlns:a16="http://schemas.microsoft.com/office/drawing/2014/main" id="{9472DEA0-110E-482F-B8DA-D4411E5B128D}"/>
              </a:ext>
            </a:extLst>
          </p:cNvPr>
          <p:cNvSpPr txBox="1"/>
          <p:nvPr/>
        </p:nvSpPr>
        <p:spPr>
          <a:xfrm>
            <a:off x="748553" y="469757"/>
            <a:ext cx="7803776" cy="707886"/>
          </a:xfrm>
          <a:prstGeom prst="rect">
            <a:avLst/>
          </a:prstGeom>
          <a:solidFill>
            <a:schemeClr val="bg1"/>
          </a:solidFill>
        </p:spPr>
        <p:txBody>
          <a:bodyPr wrap="square">
            <a:spAutoFit/>
          </a:bodyPr>
          <a:lstStyle/>
          <a:p>
            <a:r>
              <a:rPr lang="en-US" sz="4000" b="1" dirty="0">
                <a:latin typeface="Arial" panose="020B0604020202020204" pitchFamily="34" charset="0"/>
                <a:ea typeface="+mn-ea"/>
                <a:cs typeface="Arial" panose="020B0604020202020204" pitchFamily="34" charset="0"/>
              </a:rPr>
              <a:t>What Survivors Want &amp; Need</a:t>
            </a:r>
            <a:endParaRPr lang="en-US" sz="4000" dirty="0"/>
          </a:p>
        </p:txBody>
      </p:sp>
    </p:spTree>
    <p:extLst>
      <p:ext uri="{BB962C8B-B14F-4D97-AF65-F5344CB8AC3E}">
        <p14:creationId xmlns:p14="http://schemas.microsoft.com/office/powerpoint/2010/main" val="3316298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Placeholder 4" descr="Image result for justice"/>
          <p:cNvPicPr>
            <a:picLocks noGrp="1"/>
          </p:cNvPicPr>
          <p:nvPr>
            <p:ph type="pic" sz="quarter" idx="4294967295"/>
          </p:nvPr>
        </p:nvPicPr>
        <p:blipFill>
          <a:blip r:embed="rId3" cstate="print">
            <a:extLst>
              <a:ext uri="{28A0092B-C50C-407E-A947-70E740481C1C}">
                <a14:useLocalDpi xmlns:a14="http://schemas.microsoft.com/office/drawing/2010/main" val="0"/>
              </a:ext>
            </a:extLst>
          </a:blip>
          <a:srcRect l="12788" r="12788"/>
          <a:stretch>
            <a:fillRect/>
          </a:stretch>
        </p:blipFill>
        <p:spPr bwMode="auto">
          <a:xfrm>
            <a:off x="4541838" y="0"/>
            <a:ext cx="4602162" cy="5651500"/>
          </a:xfrm>
          <a:prstGeom prst="rect">
            <a:avLst/>
          </a:prstGeom>
          <a:noFill/>
          <a:ln>
            <a:noFill/>
          </a:ln>
        </p:spPr>
      </p:pic>
      <p:sp>
        <p:nvSpPr>
          <p:cNvPr id="2" name="Title 1"/>
          <p:cNvSpPr>
            <a:spLocks noGrp="1"/>
          </p:cNvSpPr>
          <p:nvPr>
            <p:ph type="title" idx="4294967295"/>
          </p:nvPr>
        </p:nvSpPr>
        <p:spPr>
          <a:xfrm>
            <a:off x="0" y="3028950"/>
            <a:ext cx="5092700" cy="566738"/>
          </a:xfrm>
        </p:spPr>
        <p:txBody>
          <a:bodyPr>
            <a:noAutofit/>
          </a:bodyPr>
          <a:lstStyle/>
          <a:p>
            <a:pPr algn="ctr"/>
            <a:r>
              <a:rPr lang="en-US" sz="4000" dirty="0">
                <a:latin typeface="Arial" panose="020B0604020202020204" pitchFamily="34" charset="0"/>
                <a:cs typeface="Arial" panose="020B0604020202020204" pitchFamily="34" charset="0"/>
              </a:rPr>
              <a:t>JUSTICE </a:t>
            </a:r>
            <a:br>
              <a:rPr lang="en-US" sz="4000" dirty="0">
                <a:latin typeface="Arial" panose="020B0604020202020204" pitchFamily="34" charset="0"/>
                <a:cs typeface="Arial" panose="020B0604020202020204" pitchFamily="34" charset="0"/>
              </a:rPr>
            </a:br>
            <a:br>
              <a:rPr lang="en-US" sz="3200" dirty="0"/>
            </a:br>
            <a:r>
              <a:rPr lang="en-US" sz="2400" dirty="0">
                <a:latin typeface="Arial" panose="020B0604020202020204" pitchFamily="34" charset="0"/>
                <a:cs typeface="Arial" panose="020B0604020202020204" pitchFamily="34" charset="0"/>
              </a:rPr>
              <a:t>FAIR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NO ATTITUDE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NO BIAS</a:t>
            </a:r>
          </a:p>
        </p:txBody>
      </p:sp>
    </p:spTree>
    <p:extLst>
      <p:ext uri="{BB962C8B-B14F-4D97-AF65-F5344CB8AC3E}">
        <p14:creationId xmlns:p14="http://schemas.microsoft.com/office/powerpoint/2010/main" val="73372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92D7C-C14F-4D1C-B2F7-3D06F768143E}"/>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WHO ARE WE?</a:t>
            </a:r>
          </a:p>
        </p:txBody>
      </p:sp>
      <p:pic>
        <p:nvPicPr>
          <p:cNvPr id="10" name="Content Placeholder 9">
            <a:extLst>
              <a:ext uri="{FF2B5EF4-FFF2-40B4-BE49-F238E27FC236}">
                <a16:creationId xmlns:a16="http://schemas.microsoft.com/office/drawing/2014/main" id="{A49D5140-82B5-4ECD-AAA6-A367E8FF07AC}"/>
              </a:ext>
            </a:extLst>
          </p:cNvPr>
          <p:cNvPicPr>
            <a:picLocks noGrp="1" noChangeAspect="1"/>
          </p:cNvPicPr>
          <p:nvPr>
            <p:ph sz="half" idx="1"/>
          </p:nvPr>
        </p:nvPicPr>
        <p:blipFill>
          <a:blip r:embed="rId3"/>
          <a:stretch>
            <a:fillRect/>
          </a:stretch>
        </p:blipFill>
        <p:spPr>
          <a:xfrm>
            <a:off x="196770" y="2129740"/>
            <a:ext cx="4314642" cy="3958543"/>
          </a:xfrm>
          <a:prstGeom prst="rect">
            <a:avLst/>
          </a:prstGeom>
        </p:spPr>
      </p:pic>
      <p:pic>
        <p:nvPicPr>
          <p:cNvPr id="9" name="Content Placeholder 8">
            <a:extLst>
              <a:ext uri="{FF2B5EF4-FFF2-40B4-BE49-F238E27FC236}">
                <a16:creationId xmlns:a16="http://schemas.microsoft.com/office/drawing/2014/main" id="{0EAD2C7C-8806-4E03-882D-A3520E3B3B00}"/>
              </a:ext>
            </a:extLst>
          </p:cNvPr>
          <p:cNvPicPr>
            <a:picLocks noGrp="1" noChangeAspect="1"/>
          </p:cNvPicPr>
          <p:nvPr>
            <p:ph sz="half" idx="2"/>
          </p:nvPr>
        </p:nvPicPr>
        <p:blipFill>
          <a:blip r:embed="rId4"/>
          <a:stretch>
            <a:fillRect/>
          </a:stretch>
        </p:blipFill>
        <p:spPr>
          <a:xfrm>
            <a:off x="4765947" y="2129741"/>
            <a:ext cx="3958542" cy="3958542"/>
          </a:xfrm>
          <a:prstGeom prst="rect">
            <a:avLst/>
          </a:prstGeom>
        </p:spPr>
      </p:pic>
    </p:spTree>
    <p:extLst>
      <p:ext uri="{BB962C8B-B14F-4D97-AF65-F5344CB8AC3E}">
        <p14:creationId xmlns:p14="http://schemas.microsoft.com/office/powerpoint/2010/main" val="1211401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Placeholder 6" descr="rainbow sun rain.jpg"/>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1144" r="11144"/>
          <a:stretch>
            <a:fillRect/>
          </a:stretch>
        </p:blipFill>
        <p:spPr>
          <a:xfrm>
            <a:off x="2028825" y="0"/>
            <a:ext cx="7115175" cy="6858000"/>
          </a:xfrm>
        </p:spPr>
      </p:pic>
      <p:sp>
        <p:nvSpPr>
          <p:cNvPr id="2" name="Title 1"/>
          <p:cNvSpPr>
            <a:spLocks noGrp="1"/>
          </p:cNvSpPr>
          <p:nvPr>
            <p:ph type="title" idx="4294967295"/>
          </p:nvPr>
        </p:nvSpPr>
        <p:spPr>
          <a:xfrm>
            <a:off x="437659" y="1403576"/>
            <a:ext cx="5032375" cy="566738"/>
          </a:xfrm>
          <a:solidFill>
            <a:schemeClr val="bg1"/>
          </a:solidFill>
        </p:spPr>
        <p:txBody>
          <a:bodyPr>
            <a:noAutofit/>
          </a:bodyPr>
          <a:lstStyle/>
          <a:p>
            <a:pPr algn="ctr"/>
            <a:r>
              <a:rPr lang="en-US" sz="4000" dirty="0">
                <a:latin typeface="Arial" panose="020B0604020202020204" pitchFamily="34" charset="0"/>
                <a:cs typeface="Arial" panose="020B0604020202020204" pitchFamily="34" charset="0"/>
              </a:rPr>
              <a:t>SAFETY</a:t>
            </a:r>
          </a:p>
        </p:txBody>
      </p:sp>
    </p:spTree>
    <p:extLst>
      <p:ext uri="{BB962C8B-B14F-4D97-AF65-F5344CB8AC3E}">
        <p14:creationId xmlns:p14="http://schemas.microsoft.com/office/powerpoint/2010/main" val="1045749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267393"/>
            <a:ext cx="7886700" cy="1325563"/>
          </a:xfrm>
        </p:spPr>
        <p:txBody>
          <a:bodyPr>
            <a:noAutofit/>
          </a:bodyPr>
          <a:lstStyle/>
          <a:p>
            <a:pPr algn="ctr"/>
            <a:r>
              <a:rPr lang="en-US" sz="4000" dirty="0">
                <a:latin typeface="Arial" panose="020B0604020202020204" pitchFamily="34" charset="0"/>
                <a:cs typeface="Arial" panose="020B0604020202020204" pitchFamily="34" charset="0"/>
              </a:rPr>
              <a:t>TRUTH</a:t>
            </a: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INFORMATION</a:t>
            </a:r>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HONESTY</a:t>
            </a:r>
          </a:p>
        </p:txBody>
      </p:sp>
      <p:sp>
        <p:nvSpPr>
          <p:cNvPr id="6" name="Rectangle 5"/>
          <p:cNvSpPr/>
          <p:nvPr/>
        </p:nvSpPr>
        <p:spPr>
          <a:xfrm>
            <a:off x="-3852333" y="241007"/>
            <a:ext cx="486833" cy="21698234"/>
          </a:xfrm>
          <a:prstGeom prst="rect">
            <a:avLst/>
          </a:prstGeom>
        </p:spPr>
        <p:txBody>
          <a:bodyPr wrap="square">
            <a:spAutoFit/>
          </a:bodyPr>
          <a:lstStyle/>
          <a:p>
            <a:pPr lvl="0"/>
            <a:r>
              <a:rPr lang="en-US" b="1" dirty="0"/>
              <a:t>Truth/Honesty</a:t>
            </a:r>
            <a:r>
              <a:rPr lang="en-US" dirty="0"/>
              <a:t>-</a:t>
            </a:r>
          </a:p>
          <a:p>
            <a:r>
              <a:rPr lang="en-US" dirty="0" err="1"/>
              <a:t>pes</a:t>
            </a:r>
            <a:r>
              <a:rPr lang="en-US" dirty="0"/>
              <a:t>, </a:t>
            </a:r>
          </a:p>
          <a:p>
            <a:r>
              <a:rPr lang="en-US" dirty="0"/>
              <a:t>-no opinions, </a:t>
            </a:r>
          </a:p>
          <a:p>
            <a:r>
              <a:rPr lang="en-US" dirty="0"/>
              <a:t>no speaking for authority</a:t>
            </a:r>
          </a:p>
          <a:p>
            <a:r>
              <a:rPr lang="en-US" dirty="0"/>
              <a:t>-You are good, ok instead of “everything is going to be alright”</a:t>
            </a:r>
          </a:p>
          <a:p>
            <a:r>
              <a:rPr lang="en-US" dirty="0"/>
              <a:t>-You have a future</a:t>
            </a:r>
          </a:p>
          <a:p>
            <a:r>
              <a:rPr lang="en-US" dirty="0"/>
              <a:t>-50/50 Hindsight is powerful and damaging-tell truth.</a:t>
            </a:r>
          </a:p>
          <a:p>
            <a:r>
              <a:rPr lang="en-US" dirty="0"/>
              <a:t> </a:t>
            </a:r>
          </a:p>
        </p:txBody>
      </p:sp>
      <p:pic>
        <p:nvPicPr>
          <p:cNvPr id="3" name="Picture 2">
            <a:extLst>
              <a:ext uri="{FF2B5EF4-FFF2-40B4-BE49-F238E27FC236}">
                <a16:creationId xmlns:a16="http://schemas.microsoft.com/office/drawing/2014/main" id="{BBB15994-B390-46D9-9D86-744E128AB6D2}"/>
              </a:ext>
            </a:extLst>
          </p:cNvPr>
          <p:cNvPicPr>
            <a:picLocks noChangeAspect="1"/>
          </p:cNvPicPr>
          <p:nvPr/>
        </p:nvPicPr>
        <p:blipFill>
          <a:blip r:embed="rId3"/>
          <a:stretch>
            <a:fillRect/>
          </a:stretch>
        </p:blipFill>
        <p:spPr>
          <a:xfrm>
            <a:off x="628650" y="3429000"/>
            <a:ext cx="7535748" cy="3026229"/>
          </a:xfrm>
          <a:prstGeom prst="rect">
            <a:avLst/>
          </a:prstGeom>
        </p:spPr>
      </p:pic>
    </p:spTree>
    <p:extLst>
      <p:ext uri="{BB962C8B-B14F-4D97-AF65-F5344CB8AC3E}">
        <p14:creationId xmlns:p14="http://schemas.microsoft.com/office/powerpoint/2010/main" val="1952748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Placeholder 4" descr="Image result for compassion"/>
          <p:cNvPicPr>
            <a:picLocks noGrp="1"/>
          </p:cNvPicPr>
          <p:nvPr>
            <p:ph type="pic" sz="quarter" idx="4294967295"/>
          </p:nvPr>
        </p:nvPicPr>
        <p:blipFill>
          <a:blip r:embed="rId3" cstate="print">
            <a:extLst>
              <a:ext uri="{28A0092B-C50C-407E-A947-70E740481C1C}">
                <a14:useLocalDpi xmlns:a14="http://schemas.microsoft.com/office/drawing/2010/main" val="0"/>
              </a:ext>
            </a:extLst>
          </a:blip>
          <a:srcRect l="5712" r="5712"/>
          <a:stretch>
            <a:fillRect/>
          </a:stretch>
        </p:blipFill>
        <p:spPr bwMode="auto">
          <a:xfrm>
            <a:off x="403225" y="796131"/>
            <a:ext cx="4494213" cy="5265738"/>
          </a:xfrm>
          <a:prstGeom prst="rect">
            <a:avLst/>
          </a:prstGeom>
          <a:noFill/>
          <a:ln>
            <a:noFill/>
          </a:ln>
        </p:spPr>
      </p:pic>
      <p:sp>
        <p:nvSpPr>
          <p:cNvPr id="2" name="Title 1"/>
          <p:cNvSpPr>
            <a:spLocks noGrp="1"/>
          </p:cNvSpPr>
          <p:nvPr>
            <p:ph type="title" idx="4294967295"/>
          </p:nvPr>
        </p:nvSpPr>
        <p:spPr>
          <a:xfrm>
            <a:off x="4897438" y="2676525"/>
            <a:ext cx="4246562" cy="566738"/>
          </a:xfrm>
        </p:spPr>
        <p:txBody>
          <a:bodyPr>
            <a:noAutofit/>
          </a:bodyPr>
          <a:lstStyle/>
          <a:p>
            <a:pPr algn="ctr"/>
            <a:r>
              <a:rPr lang="en-US" sz="4000" dirty="0">
                <a:latin typeface="Arial" panose="020B0604020202020204" pitchFamily="34" charset="0"/>
                <a:cs typeface="Arial" panose="020B0604020202020204" pitchFamily="34" charset="0"/>
              </a:rPr>
              <a:t>COMPASSION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IN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ACTION</a:t>
            </a:r>
          </a:p>
        </p:txBody>
      </p:sp>
    </p:spTree>
    <p:extLst>
      <p:ext uri="{BB962C8B-B14F-4D97-AF65-F5344CB8AC3E}">
        <p14:creationId xmlns:p14="http://schemas.microsoft.com/office/powerpoint/2010/main" val="1048909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867479" y="1586083"/>
            <a:ext cx="7477868" cy="4583224"/>
          </a:xfrm>
          <a:noFill/>
        </p:spPr>
        <p:txBody>
          <a:bodyPr vert="horz" lIns="91440" tIns="45720" rIns="91440" bIns="45720" rtlCol="0" anchor="ctr">
            <a:normAutofit fontScale="90000"/>
          </a:bodyPr>
          <a:lstStyle/>
          <a:p>
            <a:pPr algn="ctr">
              <a:lnSpc>
                <a:spcPct val="150000"/>
              </a:lnSpc>
            </a:pPr>
            <a:r>
              <a:rPr lang="en-US" kern="1200" dirty="0">
                <a:solidFill>
                  <a:srgbClr val="080808"/>
                </a:solidFill>
                <a:latin typeface="Arial" panose="020B0604020202020204" pitchFamily="34" charset="0"/>
                <a:cs typeface="Arial" panose="020B0604020202020204" pitchFamily="34" charset="0"/>
              </a:rPr>
              <a:t>RESPONDER’S ROLE</a:t>
            </a:r>
            <a:br>
              <a:rPr lang="en-US" b="1" kern="1200" dirty="0">
                <a:solidFill>
                  <a:srgbClr val="080808"/>
                </a:solidFill>
                <a:latin typeface="Arial" panose="020B0604020202020204" pitchFamily="34" charset="0"/>
                <a:cs typeface="Arial" panose="020B0604020202020204" pitchFamily="34" charset="0"/>
              </a:rPr>
            </a:br>
            <a:r>
              <a:rPr lang="en-US" kern="1200" dirty="0">
                <a:solidFill>
                  <a:srgbClr val="080808"/>
                </a:solidFill>
                <a:latin typeface="Arial" panose="020B0604020202020204" pitchFamily="34" charset="0"/>
                <a:cs typeface="Arial" panose="020B0604020202020204" pitchFamily="34" charset="0"/>
              </a:rPr>
              <a:t>The Ministry of Presence </a:t>
            </a:r>
            <a:br>
              <a:rPr lang="en-US" kern="1200" dirty="0">
                <a:solidFill>
                  <a:srgbClr val="080808"/>
                </a:solidFill>
                <a:latin typeface="Arial" panose="020B0604020202020204" pitchFamily="34" charset="0"/>
                <a:cs typeface="Arial" panose="020B0604020202020204" pitchFamily="34" charset="0"/>
              </a:rPr>
            </a:br>
            <a:r>
              <a:rPr lang="en-US" kern="1200" dirty="0">
                <a:solidFill>
                  <a:srgbClr val="080808"/>
                </a:solidFill>
                <a:latin typeface="Arial" panose="020B0604020202020204" pitchFamily="34" charset="0"/>
                <a:cs typeface="Arial" panose="020B0604020202020204" pitchFamily="34" charset="0"/>
              </a:rPr>
              <a:t>The Ministry of Purpose</a:t>
            </a:r>
            <a:br>
              <a:rPr lang="en-US" kern="1200" dirty="0">
                <a:solidFill>
                  <a:srgbClr val="080808"/>
                </a:solidFill>
                <a:latin typeface="Arial" panose="020B0604020202020204" pitchFamily="34" charset="0"/>
                <a:cs typeface="Arial" panose="020B0604020202020204" pitchFamily="34" charset="0"/>
              </a:rPr>
            </a:br>
            <a:r>
              <a:rPr lang="en-US" kern="1200" dirty="0">
                <a:solidFill>
                  <a:srgbClr val="080808"/>
                </a:solidFill>
                <a:latin typeface="Arial" panose="020B0604020202020204" pitchFamily="34" charset="0"/>
                <a:cs typeface="Arial" panose="020B0604020202020204" pitchFamily="34" charset="0"/>
              </a:rPr>
              <a:t>The Ministry of Permission</a:t>
            </a:r>
            <a:br>
              <a:rPr lang="en-US" kern="1200" dirty="0">
                <a:solidFill>
                  <a:srgbClr val="080808"/>
                </a:solidFill>
                <a:latin typeface="Arial" panose="020B0604020202020204" pitchFamily="34" charset="0"/>
                <a:cs typeface="Arial" panose="020B0604020202020204" pitchFamily="34" charset="0"/>
              </a:rPr>
            </a:br>
            <a:r>
              <a:rPr lang="en-US" kern="1200" dirty="0">
                <a:solidFill>
                  <a:srgbClr val="080808"/>
                </a:solidFill>
                <a:latin typeface="Arial" panose="020B0604020202020204" pitchFamily="34" charset="0"/>
                <a:cs typeface="Arial" panose="020B0604020202020204" pitchFamily="34" charset="0"/>
              </a:rPr>
              <a:t>The Ministry of Peace</a:t>
            </a:r>
            <a:br>
              <a:rPr lang="en-US" sz="2400" b="1" kern="1200" dirty="0">
                <a:solidFill>
                  <a:srgbClr val="080808"/>
                </a:solidFill>
                <a:latin typeface="+mj-lt"/>
                <a:ea typeface="+mj-ea"/>
                <a:cs typeface="+mj-cs"/>
              </a:rPr>
            </a:br>
            <a:endParaRPr lang="en-US" sz="2400" kern="1200" dirty="0">
              <a:solidFill>
                <a:srgbClr val="080808"/>
              </a:solidFill>
              <a:latin typeface="+mj-lt"/>
              <a:ea typeface="+mj-ea"/>
              <a:cs typeface="+mj-cs"/>
            </a:endParaRP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0403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82600" y="713127"/>
            <a:ext cx="8178799" cy="5463836"/>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endParaRPr lang="en-US" sz="2400" b="1" dirty="0"/>
          </a:p>
          <a:p>
            <a:pPr indent="-228600">
              <a:lnSpc>
                <a:spcPct val="90000"/>
              </a:lnSpc>
              <a:spcAft>
                <a:spcPts val="600"/>
              </a:spcAft>
              <a:buFont typeface="Arial" panose="020B0604020202020204" pitchFamily="34" charset="0"/>
              <a:buChar char="•"/>
            </a:pPr>
            <a:r>
              <a:rPr lang="en-US" sz="2400" b="1" dirty="0"/>
              <a:t>HOW TO HELP</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b="1" dirty="0"/>
              <a:t>1. </a:t>
            </a:r>
            <a:r>
              <a:rPr lang="en-US" sz="2400" dirty="0"/>
              <a:t>Understand the Signs &amp; Symptoms</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2. Minimize Pain</a:t>
            </a:r>
          </a:p>
          <a:p>
            <a:pPr indent="-228600">
              <a:lnSpc>
                <a:spcPct val="90000"/>
              </a:lnSpc>
              <a:spcAft>
                <a:spcPts val="600"/>
              </a:spcAft>
              <a:buFont typeface="Arial" panose="020B0604020202020204" pitchFamily="34" charset="0"/>
              <a:buChar char="•"/>
            </a:pPr>
            <a:r>
              <a:rPr lang="en-US" sz="2400" dirty="0"/>
              <a:t>	</a:t>
            </a:r>
          </a:p>
          <a:p>
            <a:pPr indent="-228600">
              <a:lnSpc>
                <a:spcPct val="90000"/>
              </a:lnSpc>
              <a:spcAft>
                <a:spcPts val="600"/>
              </a:spcAft>
              <a:buFont typeface="Arial" panose="020B0604020202020204" pitchFamily="34" charset="0"/>
              <a:buChar char="•"/>
            </a:pPr>
            <a:r>
              <a:rPr lang="en-US" sz="2400" dirty="0"/>
              <a:t>3. Provide Safety</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4. Reassure</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5. Be Clear about Your Role</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6. Reassure</a:t>
            </a:r>
          </a:p>
          <a:p>
            <a:pPr indent="-228600">
              <a:lnSpc>
                <a:spcPct val="90000"/>
              </a:lnSpc>
              <a:spcAft>
                <a:spcPts val="600"/>
              </a:spcAft>
              <a:buFont typeface="Arial" panose="020B0604020202020204" pitchFamily="34" charset="0"/>
              <a:buChar char="•"/>
            </a:pPr>
            <a:endParaRPr lang="en-US" sz="1600" dirty="0"/>
          </a:p>
        </p:txBody>
      </p:sp>
      <p:sp>
        <p:nvSpPr>
          <p:cNvPr id="9" name="Rectangle 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31166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482600" y="321734"/>
            <a:ext cx="8178799" cy="1135737"/>
          </a:xfrm>
        </p:spPr>
        <p:txBody>
          <a:bodyPr>
            <a:normAutofit/>
          </a:bodyPr>
          <a:lstStyle/>
          <a:p>
            <a:r>
              <a:rPr lang="en-US" sz="3100" b="1">
                <a:latin typeface="Arial" panose="020B0604020202020204" pitchFamily="34" charset="0"/>
                <a:cs typeface="Arial" panose="020B0604020202020204" pitchFamily="34" charset="0"/>
              </a:rPr>
              <a:t>Key Messages for</a:t>
            </a:r>
            <a:br>
              <a:rPr lang="en-US" sz="3100" b="1">
                <a:latin typeface="Arial" panose="020B0604020202020204" pitchFamily="34" charset="0"/>
                <a:cs typeface="Arial" panose="020B0604020202020204" pitchFamily="34" charset="0"/>
              </a:rPr>
            </a:br>
            <a:r>
              <a:rPr lang="en-US" sz="3100" b="1">
                <a:latin typeface="Arial" panose="020B0604020202020204" pitchFamily="34" charset="0"/>
                <a:cs typeface="Arial" panose="020B0604020202020204" pitchFamily="34" charset="0"/>
              </a:rPr>
              <a:t> Trauma Recovery</a:t>
            </a:r>
          </a:p>
        </p:txBody>
      </p:sp>
      <p:sp>
        <p:nvSpPr>
          <p:cNvPr id="8" name="Content Placeholder 7"/>
          <p:cNvSpPr>
            <a:spLocks noGrp="1"/>
          </p:cNvSpPr>
          <p:nvPr>
            <p:ph idx="1"/>
          </p:nvPr>
        </p:nvSpPr>
        <p:spPr>
          <a:xfrm>
            <a:off x="482600" y="1782981"/>
            <a:ext cx="8178799" cy="4393982"/>
          </a:xfrm>
        </p:spPr>
        <p:txBody>
          <a:bodyPr>
            <a:normAutofit lnSpcReduction="10000"/>
          </a:bodyPr>
          <a:lstStyle/>
          <a:p>
            <a:pPr marL="0" indent="0">
              <a:buNone/>
            </a:pPr>
            <a:r>
              <a:rPr lang="en-US" sz="2400" dirty="0">
                <a:latin typeface="Arial" charset="0"/>
              </a:rPr>
              <a:t>1. It is not happening now.</a:t>
            </a:r>
          </a:p>
          <a:p>
            <a:pPr marL="0" indent="0">
              <a:buNone/>
            </a:pPr>
            <a:r>
              <a:rPr lang="en-US" sz="2400" dirty="0">
                <a:latin typeface="Arial" charset="0"/>
              </a:rPr>
              <a:t>The trauma is over. It is in the past. You are here in the present.</a:t>
            </a:r>
          </a:p>
          <a:p>
            <a:pPr marL="381000" indent="-381000"/>
            <a:endParaRPr lang="en-US" sz="2400" dirty="0">
              <a:latin typeface="Arial" charset="0"/>
            </a:endParaRPr>
          </a:p>
          <a:p>
            <a:pPr marL="0" indent="0">
              <a:buNone/>
            </a:pPr>
            <a:r>
              <a:rPr lang="en-US" sz="2400" dirty="0">
                <a:latin typeface="Arial" charset="0"/>
              </a:rPr>
              <a:t>2. You are safe. </a:t>
            </a:r>
          </a:p>
          <a:p>
            <a:pPr marL="0" indent="0">
              <a:buNone/>
            </a:pPr>
            <a:r>
              <a:rPr lang="en-US" sz="2400" dirty="0">
                <a:latin typeface="Arial" charset="0"/>
              </a:rPr>
              <a:t>The adults here are responsible for your safety and you are worthy of care and protection.</a:t>
            </a:r>
          </a:p>
          <a:p>
            <a:pPr marL="381000" indent="-381000"/>
            <a:endParaRPr lang="en-US" sz="2400" dirty="0">
              <a:latin typeface="Arial" charset="0"/>
            </a:endParaRPr>
          </a:p>
          <a:p>
            <a:pPr marL="0" indent="0">
              <a:buNone/>
            </a:pPr>
            <a:r>
              <a:rPr lang="en-US" sz="2400" dirty="0">
                <a:latin typeface="Arial" charset="0"/>
              </a:rPr>
              <a:t>3. You are not inherently dangerous/toxic.</a:t>
            </a:r>
          </a:p>
          <a:p>
            <a:pPr marL="0" indent="0">
              <a:buNone/>
            </a:pPr>
            <a:r>
              <a:rPr lang="en-US" sz="2400" dirty="0">
                <a:latin typeface="Arial" charset="0"/>
              </a:rPr>
              <a:t>What is inside you (thoughts, feelings, dreams, impulses, etc.) cannot hurt you or others.</a:t>
            </a:r>
          </a:p>
          <a:p>
            <a:endParaRPr lang="en-US" sz="1700" dirty="0"/>
          </a:p>
        </p:txBody>
      </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14809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82600" y="321734"/>
            <a:ext cx="8178799"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kern="1200">
                <a:solidFill>
                  <a:schemeClr val="tx1"/>
                </a:solidFill>
                <a:latin typeface="+mj-lt"/>
                <a:ea typeface="+mj-ea"/>
                <a:cs typeface="+mj-cs"/>
              </a:rPr>
              <a:t>Key Messages for Trauma Recovery (continued)</a:t>
            </a:r>
            <a:endParaRPr lang="en-US" sz="3100" kern="1200">
              <a:solidFill>
                <a:schemeClr val="tx1"/>
              </a:solidFill>
              <a:latin typeface="+mj-lt"/>
              <a:ea typeface="+mj-ea"/>
              <a:cs typeface="+mj-cs"/>
            </a:endParaRPr>
          </a:p>
        </p:txBody>
      </p:sp>
      <p:sp>
        <p:nvSpPr>
          <p:cNvPr id="5" name="Content Placeholder 4"/>
          <p:cNvSpPr>
            <a:spLocks noGrp="1"/>
          </p:cNvSpPr>
          <p:nvPr>
            <p:ph idx="1"/>
          </p:nvPr>
        </p:nvSpPr>
        <p:spPr>
          <a:xfrm>
            <a:off x="482600" y="1782981"/>
            <a:ext cx="8178799" cy="4393982"/>
          </a:xfrm>
        </p:spPr>
        <p:txBody>
          <a:bodyPr vert="horz" lIns="91440" tIns="45720" rIns="91440" bIns="45720" rtlCol="0">
            <a:normAutofit/>
          </a:bodyPr>
          <a:lstStyle/>
          <a:p>
            <a:pPr marL="0"/>
            <a:r>
              <a:rPr lang="en-US" sz="2400" dirty="0">
                <a:latin typeface="Arial" panose="020B0604020202020204" pitchFamily="34" charset="0"/>
                <a:cs typeface="Arial" panose="020B0604020202020204" pitchFamily="34" charset="0"/>
              </a:rPr>
              <a:t>4. You are good.</a:t>
            </a:r>
          </a:p>
          <a:p>
            <a:pPr marL="0"/>
            <a:r>
              <a:rPr lang="en-US" sz="2400" dirty="0">
                <a:latin typeface="Arial" panose="020B0604020202020204" pitchFamily="34" charset="0"/>
                <a:cs typeface="Arial" panose="020B0604020202020204" pitchFamily="34" charset="0"/>
              </a:rPr>
              <a:t>Whatever you have experienced and whatever you have had to do to survive, you are a good, strong person who can contribute to your community.</a:t>
            </a:r>
          </a:p>
          <a:p>
            <a:pPr marL="381000"/>
            <a:endParaRPr lang="en-US" sz="2400" dirty="0">
              <a:latin typeface="Arial" panose="020B0604020202020204" pitchFamily="34" charset="0"/>
              <a:cs typeface="Arial" panose="020B0604020202020204" pitchFamily="34" charset="0"/>
            </a:endParaRPr>
          </a:p>
          <a:p>
            <a:pPr marL="0"/>
            <a:r>
              <a:rPr lang="en-US" sz="2400" dirty="0">
                <a:latin typeface="Arial" panose="020B0604020202020204" pitchFamily="34" charset="0"/>
                <a:cs typeface="Arial" panose="020B0604020202020204" pitchFamily="34" charset="0"/>
              </a:rPr>
              <a:t>5. You have a future.</a:t>
            </a:r>
          </a:p>
          <a:p>
            <a:endParaRPr lang="en-US" sz="1700" dirty="0"/>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42323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2600" y="1698171"/>
            <a:ext cx="2971546" cy="4516360"/>
          </a:xfrm>
        </p:spPr>
        <p:txBody>
          <a:bodyPr anchor="t">
            <a:normAutofit/>
          </a:bodyPr>
          <a:lstStyle/>
          <a:p>
            <a:br>
              <a:rPr lang="en-US" sz="3100"/>
            </a:br>
            <a:r>
              <a:rPr lang="en-US" sz="3100">
                <a:latin typeface="Arial" panose="020B0604020202020204" pitchFamily="34" charset="0"/>
                <a:cs typeface="Arial" panose="020B0604020202020204" pitchFamily="34" charset="0"/>
              </a:rPr>
              <a:t>Trauma Listening</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12651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3205816" y="345528"/>
            <a:ext cx="4858884" cy="4516361"/>
          </a:xfrm>
        </p:spPr>
        <p:txBody>
          <a:bodyPr>
            <a:noAutofit/>
          </a:bodyPr>
          <a:lstStyle/>
          <a:p>
            <a:pPr marL="0" indent="0">
              <a:buNone/>
            </a:pPr>
            <a:r>
              <a:rPr lang="en-US" sz="2400" dirty="0">
                <a:latin typeface="Arial" panose="020B0604020202020204" pitchFamily="34" charset="0"/>
                <a:cs typeface="Arial" panose="020B0604020202020204" pitchFamily="34" charset="0"/>
              </a:rPr>
              <a:t>1.   SLO-LO:  Slow down, relax, breathe</a:t>
            </a:r>
          </a:p>
          <a:p>
            <a:pPr marL="0" indent="0">
              <a:buNone/>
            </a:pPr>
            <a:r>
              <a:rPr lang="en-US" sz="2400" dirty="0">
                <a:latin typeface="Arial" panose="020B0604020202020204" pitchFamily="34" charset="0"/>
                <a:cs typeface="Arial" panose="020B0604020202020204" pitchFamily="34" charset="0"/>
              </a:rPr>
              <a:t>2.   Body language-theirs and yours</a:t>
            </a:r>
          </a:p>
          <a:p>
            <a:pPr marL="457200" indent="-457200">
              <a:buAutoNum type="arabicPeriod" startAt="3"/>
            </a:pPr>
            <a:r>
              <a:rPr lang="en-US" sz="2400" dirty="0">
                <a:latin typeface="Arial" panose="020B0604020202020204" pitchFamily="34" charset="0"/>
                <a:cs typeface="Arial" panose="020B0604020202020204" pitchFamily="34" charset="0"/>
              </a:rPr>
              <a:t>Encouraging sounds</a:t>
            </a:r>
          </a:p>
          <a:p>
            <a:pPr marL="457200" indent="-457200">
              <a:buAutoNum type="arabicPeriod" startAt="3"/>
            </a:pPr>
            <a:r>
              <a:rPr lang="en-US" sz="2400" dirty="0">
                <a:latin typeface="Arial" panose="020B0604020202020204" pitchFamily="34" charset="0"/>
                <a:cs typeface="Arial" panose="020B0604020202020204" pitchFamily="34" charset="0"/>
              </a:rPr>
              <a:t>Keep the ball rolling-”tell me more” “then what”</a:t>
            </a:r>
          </a:p>
          <a:p>
            <a:pPr marL="457200" indent="-457200">
              <a:buAutoNum type="arabicPeriod" startAt="3"/>
            </a:pPr>
            <a:r>
              <a:rPr lang="en-US" sz="2400" dirty="0">
                <a:latin typeface="Arial" panose="020B0604020202020204" pitchFamily="34" charset="0"/>
                <a:cs typeface="Arial" panose="020B0604020202020204" pitchFamily="34" charset="0"/>
              </a:rPr>
              <a:t>Useful questions-open ended</a:t>
            </a:r>
          </a:p>
          <a:p>
            <a:pPr marL="457200" indent="-457200">
              <a:buAutoNum type="arabicPeriod" startAt="3"/>
            </a:pPr>
            <a:r>
              <a:rPr lang="en-US" sz="2400" dirty="0">
                <a:latin typeface="Arial" panose="020B0604020202020204" pitchFamily="34" charset="0"/>
                <a:cs typeface="Arial" panose="020B0604020202020204" pitchFamily="34" charset="0"/>
              </a:rPr>
              <a:t>The here and now-”in the moment”</a:t>
            </a:r>
          </a:p>
          <a:p>
            <a:pPr marL="457200" indent="-457200">
              <a:buAutoNum type="arabicPeriod" startAt="3"/>
            </a:pPr>
            <a:r>
              <a:rPr lang="en-US" sz="2400" dirty="0">
                <a:latin typeface="Arial" panose="020B0604020202020204" pitchFamily="34" charset="0"/>
                <a:cs typeface="Arial" panose="020B0604020202020204" pitchFamily="34" charset="0"/>
              </a:rPr>
              <a:t>No self disclosure </a:t>
            </a:r>
          </a:p>
          <a:p>
            <a:pPr marL="457200" indent="-457200">
              <a:buAutoNum type="arabicPeriod" startAt="3"/>
            </a:pPr>
            <a:r>
              <a:rPr lang="en-US" sz="2400" dirty="0">
                <a:latin typeface="Arial" panose="020B0604020202020204" pitchFamily="34" charset="0"/>
                <a:cs typeface="Arial" panose="020B0604020202020204" pitchFamily="34" charset="0"/>
              </a:rPr>
              <a:t>Do not be the “hero” in their story, help them be their own hero</a:t>
            </a:r>
          </a:p>
          <a:p>
            <a:pPr marL="457200" indent="-457200">
              <a:buAutoNum type="arabicPeriod" startAt="3"/>
            </a:pPr>
            <a:r>
              <a:rPr lang="en-US" sz="2400" dirty="0">
                <a:latin typeface="Arial" panose="020B0604020202020204" pitchFamily="34" charset="0"/>
                <a:cs typeface="Arial" panose="020B0604020202020204" pitchFamily="34" charset="0"/>
              </a:rPr>
              <a:t>Let them tell their story, and tell their story well</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7" y="6115501"/>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2" y="6453143"/>
            <a:ext cx="61117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91232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766BBD79-2440-4A7E-924F-8E8328F2D1F5}"/>
              </a:ext>
            </a:extLst>
          </p:cNvPr>
          <p:cNvPicPr>
            <a:picLocks noChangeAspect="1"/>
          </p:cNvPicPr>
          <p:nvPr/>
        </p:nvPicPr>
        <p:blipFill rotWithShape="1">
          <a:blip r:embed="rId3"/>
          <a:srcRect b="19"/>
          <a:stretch/>
        </p:blipFill>
        <p:spPr>
          <a:xfrm>
            <a:off x="20" y="1282"/>
            <a:ext cx="9143980" cy="6856718"/>
          </a:xfrm>
          <a:prstGeom prst="rect">
            <a:avLst/>
          </a:prstGeom>
        </p:spPr>
      </p:pic>
    </p:spTree>
    <p:extLst>
      <p:ext uri="{BB962C8B-B14F-4D97-AF65-F5344CB8AC3E}">
        <p14:creationId xmlns:p14="http://schemas.microsoft.com/office/powerpoint/2010/main" val="1976977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9" name="Group 8">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717" y="0"/>
            <a:ext cx="8323428" cy="6858000"/>
            <a:chOff x="547625" y="0"/>
            <a:chExt cx="11097905" cy="6858000"/>
          </a:xfrm>
        </p:grpSpPr>
        <p:sp>
          <p:nvSpPr>
            <p:cNvPr id="10" name="Freeform: Shape 9">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2" name="Picture 1">
            <a:extLst>
              <a:ext uri="{FF2B5EF4-FFF2-40B4-BE49-F238E27FC236}">
                <a16:creationId xmlns:a16="http://schemas.microsoft.com/office/drawing/2014/main" id="{41BBB987-D711-4D96-9DC3-D1258BF03F00}"/>
              </a:ext>
            </a:extLst>
          </p:cNvPr>
          <p:cNvPicPr>
            <a:picLocks noChangeAspect="1"/>
          </p:cNvPicPr>
          <p:nvPr/>
        </p:nvPicPr>
        <p:blipFill>
          <a:blip r:embed="rId2"/>
          <a:stretch>
            <a:fillRect/>
          </a:stretch>
        </p:blipFill>
        <p:spPr>
          <a:xfrm>
            <a:off x="1658203" y="1594473"/>
            <a:ext cx="5670645" cy="3566695"/>
          </a:xfrm>
          <a:prstGeom prst="rect">
            <a:avLst/>
          </a:prstGeom>
        </p:spPr>
      </p:pic>
      <p:pic>
        <p:nvPicPr>
          <p:cNvPr id="3" name="Picture 2">
            <a:extLst>
              <a:ext uri="{FF2B5EF4-FFF2-40B4-BE49-F238E27FC236}">
                <a16:creationId xmlns:a16="http://schemas.microsoft.com/office/drawing/2014/main" id="{5D53A0D1-1D83-4CDF-B718-5573ECBCDB8E}"/>
              </a:ext>
            </a:extLst>
          </p:cNvPr>
          <p:cNvPicPr>
            <a:picLocks noChangeAspect="1"/>
          </p:cNvPicPr>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73868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0">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F2B0F132-6308-433D-8C08-F20922D13911}"/>
              </a:ext>
            </a:extLst>
          </p:cNvPr>
          <p:cNvPicPr>
            <a:picLocks noGrp="1" noChangeAspect="1"/>
          </p:cNvPicPr>
          <p:nvPr>
            <p:ph idx="1"/>
          </p:nvPr>
        </p:nvPicPr>
        <p:blipFill rotWithShape="1">
          <a:blip r:embed="rId3"/>
          <a:srcRect l="9018" r="9650" b="2"/>
          <a:stretch/>
        </p:blipFill>
        <p:spPr>
          <a:xfrm>
            <a:off x="4592638" y="219919"/>
            <a:ext cx="4052888" cy="3551982"/>
          </a:xfrm>
          <a:prstGeom prst="rect">
            <a:avLst/>
          </a:prstGeom>
        </p:spPr>
      </p:pic>
      <p:pic>
        <p:nvPicPr>
          <p:cNvPr id="8" name="Picture 7">
            <a:extLst>
              <a:ext uri="{FF2B5EF4-FFF2-40B4-BE49-F238E27FC236}">
                <a16:creationId xmlns:a16="http://schemas.microsoft.com/office/drawing/2014/main" id="{D90B1024-2EFF-44C6-8126-8FAD4F909334}"/>
              </a:ext>
            </a:extLst>
          </p:cNvPr>
          <p:cNvPicPr>
            <a:picLocks noChangeAspect="1"/>
          </p:cNvPicPr>
          <p:nvPr/>
        </p:nvPicPr>
        <p:blipFill>
          <a:blip r:embed="rId4"/>
          <a:stretch>
            <a:fillRect/>
          </a:stretch>
        </p:blipFill>
        <p:spPr>
          <a:xfrm>
            <a:off x="4592638" y="3840163"/>
            <a:ext cx="4052888" cy="2896303"/>
          </a:xfrm>
          <a:prstGeom prst="rect">
            <a:avLst/>
          </a:prstGeom>
        </p:spPr>
      </p:pic>
      <p:sp>
        <p:nvSpPr>
          <p:cNvPr id="2" name="Title 1">
            <a:extLst>
              <a:ext uri="{FF2B5EF4-FFF2-40B4-BE49-F238E27FC236}">
                <a16:creationId xmlns:a16="http://schemas.microsoft.com/office/drawing/2014/main" id="{CBF2AFE2-F692-4564-8E4A-AA462FEC5C41}"/>
              </a:ext>
            </a:extLst>
          </p:cNvPr>
          <p:cNvSpPr>
            <a:spLocks noGrp="1"/>
          </p:cNvSpPr>
          <p:nvPr>
            <p:ph type="title"/>
          </p:nvPr>
        </p:nvSpPr>
        <p:spPr>
          <a:xfrm>
            <a:off x="466221" y="640080"/>
            <a:ext cx="3168968" cy="5578816"/>
          </a:xfrm>
        </p:spPr>
        <p:txBody>
          <a:bodyPr vert="horz" lIns="91440" tIns="45720" rIns="91440" bIns="45720" rtlCol="0" anchor="ctr">
            <a:normAutofit/>
          </a:bodyPr>
          <a:lstStyle/>
          <a:p>
            <a:pPr algn="ctr"/>
            <a:r>
              <a:rPr lang="en-US" kern="1200">
                <a:solidFill>
                  <a:srgbClr val="FFFFFF"/>
                </a:solidFill>
                <a:latin typeface="+mj-lt"/>
                <a:ea typeface="+mj-ea"/>
                <a:cs typeface="+mj-cs"/>
              </a:rPr>
              <a:t>How Can We Do What Is Asked?</a:t>
            </a:r>
          </a:p>
        </p:txBody>
      </p:sp>
    </p:spTree>
    <p:extLst>
      <p:ext uri="{BB962C8B-B14F-4D97-AF65-F5344CB8AC3E}">
        <p14:creationId xmlns:p14="http://schemas.microsoft.com/office/powerpoint/2010/main" val="1344056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42D2BCF6-8FC7-43CD-93C3-9EC7ECDC95EB}"/>
              </a:ext>
            </a:extLst>
          </p:cNvPr>
          <p:cNvPicPr>
            <a:picLocks noGrp="1" noChangeAspect="1"/>
          </p:cNvPicPr>
          <p:nvPr>
            <p:ph type="pic" idx="1"/>
          </p:nvPr>
        </p:nvPicPr>
        <p:blipFill rotWithShape="1">
          <a:blip r:embed="rId3"/>
          <a:srcRect t="7697" r="13816" b="1391"/>
          <a:stretch/>
        </p:blipFill>
        <p:spPr>
          <a:xfrm>
            <a:off x="2642616" y="10"/>
            <a:ext cx="6501384"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A07F99-20E4-4C0D-A364-4608597C0697}"/>
              </a:ext>
            </a:extLst>
          </p:cNvPr>
          <p:cNvSpPr>
            <a:spLocks noGrp="1"/>
          </p:cNvSpPr>
          <p:nvPr>
            <p:ph type="title"/>
          </p:nvPr>
        </p:nvSpPr>
        <p:spPr>
          <a:xfrm>
            <a:off x="336791" y="995422"/>
            <a:ext cx="3321934" cy="4141303"/>
          </a:xfrm>
        </p:spPr>
        <p:txBody>
          <a:bodyPr vert="horz" lIns="91440" tIns="45720" rIns="91440" bIns="45720" rtlCol="0" anchor="b">
            <a:normAutofit fontScale="90000"/>
          </a:bodyPr>
          <a:lstStyle/>
          <a:p>
            <a:pPr algn="ctr"/>
            <a:r>
              <a:rPr lang="en-US" sz="4900" dirty="0">
                <a:latin typeface="Arial" panose="020B0604020202020204" pitchFamily="34" charset="0"/>
                <a:cs typeface="Arial" panose="020B0604020202020204" pitchFamily="34" charset="0"/>
              </a:rPr>
              <a:t>What’s in Your</a:t>
            </a:r>
            <a:br>
              <a:rPr lang="en-US" sz="4900" dirty="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“Emotional”</a:t>
            </a:r>
            <a:br>
              <a:rPr lang="en-US" sz="4900" dirty="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Go Bag?</a:t>
            </a:r>
            <a:br>
              <a:rPr lang="en-US" sz="3600" dirty="0"/>
            </a:br>
            <a:br>
              <a:rPr lang="en-US" sz="3600" dirty="0"/>
            </a:br>
            <a:endParaRPr lang="en-US" sz="3600"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182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3DF803-F504-4A43-8B10-974A51E288D9}"/>
              </a:ext>
            </a:extLst>
          </p:cNvPr>
          <p:cNvPicPr>
            <a:picLocks noChangeAspect="1"/>
          </p:cNvPicPr>
          <p:nvPr/>
        </p:nvPicPr>
        <p:blipFill>
          <a:blip r:embed="rId2"/>
          <a:stretch>
            <a:fillRect/>
          </a:stretch>
        </p:blipFill>
        <p:spPr>
          <a:xfrm>
            <a:off x="0" y="706055"/>
            <a:ext cx="9144000" cy="5671595"/>
          </a:xfrm>
          <a:prstGeom prst="rect">
            <a:avLst/>
          </a:prstGeom>
        </p:spPr>
      </p:pic>
    </p:spTree>
    <p:extLst>
      <p:ext uri="{BB962C8B-B14F-4D97-AF65-F5344CB8AC3E}">
        <p14:creationId xmlns:p14="http://schemas.microsoft.com/office/powerpoint/2010/main" val="810538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A14CE7E0-31F6-433E-80F9-2D1BE1B4DDBE}"/>
              </a:ext>
            </a:extLst>
          </p:cNvPr>
          <p:cNvPicPr>
            <a:picLocks noChangeAspect="1"/>
          </p:cNvPicPr>
          <p:nvPr/>
        </p:nvPicPr>
        <p:blipFill rotWithShape="1">
          <a:blip r:embed="rId2"/>
          <a:srcRect b="19"/>
          <a:stretch/>
        </p:blipFill>
        <p:spPr>
          <a:xfrm>
            <a:off x="20" y="1282"/>
            <a:ext cx="9143980" cy="6856718"/>
          </a:xfrm>
          <a:prstGeom prst="rect">
            <a:avLst/>
          </a:prstGeom>
        </p:spPr>
      </p:pic>
    </p:spTree>
    <p:extLst>
      <p:ext uri="{BB962C8B-B14F-4D97-AF65-F5344CB8AC3E}">
        <p14:creationId xmlns:p14="http://schemas.microsoft.com/office/powerpoint/2010/main" val="1453842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EF98B18C-4FB6-4365-8083-749AE613480F}"/>
              </a:ext>
            </a:extLst>
          </p:cNvPr>
          <p:cNvPicPr>
            <a:picLocks noChangeAspect="1"/>
          </p:cNvPicPr>
          <p:nvPr/>
        </p:nvPicPr>
        <p:blipFill rotWithShape="1">
          <a:blip r:embed="rId2"/>
          <a:srcRect b="19"/>
          <a:stretch/>
        </p:blipFill>
        <p:spPr>
          <a:xfrm>
            <a:off x="20" y="1282"/>
            <a:ext cx="9143980" cy="6856718"/>
          </a:xfrm>
          <a:prstGeom prst="rect">
            <a:avLst/>
          </a:prstGeom>
        </p:spPr>
      </p:pic>
    </p:spTree>
    <p:extLst>
      <p:ext uri="{BB962C8B-B14F-4D97-AF65-F5344CB8AC3E}">
        <p14:creationId xmlns:p14="http://schemas.microsoft.com/office/powerpoint/2010/main" val="2214410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856FAA92-27AF-4542-A161-60C05D87E2D0}"/>
              </a:ext>
            </a:extLst>
          </p:cNvPr>
          <p:cNvPicPr>
            <a:picLocks noChangeAspect="1"/>
          </p:cNvPicPr>
          <p:nvPr/>
        </p:nvPicPr>
        <p:blipFill rotWithShape="1">
          <a:blip r:embed="rId2"/>
          <a:srcRect b="19"/>
          <a:stretch/>
        </p:blipFill>
        <p:spPr>
          <a:xfrm>
            <a:off x="20" y="1282"/>
            <a:ext cx="9143980" cy="6856718"/>
          </a:xfrm>
          <a:prstGeom prst="rect">
            <a:avLst/>
          </a:prstGeom>
        </p:spPr>
      </p:pic>
    </p:spTree>
    <p:extLst>
      <p:ext uri="{BB962C8B-B14F-4D97-AF65-F5344CB8AC3E}">
        <p14:creationId xmlns:p14="http://schemas.microsoft.com/office/powerpoint/2010/main" val="1494812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B056E3-9F82-4833-A3CA-0B762391A5AD}"/>
              </a:ext>
            </a:extLst>
          </p:cNvPr>
          <p:cNvPicPr>
            <a:picLocks noChangeAspect="1"/>
          </p:cNvPicPr>
          <p:nvPr/>
        </p:nvPicPr>
        <p:blipFill>
          <a:blip r:embed="rId2"/>
          <a:stretch>
            <a:fillRect/>
          </a:stretch>
        </p:blipFill>
        <p:spPr>
          <a:xfrm>
            <a:off x="482600" y="1128712"/>
            <a:ext cx="8178799" cy="4600574"/>
          </a:xfrm>
          <a:prstGeom prst="rect">
            <a:avLst/>
          </a:prstGeom>
        </p:spPr>
      </p:pic>
    </p:spTree>
    <p:extLst>
      <p:ext uri="{BB962C8B-B14F-4D97-AF65-F5344CB8AC3E}">
        <p14:creationId xmlns:p14="http://schemas.microsoft.com/office/powerpoint/2010/main" val="3212144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Shape&#10;&#10;Description automatically generated with medium confidence">
            <a:extLst>
              <a:ext uri="{FF2B5EF4-FFF2-40B4-BE49-F238E27FC236}">
                <a16:creationId xmlns:a16="http://schemas.microsoft.com/office/drawing/2014/main" id="{A547046F-0ADD-4AA9-BAB6-1002721E2F76}"/>
              </a:ext>
            </a:extLst>
          </p:cNvPr>
          <p:cNvPicPr>
            <a:picLocks noChangeAspect="1"/>
          </p:cNvPicPr>
          <p:nvPr/>
        </p:nvPicPr>
        <p:blipFill rotWithShape="1">
          <a:blip r:embed="rId2"/>
          <a:srcRect t="18"/>
          <a:stretch/>
        </p:blipFill>
        <p:spPr>
          <a:xfrm>
            <a:off x="20" y="1282"/>
            <a:ext cx="9143980" cy="6856718"/>
          </a:xfrm>
          <a:prstGeom prst="rect">
            <a:avLst/>
          </a:prstGeom>
        </p:spPr>
      </p:pic>
    </p:spTree>
    <p:extLst>
      <p:ext uri="{BB962C8B-B14F-4D97-AF65-F5344CB8AC3E}">
        <p14:creationId xmlns:p14="http://schemas.microsoft.com/office/powerpoint/2010/main" val="2949173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collage of a baby&#10;&#10;Description automatically generated with low confidence">
            <a:extLst>
              <a:ext uri="{FF2B5EF4-FFF2-40B4-BE49-F238E27FC236}">
                <a16:creationId xmlns:a16="http://schemas.microsoft.com/office/drawing/2014/main" id="{4F91FEA3-2D29-44A5-A4A4-6B01C1318AC5}"/>
              </a:ext>
            </a:extLst>
          </p:cNvPr>
          <p:cNvPicPr>
            <a:picLocks noChangeAspect="1"/>
          </p:cNvPicPr>
          <p:nvPr/>
        </p:nvPicPr>
        <p:blipFill rotWithShape="1">
          <a:blip r:embed="rId2"/>
          <a:srcRect t="18"/>
          <a:stretch/>
        </p:blipFill>
        <p:spPr>
          <a:xfrm>
            <a:off x="20" y="1282"/>
            <a:ext cx="9143980" cy="6856718"/>
          </a:xfrm>
          <a:prstGeom prst="rect">
            <a:avLst/>
          </a:prstGeom>
        </p:spPr>
      </p:pic>
    </p:spTree>
    <p:extLst>
      <p:ext uri="{BB962C8B-B14F-4D97-AF65-F5344CB8AC3E}">
        <p14:creationId xmlns:p14="http://schemas.microsoft.com/office/powerpoint/2010/main" val="3161683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C33173B3-2A50-4636-9484-C32B84039759}"/>
              </a:ext>
            </a:extLst>
          </p:cNvPr>
          <p:cNvPicPr>
            <a:picLocks noChangeAspect="1"/>
          </p:cNvPicPr>
          <p:nvPr/>
        </p:nvPicPr>
        <p:blipFill rotWithShape="1">
          <a:blip r:embed="rId2"/>
          <a:srcRect b="19"/>
          <a:stretch/>
        </p:blipFill>
        <p:spPr>
          <a:xfrm>
            <a:off x="1084372" y="927257"/>
            <a:ext cx="6975255" cy="5230475"/>
          </a:xfrm>
          <a:prstGeom prst="rect">
            <a:avLst/>
          </a:prstGeom>
        </p:spPr>
      </p:pic>
    </p:spTree>
    <p:extLst>
      <p:ext uri="{BB962C8B-B14F-4D97-AF65-F5344CB8AC3E}">
        <p14:creationId xmlns:p14="http://schemas.microsoft.com/office/powerpoint/2010/main" val="353873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746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email">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a:extLst>
              <a:ext uri="{FF2B5EF4-FFF2-40B4-BE49-F238E27FC236}">
                <a16:creationId xmlns:a16="http://schemas.microsoft.com/office/drawing/2014/main" id="{0709766C-0CD1-422A-BE89-8E53859F979A}"/>
              </a:ext>
            </a:extLst>
          </p:cNvPr>
          <p:cNvPicPr>
            <a:picLocks noChangeAspect="1"/>
          </p:cNvPicPr>
          <p:nvPr/>
        </p:nvPicPr>
        <p:blipFill>
          <a:blip r:embed="rId3"/>
          <a:stretch>
            <a:fillRect/>
          </a:stretch>
        </p:blipFill>
        <p:spPr>
          <a:xfrm>
            <a:off x="1672055" y="948614"/>
            <a:ext cx="3596630" cy="4960771"/>
          </a:xfrm>
          <a:prstGeom prst="rect">
            <a:avLst/>
          </a:prstGeom>
        </p:spPr>
      </p:pic>
      <p:sp>
        <p:nvSpPr>
          <p:cNvPr id="4" name="TextBox 3">
            <a:extLst>
              <a:ext uri="{FF2B5EF4-FFF2-40B4-BE49-F238E27FC236}">
                <a16:creationId xmlns:a16="http://schemas.microsoft.com/office/drawing/2014/main" id="{03B58D37-6A3E-4AF4-BE44-EA1678E82523}"/>
              </a:ext>
            </a:extLst>
          </p:cNvPr>
          <p:cNvSpPr txBox="1"/>
          <p:nvPr/>
        </p:nvSpPr>
        <p:spPr>
          <a:xfrm>
            <a:off x="5268685" y="2777923"/>
            <a:ext cx="2629371" cy="1107996"/>
          </a:xfrm>
          <a:prstGeom prst="rect">
            <a:avLst/>
          </a:prstGeom>
          <a:noFill/>
        </p:spPr>
        <p:txBody>
          <a:bodyPr wrap="square" rtlCol="0">
            <a:spAutoFit/>
          </a:bodyPr>
          <a:lstStyle/>
          <a:p>
            <a:pPr algn="ctr"/>
            <a:r>
              <a:rPr lang="en-US" sz="6600" dirty="0">
                <a:latin typeface="Arial" panose="020B0604020202020204" pitchFamily="34" charset="0"/>
                <a:cs typeface="Arial" panose="020B0604020202020204" pitchFamily="34" charset="0"/>
              </a:rPr>
              <a:t>PRAY</a:t>
            </a:r>
          </a:p>
        </p:txBody>
      </p:sp>
    </p:spTree>
    <p:extLst>
      <p:ext uri="{BB962C8B-B14F-4D97-AF65-F5344CB8AC3E}">
        <p14:creationId xmlns:p14="http://schemas.microsoft.com/office/powerpoint/2010/main" val="1135652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C2BF6D3E-6DA3-4DB3-AED8-10EC78B8B358}"/>
              </a:ext>
            </a:extLst>
          </p:cNvPr>
          <p:cNvPicPr>
            <a:picLocks noChangeAspect="1"/>
          </p:cNvPicPr>
          <p:nvPr/>
        </p:nvPicPr>
        <p:blipFill rotWithShape="1">
          <a:blip r:embed="rId2"/>
          <a:srcRect t="2376" r="1" b="6540"/>
          <a:stretch/>
        </p:blipFill>
        <p:spPr>
          <a:xfrm>
            <a:off x="628649" y="735153"/>
            <a:ext cx="7886701" cy="5387693"/>
          </a:xfrm>
          <a:prstGeom prst="rect">
            <a:avLst/>
          </a:prstGeom>
        </p:spPr>
      </p:pic>
    </p:spTree>
    <p:extLst>
      <p:ext uri="{BB962C8B-B14F-4D97-AF65-F5344CB8AC3E}">
        <p14:creationId xmlns:p14="http://schemas.microsoft.com/office/powerpoint/2010/main" val="38265251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D095E3-F4A9-4CF3-B9CF-67C245EFC282}"/>
              </a:ext>
            </a:extLst>
          </p:cNvPr>
          <p:cNvPicPr>
            <a:picLocks noChangeAspect="1"/>
          </p:cNvPicPr>
          <p:nvPr/>
        </p:nvPicPr>
        <p:blipFill rotWithShape="1">
          <a:blip r:embed="rId2"/>
          <a:srcRect l="21603" r="-1" b="-1"/>
          <a:stretch/>
        </p:blipFill>
        <p:spPr>
          <a:xfrm>
            <a:off x="241299" y="321733"/>
            <a:ext cx="8661401" cy="6214534"/>
          </a:xfrm>
          <a:prstGeom prst="rect">
            <a:avLst/>
          </a:prstGeom>
        </p:spPr>
      </p:pic>
    </p:spTree>
    <p:extLst>
      <p:ext uri="{BB962C8B-B14F-4D97-AF65-F5344CB8AC3E}">
        <p14:creationId xmlns:p14="http://schemas.microsoft.com/office/powerpoint/2010/main" val="2518266047"/>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Graphical user interface&#10;&#10;Description automatically generated">
            <a:extLst>
              <a:ext uri="{FF2B5EF4-FFF2-40B4-BE49-F238E27FC236}">
                <a16:creationId xmlns:a16="http://schemas.microsoft.com/office/drawing/2014/main" id="{B5221964-F1B8-4209-968A-F9C40E756981}"/>
              </a:ext>
            </a:extLst>
          </p:cNvPr>
          <p:cNvPicPr>
            <a:picLocks noChangeAspect="1"/>
          </p:cNvPicPr>
          <p:nvPr/>
        </p:nvPicPr>
        <p:blipFill rotWithShape="1">
          <a:blip r:embed="rId2"/>
          <a:srcRect b="19"/>
          <a:stretch/>
        </p:blipFill>
        <p:spPr>
          <a:xfrm>
            <a:off x="20" y="1282"/>
            <a:ext cx="9143980" cy="6856718"/>
          </a:xfrm>
          <a:prstGeom prst="rect">
            <a:avLst/>
          </a:prstGeom>
        </p:spPr>
      </p:pic>
    </p:spTree>
    <p:extLst>
      <p:ext uri="{BB962C8B-B14F-4D97-AF65-F5344CB8AC3E}">
        <p14:creationId xmlns:p14="http://schemas.microsoft.com/office/powerpoint/2010/main" val="1235534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E6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9" y="480060"/>
            <a:ext cx="409359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10;&#10;Description automatically generated">
            <a:extLst>
              <a:ext uri="{FF2B5EF4-FFF2-40B4-BE49-F238E27FC236}">
                <a16:creationId xmlns:a16="http://schemas.microsoft.com/office/drawing/2014/main" id="{5F6E3D0E-88B2-4E8B-98FE-E0D333CDC252}"/>
              </a:ext>
            </a:extLst>
          </p:cNvPr>
          <p:cNvPicPr>
            <a:picLocks noChangeAspect="1"/>
          </p:cNvPicPr>
          <p:nvPr/>
        </p:nvPicPr>
        <p:blipFill>
          <a:blip r:embed="rId2"/>
          <a:stretch>
            <a:fillRect/>
          </a:stretch>
        </p:blipFill>
        <p:spPr>
          <a:xfrm>
            <a:off x="4815776" y="1505331"/>
            <a:ext cx="3847338" cy="3847338"/>
          </a:xfrm>
          <a:prstGeom prst="rect">
            <a:avLst/>
          </a:prstGeom>
        </p:spPr>
      </p:pic>
      <p:sp>
        <p:nvSpPr>
          <p:cNvPr id="12" name="Rectangle 11">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409359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86DA01D-3728-468C-A26C-0571B682D7D7}"/>
              </a:ext>
            </a:extLst>
          </p:cNvPr>
          <p:cNvPicPr>
            <a:picLocks noChangeAspect="1"/>
          </p:cNvPicPr>
          <p:nvPr/>
        </p:nvPicPr>
        <p:blipFill>
          <a:blip r:embed="rId3"/>
          <a:stretch>
            <a:fillRect/>
          </a:stretch>
        </p:blipFill>
        <p:spPr>
          <a:xfrm>
            <a:off x="480885" y="2548921"/>
            <a:ext cx="3847338" cy="1760157"/>
          </a:xfrm>
          <a:prstGeom prst="rect">
            <a:avLst/>
          </a:prstGeom>
        </p:spPr>
      </p:pic>
    </p:spTree>
    <p:extLst>
      <p:ext uri="{BB962C8B-B14F-4D97-AF65-F5344CB8AC3E}">
        <p14:creationId xmlns:p14="http://schemas.microsoft.com/office/powerpoint/2010/main" val="2386235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Text&#10;&#10;Description automatically generated with medium confidence">
            <a:extLst>
              <a:ext uri="{FF2B5EF4-FFF2-40B4-BE49-F238E27FC236}">
                <a16:creationId xmlns:a16="http://schemas.microsoft.com/office/drawing/2014/main" id="{19514CBA-8895-47AF-968C-17D0CF55B18C}"/>
              </a:ext>
            </a:extLst>
          </p:cNvPr>
          <p:cNvPicPr>
            <a:picLocks noChangeAspect="1"/>
          </p:cNvPicPr>
          <p:nvPr/>
        </p:nvPicPr>
        <p:blipFill rotWithShape="1">
          <a:blip r:embed="rId2"/>
          <a:srcRect t="18"/>
          <a:stretch/>
        </p:blipFill>
        <p:spPr>
          <a:xfrm>
            <a:off x="158508" y="-1"/>
            <a:ext cx="6543233" cy="4906541"/>
          </a:xfrm>
          <a:prstGeom prst="rect">
            <a:avLst/>
          </a:prstGeom>
        </p:spPr>
      </p:pic>
      <p:pic>
        <p:nvPicPr>
          <p:cNvPr id="4" name="Picture 3">
            <a:extLst>
              <a:ext uri="{FF2B5EF4-FFF2-40B4-BE49-F238E27FC236}">
                <a16:creationId xmlns:a16="http://schemas.microsoft.com/office/drawing/2014/main" id="{27BA7D42-6A72-428A-9E43-9220083EAED0}"/>
              </a:ext>
            </a:extLst>
          </p:cNvPr>
          <p:cNvPicPr>
            <a:picLocks noChangeAspect="1"/>
          </p:cNvPicPr>
          <p:nvPr/>
        </p:nvPicPr>
        <p:blipFill>
          <a:blip r:embed="rId3"/>
          <a:stretch>
            <a:fillRect/>
          </a:stretch>
        </p:blipFill>
        <p:spPr>
          <a:xfrm>
            <a:off x="5630198" y="4917013"/>
            <a:ext cx="3390122" cy="1788289"/>
          </a:xfrm>
          <a:prstGeom prst="rect">
            <a:avLst/>
          </a:prstGeom>
        </p:spPr>
      </p:pic>
    </p:spTree>
    <p:extLst>
      <p:ext uri="{BB962C8B-B14F-4D97-AF65-F5344CB8AC3E}">
        <p14:creationId xmlns:p14="http://schemas.microsoft.com/office/powerpoint/2010/main" val="3306688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C2576E26-FB26-4A24-AD4C-6E74F7D458BC}"/>
              </a:ext>
            </a:extLst>
          </p:cNvPr>
          <p:cNvPicPr>
            <a:picLocks noChangeAspect="1"/>
          </p:cNvPicPr>
          <p:nvPr/>
        </p:nvPicPr>
        <p:blipFill rotWithShape="1">
          <a:blip r:embed="rId2"/>
          <a:srcRect t="83" r="1" b="8833"/>
          <a:stretch/>
        </p:blipFill>
        <p:spPr>
          <a:xfrm>
            <a:off x="628649" y="735153"/>
            <a:ext cx="7886701" cy="5387693"/>
          </a:xfrm>
          <a:prstGeom prst="rect">
            <a:avLst/>
          </a:prstGeom>
        </p:spPr>
      </p:pic>
    </p:spTree>
    <p:extLst>
      <p:ext uri="{BB962C8B-B14F-4D97-AF65-F5344CB8AC3E}">
        <p14:creationId xmlns:p14="http://schemas.microsoft.com/office/powerpoint/2010/main" val="221095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D5E29B8A-BF7D-4892-BC75-3CF1B2B94BA4}"/>
              </a:ext>
            </a:extLst>
          </p:cNvPr>
          <p:cNvPicPr>
            <a:picLocks noChangeAspect="1"/>
          </p:cNvPicPr>
          <p:nvPr/>
        </p:nvPicPr>
        <p:blipFill rotWithShape="1">
          <a:blip r:embed="rId2"/>
          <a:srcRect t="8915" r="1" b="1"/>
          <a:stretch/>
        </p:blipFill>
        <p:spPr>
          <a:xfrm>
            <a:off x="628649" y="735153"/>
            <a:ext cx="7886701" cy="5387693"/>
          </a:xfrm>
          <a:prstGeom prst="rect">
            <a:avLst/>
          </a:prstGeom>
        </p:spPr>
      </p:pic>
    </p:spTree>
    <p:extLst>
      <p:ext uri="{BB962C8B-B14F-4D97-AF65-F5344CB8AC3E}">
        <p14:creationId xmlns:p14="http://schemas.microsoft.com/office/powerpoint/2010/main" val="3980732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CDC6757B-E258-4131-B900-519134BE53C0}"/>
              </a:ext>
            </a:extLst>
          </p:cNvPr>
          <p:cNvPicPr>
            <a:picLocks noChangeAspect="1"/>
          </p:cNvPicPr>
          <p:nvPr/>
        </p:nvPicPr>
        <p:blipFill rotWithShape="1">
          <a:blip r:embed="rId2"/>
          <a:srcRect t="6015" r="1" b="2902"/>
          <a:stretch/>
        </p:blipFill>
        <p:spPr>
          <a:xfrm>
            <a:off x="628649" y="735153"/>
            <a:ext cx="7886701" cy="5387693"/>
          </a:xfrm>
          <a:prstGeom prst="rect">
            <a:avLst/>
          </a:prstGeom>
        </p:spPr>
      </p:pic>
    </p:spTree>
    <p:extLst>
      <p:ext uri="{BB962C8B-B14F-4D97-AF65-F5344CB8AC3E}">
        <p14:creationId xmlns:p14="http://schemas.microsoft.com/office/powerpoint/2010/main" val="3962948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Text&#10;&#10;Description automatically generated">
            <a:extLst>
              <a:ext uri="{FF2B5EF4-FFF2-40B4-BE49-F238E27FC236}">
                <a16:creationId xmlns:a16="http://schemas.microsoft.com/office/drawing/2014/main" id="{5CD5EE2B-A0FF-453B-A8AD-6F3036E61B4F}"/>
              </a:ext>
            </a:extLst>
          </p:cNvPr>
          <p:cNvPicPr>
            <a:picLocks noChangeAspect="1"/>
          </p:cNvPicPr>
          <p:nvPr/>
        </p:nvPicPr>
        <p:blipFill rotWithShape="1">
          <a:blip r:embed="rId2"/>
          <a:srcRect t="3495" r="1" b="5421"/>
          <a:stretch/>
        </p:blipFill>
        <p:spPr>
          <a:xfrm>
            <a:off x="628649" y="735153"/>
            <a:ext cx="7886701" cy="5387693"/>
          </a:xfrm>
          <a:prstGeom prst="rect">
            <a:avLst/>
          </a:prstGeom>
        </p:spPr>
      </p:pic>
    </p:spTree>
    <p:extLst>
      <p:ext uri="{BB962C8B-B14F-4D97-AF65-F5344CB8AC3E}">
        <p14:creationId xmlns:p14="http://schemas.microsoft.com/office/powerpoint/2010/main" val="12115582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1890</TotalTime>
  <Words>1776</Words>
  <Application>Microsoft Office PowerPoint</Application>
  <PresentationFormat>On-screen Show (4:3)</PresentationFormat>
  <Paragraphs>205</Paragraphs>
  <Slides>53</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Meiryo</vt:lpstr>
      <vt:lpstr>Arial</vt:lpstr>
      <vt:lpstr>Calibri</vt:lpstr>
      <vt:lpstr>Calibri Light</vt:lpstr>
      <vt:lpstr>Cambria</vt:lpstr>
      <vt:lpstr>Franklin Gothic Book</vt:lpstr>
      <vt:lpstr>Symbol</vt:lpstr>
      <vt:lpstr>Office Theme</vt:lpstr>
      <vt:lpstr>    TRAUMA RESPONSE HELPERS</vt:lpstr>
      <vt:lpstr>PowerPoint Presentation</vt:lpstr>
      <vt:lpstr>WHO ARE WE?</vt:lpstr>
      <vt:lpstr>How Can We Do What Is Asked?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TRAUMATIC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Traumatic Stress Symptoms</vt:lpstr>
      <vt:lpstr>PowerPoint Presentation</vt:lpstr>
      <vt:lpstr>PowerPoint Presentation</vt:lpstr>
      <vt:lpstr>PowerPoint Presentation</vt:lpstr>
      <vt:lpstr>PRACTICAL ASSISTANCE</vt:lpstr>
      <vt:lpstr>JUSTICE   FAIR   NO ATTITUDE   NO BIAS</vt:lpstr>
      <vt:lpstr>SAFETY</vt:lpstr>
      <vt:lpstr>TRUTH   INFORMATION    HONESTY</vt:lpstr>
      <vt:lpstr>COMPASSION  IN  ACTION</vt:lpstr>
      <vt:lpstr>RESPONDER’S ROLE The Ministry of Presence  The Ministry of Purpose The Ministry of Permission The Ministry of Peace </vt:lpstr>
      <vt:lpstr>PowerPoint Presentation</vt:lpstr>
      <vt:lpstr>Key Messages for  Trauma Recovery</vt:lpstr>
      <vt:lpstr>PowerPoint Presentation</vt:lpstr>
      <vt:lpstr> Trauma Listening</vt:lpstr>
      <vt:lpstr>PowerPoint Presentation</vt:lpstr>
      <vt:lpstr>PowerPoint Presentation</vt:lpstr>
      <vt:lpstr>What’s in Your “Emotional” Go Bag?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TRAUMATIZATION  &amp; GRIEF PROCESS</dc:title>
  <dc:creator>Mindi Russell</dc:creator>
  <cp:lastModifiedBy>mindi russell</cp:lastModifiedBy>
  <cp:revision>120</cp:revision>
  <cp:lastPrinted>2022-03-04T16:07:20Z</cp:lastPrinted>
  <dcterms:created xsi:type="dcterms:W3CDTF">2016-09-06T01:06:12Z</dcterms:created>
  <dcterms:modified xsi:type="dcterms:W3CDTF">2022-03-04T16:11:43Z</dcterms:modified>
</cp:coreProperties>
</file>