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6" r:id="rId2"/>
    <p:sldId id="450" r:id="rId3"/>
    <p:sldId id="462" r:id="rId4"/>
    <p:sldId id="463" r:id="rId5"/>
    <p:sldId id="461" r:id="rId6"/>
    <p:sldId id="464" r:id="rId7"/>
    <p:sldId id="465" r:id="rId8"/>
    <p:sldId id="466" r:id="rId9"/>
    <p:sldId id="440" r:id="rId10"/>
    <p:sldId id="443" r:id="rId11"/>
    <p:sldId id="455" r:id="rId12"/>
    <p:sldId id="452" r:id="rId13"/>
    <p:sldId id="453" r:id="rId14"/>
    <p:sldId id="454" r:id="rId15"/>
    <p:sldId id="444" r:id="rId16"/>
    <p:sldId id="43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Strelecki" userId="d2e862aa4b45894a" providerId="LiveId" clId="{04AABF76-0BBF-4D17-80CA-4FDE3CE351CC}"/>
    <pc:docChg chg="custSel addSld delSld modSld sldOrd">
      <pc:chgData name="Josh Strelecki" userId="d2e862aa4b45894a" providerId="LiveId" clId="{04AABF76-0BBF-4D17-80CA-4FDE3CE351CC}" dt="2021-09-09T20:02:09.162" v="1966" actId="6549"/>
      <pc:docMkLst>
        <pc:docMk/>
      </pc:docMkLst>
      <pc:sldChg chg="del">
        <pc:chgData name="Josh Strelecki" userId="d2e862aa4b45894a" providerId="LiveId" clId="{04AABF76-0BBF-4D17-80CA-4FDE3CE351CC}" dt="2021-09-09T16:00:51.301" v="0" actId="2696"/>
        <pc:sldMkLst>
          <pc:docMk/>
          <pc:sldMk cId="1525453323" sldId="459"/>
        </pc:sldMkLst>
      </pc:sldChg>
      <pc:sldChg chg="del">
        <pc:chgData name="Josh Strelecki" userId="d2e862aa4b45894a" providerId="LiveId" clId="{04AABF76-0BBF-4D17-80CA-4FDE3CE351CC}" dt="2021-09-09T16:00:51.301" v="0" actId="2696"/>
        <pc:sldMkLst>
          <pc:docMk/>
          <pc:sldMk cId="2346094619" sldId="460"/>
        </pc:sldMkLst>
      </pc:sldChg>
      <pc:sldChg chg="modSp mod ord">
        <pc:chgData name="Josh Strelecki" userId="d2e862aa4b45894a" providerId="LiveId" clId="{04AABF76-0BBF-4D17-80CA-4FDE3CE351CC}" dt="2021-09-09T16:01:03.334" v="11" actId="20577"/>
        <pc:sldMkLst>
          <pc:docMk/>
          <pc:sldMk cId="1547812733" sldId="462"/>
        </pc:sldMkLst>
        <pc:spChg chg="mod">
          <ac:chgData name="Josh Strelecki" userId="d2e862aa4b45894a" providerId="LiveId" clId="{04AABF76-0BBF-4D17-80CA-4FDE3CE351CC}" dt="2021-09-09T16:01:03.334" v="11" actId="20577"/>
          <ac:spMkLst>
            <pc:docMk/>
            <pc:sldMk cId="1547812733" sldId="462"/>
            <ac:spMk id="4" creationId="{746EC7F8-EE82-4513-996D-747CDA7874EA}"/>
          </ac:spMkLst>
        </pc:spChg>
      </pc:sldChg>
      <pc:sldChg chg="modSp mod ord">
        <pc:chgData name="Josh Strelecki" userId="d2e862aa4b45894a" providerId="LiveId" clId="{04AABF76-0BBF-4D17-80CA-4FDE3CE351CC}" dt="2021-09-09T16:01:09.417" v="18" actId="20577"/>
        <pc:sldMkLst>
          <pc:docMk/>
          <pc:sldMk cId="1057828775" sldId="463"/>
        </pc:sldMkLst>
        <pc:spChg chg="mod">
          <ac:chgData name="Josh Strelecki" userId="d2e862aa4b45894a" providerId="LiveId" clId="{04AABF76-0BBF-4D17-80CA-4FDE3CE351CC}" dt="2021-09-09T16:01:09.417" v="18" actId="20577"/>
          <ac:spMkLst>
            <pc:docMk/>
            <pc:sldMk cId="1057828775" sldId="463"/>
            <ac:spMk id="4" creationId="{746EC7F8-EE82-4513-996D-747CDA7874EA}"/>
          </ac:spMkLst>
        </pc:spChg>
      </pc:sldChg>
      <pc:sldChg chg="modSp add mod ord">
        <pc:chgData name="Josh Strelecki" userId="d2e862aa4b45894a" providerId="LiveId" clId="{04AABF76-0BBF-4D17-80CA-4FDE3CE351CC}" dt="2021-09-09T19:55:42.952" v="810" actId="14100"/>
        <pc:sldMkLst>
          <pc:docMk/>
          <pc:sldMk cId="4269885056" sldId="464"/>
        </pc:sldMkLst>
        <pc:spChg chg="mod">
          <ac:chgData name="Josh Strelecki" userId="d2e862aa4b45894a" providerId="LiveId" clId="{04AABF76-0BBF-4D17-80CA-4FDE3CE351CC}" dt="2021-09-09T19:55:42.952" v="810" actId="14100"/>
          <ac:spMkLst>
            <pc:docMk/>
            <pc:sldMk cId="4269885056" sldId="464"/>
            <ac:spMk id="3" creationId="{74D7E653-0B8B-43FB-88DE-F85C50392C63}"/>
          </ac:spMkLst>
        </pc:spChg>
        <pc:spChg chg="mod">
          <ac:chgData name="Josh Strelecki" userId="d2e862aa4b45894a" providerId="LiveId" clId="{04AABF76-0BBF-4D17-80CA-4FDE3CE351CC}" dt="2021-09-09T19:49:25.546" v="30" actId="20577"/>
          <ac:spMkLst>
            <pc:docMk/>
            <pc:sldMk cId="4269885056" sldId="464"/>
            <ac:spMk id="4" creationId="{746EC7F8-EE82-4513-996D-747CDA7874EA}"/>
          </ac:spMkLst>
        </pc:spChg>
      </pc:sldChg>
      <pc:sldChg chg="modSp add mod">
        <pc:chgData name="Josh Strelecki" userId="d2e862aa4b45894a" providerId="LiveId" clId="{04AABF76-0BBF-4D17-80CA-4FDE3CE351CC}" dt="2021-09-09T20:00:22.461" v="1590" actId="20577"/>
        <pc:sldMkLst>
          <pc:docMk/>
          <pc:sldMk cId="3741391273" sldId="465"/>
        </pc:sldMkLst>
        <pc:spChg chg="mod">
          <ac:chgData name="Josh Strelecki" userId="d2e862aa4b45894a" providerId="LiveId" clId="{04AABF76-0BBF-4D17-80CA-4FDE3CE351CC}" dt="2021-09-09T20:00:22.461" v="1590" actId="20577"/>
          <ac:spMkLst>
            <pc:docMk/>
            <pc:sldMk cId="3741391273" sldId="465"/>
            <ac:spMk id="3" creationId="{74D7E653-0B8B-43FB-88DE-F85C50392C63}"/>
          </ac:spMkLst>
        </pc:spChg>
      </pc:sldChg>
      <pc:sldChg chg="modSp add mod">
        <pc:chgData name="Josh Strelecki" userId="d2e862aa4b45894a" providerId="LiveId" clId="{04AABF76-0BBF-4D17-80CA-4FDE3CE351CC}" dt="2021-09-09T20:02:09.162" v="1966" actId="6549"/>
        <pc:sldMkLst>
          <pc:docMk/>
          <pc:sldMk cId="3762039697" sldId="466"/>
        </pc:sldMkLst>
        <pc:spChg chg="mod">
          <ac:chgData name="Josh Strelecki" userId="d2e862aa4b45894a" providerId="LiveId" clId="{04AABF76-0BBF-4D17-80CA-4FDE3CE351CC}" dt="2021-09-09T20:02:09.162" v="1966" actId="6549"/>
          <ac:spMkLst>
            <pc:docMk/>
            <pc:sldMk cId="3762039697" sldId="466"/>
            <ac:spMk id="3" creationId="{74D7E653-0B8B-43FB-88DE-F85C50392C6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2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8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9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1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5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2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98D0-8D79-4C20-AF38-7F5A6C8C3F9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0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98D0-8D79-4C20-AF38-7F5A6C8C3F96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FDABC-2630-41F4-8E49-BAC16F02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0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hyperlink" Target="http://simple.wiktionary.org/wiki/cross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5" Type="http://schemas.openxmlformats.org/officeDocument/2006/relationships/image" Target="../media/image5.sv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 descr="A book on a table&#10;&#10;Description automatically generated with low confidence">
            <a:extLst>
              <a:ext uri="{FF2B5EF4-FFF2-40B4-BE49-F238E27FC236}">
                <a16:creationId xmlns:a16="http://schemas.microsoft.com/office/drawing/2014/main" id="{1597D418-626C-4C5A-85B9-55CE8164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6" b="1194"/>
          <a:stretch/>
        </p:blipFill>
        <p:spPr>
          <a:xfrm>
            <a:off x="27" y="13"/>
            <a:ext cx="12188923" cy="6857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DFDAD0-50B9-46FF-AD8B-3F615D859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1654705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ctr" defTabSz="1219170"/>
            <a:r>
              <a:rPr lang="en-US" sz="8000" dirty="0">
                <a:solidFill>
                  <a:srgbClr val="FFFFFF"/>
                </a:solidFill>
                <a:latin typeface="Bodoni MT Condensed" panose="02070606080606020203" pitchFamily="18" charset="0"/>
              </a:rPr>
              <a:t>PROPHECY 101</a:t>
            </a:r>
            <a:endParaRPr lang="en-US" sz="5333" dirty="0">
              <a:solidFill>
                <a:srgbClr val="FFFFFF"/>
              </a:solidFill>
              <a:latin typeface="Century" panose="020406040505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DE03BE-4E94-4320-8277-24434CB96DB5}"/>
              </a:ext>
            </a:extLst>
          </p:cNvPr>
          <p:cNvCxnSpPr/>
          <p:nvPr/>
        </p:nvCxnSpPr>
        <p:spPr>
          <a:xfrm>
            <a:off x="3860800" y="2895600"/>
            <a:ext cx="4487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5C2EBDD-31D4-408E-BFAE-57C46715C533}"/>
              </a:ext>
            </a:extLst>
          </p:cNvPr>
          <p:cNvSpPr txBox="1"/>
          <p:nvPr/>
        </p:nvSpPr>
        <p:spPr>
          <a:xfrm>
            <a:off x="5033499" y="3288422"/>
            <a:ext cx="2383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Galatia SIL" panose="02000600020000020004" pitchFamily="2" charset="0"/>
              </a:rPr>
              <a:t>Lesson 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42FA30-1AB9-498C-BB58-3AFD6F597534}"/>
              </a:ext>
            </a:extLst>
          </p:cNvPr>
          <p:cNvSpPr txBox="1"/>
          <p:nvPr/>
        </p:nvSpPr>
        <p:spPr>
          <a:xfrm>
            <a:off x="3002495" y="4652958"/>
            <a:ext cx="6203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Yu Mincho" panose="02020400000000000000" pitchFamily="18" charset="-128"/>
                <a:ea typeface="Yu Mincho" panose="02020400000000000000" pitchFamily="18" charset="-128"/>
              </a:rPr>
              <a:t>“From Adam To Moses Pt. 5”</a:t>
            </a:r>
          </a:p>
        </p:txBody>
      </p:sp>
    </p:spTree>
    <p:extLst>
      <p:ext uri="{BB962C8B-B14F-4D97-AF65-F5344CB8AC3E}">
        <p14:creationId xmlns:p14="http://schemas.microsoft.com/office/powerpoint/2010/main" val="250900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84" y="4169004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95135" y="2784003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9157" y="3558331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157" y="3458882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4154" y="102689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4776" y="266767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2" y="3923309"/>
            <a:ext cx="6577756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                                                                                     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02650" y="3530667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035" y="2639143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10653481" y="2969151"/>
            <a:ext cx="862736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10602650" y="3287251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10952505" y="3295761"/>
            <a:ext cx="45292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2800" y="4493527"/>
            <a:ext cx="4233" cy="233788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637" y="46178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2620" y="4902843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1291" y="4475820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322127" y="2443545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1405432" y="3546500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22127" y="3553229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29157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8830" y="23377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3362" y="2343315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0667" y="2325845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2493" y="2298955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1008" y="2295477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1393" y="2302559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1740" y="1000794"/>
            <a:ext cx="896399" cy="107721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5956"/>
            <a:ext cx="3958346" cy="1313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96681" y="3270295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97179" y="3129957"/>
            <a:ext cx="0" cy="38489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10480823" y="3696624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10901077" y="3879644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  <p:sp>
        <p:nvSpPr>
          <p:cNvPr id="189" name="Line 17">
            <a:extLst>
              <a:ext uri="{FF2B5EF4-FFF2-40B4-BE49-F238E27FC236}">
                <a16:creationId xmlns:a16="http://schemas.microsoft.com/office/drawing/2014/main" id="{8176D5EA-1E93-460A-B3A8-DA07D0D983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2922" y="2889976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5" name="Line 21">
            <a:extLst>
              <a:ext uri="{FF2B5EF4-FFF2-40B4-BE49-F238E27FC236}">
                <a16:creationId xmlns:a16="http://schemas.microsoft.com/office/drawing/2014/main" id="{0E6D1302-3454-43C1-B86C-1AB26E434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29024" y="4475820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6" name="Text Box 103">
            <a:extLst>
              <a:ext uri="{FF2B5EF4-FFF2-40B4-BE49-F238E27FC236}">
                <a16:creationId xmlns:a16="http://schemas.microsoft.com/office/drawing/2014/main" id="{504AE0B8-D8EB-48A7-A563-3C2FF9519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1085" y="4774570"/>
            <a:ext cx="1374094" cy="173444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Romans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Corinthians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Galatians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Ephesians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Philippians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Colossians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Thessalonians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Timothy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Titus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Philemon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AABE0-8E27-4592-9B80-9F51561CEB45}"/>
              </a:ext>
            </a:extLst>
          </p:cNvPr>
          <p:cNvSpPr/>
          <p:nvPr/>
        </p:nvSpPr>
        <p:spPr>
          <a:xfrm>
            <a:off x="8228628" y="984955"/>
            <a:ext cx="2100396" cy="34595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Dispensation of the Grace of God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Mystery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Church, The One New Man</a:t>
            </a:r>
          </a:p>
          <a:p>
            <a:pPr algn="ctr"/>
            <a:endParaRPr lang="en-US" dirty="0">
              <a:solidFill>
                <a:schemeClr val="tx1"/>
              </a:solidFill>
              <a:latin typeface="Sitka Display" panose="02000505000000020004" pitchFamily="2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Sitka Display" panose="02000505000000020004" pitchFamily="2" charset="0"/>
              </a:rPr>
              <a:t>The Body of Christ</a:t>
            </a:r>
          </a:p>
        </p:txBody>
      </p:sp>
      <p:sp>
        <p:nvSpPr>
          <p:cNvPr id="197" name="Text Box 147">
            <a:extLst>
              <a:ext uri="{FF2B5EF4-FFF2-40B4-BE49-F238E27FC236}">
                <a16:creationId xmlns:a16="http://schemas.microsoft.com/office/drawing/2014/main" id="{A93F20DD-4CFC-4C99-AA68-F0F1966BE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5756" y="266767"/>
            <a:ext cx="180122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“BUT NOW”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2:13)</a:t>
            </a:r>
          </a:p>
        </p:txBody>
      </p:sp>
      <p:sp>
        <p:nvSpPr>
          <p:cNvPr id="198" name="Line 21">
            <a:extLst>
              <a:ext uri="{FF2B5EF4-FFF2-40B4-BE49-F238E27FC236}">
                <a16:creationId xmlns:a16="http://schemas.microsoft.com/office/drawing/2014/main" id="{85A4CC87-952F-4816-B77D-70395385FB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11157" y="992757"/>
            <a:ext cx="8551" cy="347228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99" name="Line 21">
            <a:extLst>
              <a:ext uri="{FF2B5EF4-FFF2-40B4-BE49-F238E27FC236}">
                <a16:creationId xmlns:a16="http://schemas.microsoft.com/office/drawing/2014/main" id="{0DC38E17-3007-40DD-9516-3A43E4DCC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18639" y="984956"/>
            <a:ext cx="10252" cy="34904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51374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3" y="1855432"/>
            <a:ext cx="11593585" cy="4830593"/>
          </a:xfrm>
        </p:spPr>
        <p:txBody>
          <a:bodyPr numCol="2">
            <a:normAutofit fontScale="92500" lnSpcReduction="20000"/>
          </a:bodyPr>
          <a:lstStyle/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i="1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Old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Jehovah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Davidic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Covenant</a:t>
            </a:r>
          </a:p>
          <a:p>
            <a:pPr marL="742950" marR="0" lvl="0" indent="-7429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30" y="106165"/>
            <a:ext cx="11144075" cy="189130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7 Notes | Review</a:t>
            </a: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COVENANTS OF </a:t>
            </a:r>
            <a: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PROMISE</a:t>
            </a:r>
            <a:br>
              <a:rPr lang="en-US" sz="44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53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Day of Provocation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Giving of The Law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Glory of God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Blessings &amp; Curses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Last Acts of Moses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Unfulfilled Conquest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Lessons From the Judges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Failure of Kings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Davidic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Vain Religion of Israel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J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ESUS</a:t>
            </a:r>
            <a:endParaRPr lang="en-US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77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00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Stone Cut w/o Hands</a:t>
            </a:r>
            <a:endParaRPr lang="en-US" sz="3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Tried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Foundation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Stumblingstone &amp; Rock of Offence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Precious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Laid Stone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Snare Stone</a:t>
            </a:r>
            <a:endParaRPr lang="en-US" sz="3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Lord’s Day of Wrath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Jehovah Covenant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Deliverer</a:t>
            </a: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Avenger</a:t>
            </a:r>
          </a:p>
          <a:p>
            <a:pPr marL="457189" lvl="1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CHRIST</a:t>
            </a:r>
          </a:p>
        </p:txBody>
      </p:sp>
    </p:spTree>
    <p:extLst>
      <p:ext uri="{BB962C8B-B14F-4D97-AF65-F5344CB8AC3E}">
        <p14:creationId xmlns:p14="http://schemas.microsoft.com/office/powerpoint/2010/main" val="3683014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Times of Refreshing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Establishment of The Everlasting Kingdom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Times of Restitution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Heavens &amp; New Earth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Mystery of Prophecy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39" lvl="1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en-US" sz="3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934231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GLORY</a:t>
            </a:r>
          </a:p>
        </p:txBody>
      </p:sp>
    </p:spTree>
    <p:extLst>
      <p:ext uri="{BB962C8B-B14F-4D97-AF65-F5344CB8AC3E}">
        <p14:creationId xmlns:p14="http://schemas.microsoft.com/office/powerpoint/2010/main" val="2362344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051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25E3B1-4B9D-4D5D-AD9F-BA8AC0BCD599}"/>
              </a:ext>
            </a:extLst>
          </p:cNvPr>
          <p:cNvSpPr/>
          <p:nvPr/>
        </p:nvSpPr>
        <p:spPr>
          <a:xfrm>
            <a:off x="5687736" y="0"/>
            <a:ext cx="6504264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B5259-D2E1-4882-BF74-E8126FFBF572}"/>
              </a:ext>
            </a:extLst>
          </p:cNvPr>
          <p:cNvSpPr txBox="1"/>
          <p:nvPr/>
        </p:nvSpPr>
        <p:spPr>
          <a:xfrm>
            <a:off x="1753299" y="139073"/>
            <a:ext cx="209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PROPHECY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F32E22-C61B-4B69-A22B-87ED04651EFD}"/>
              </a:ext>
            </a:extLst>
          </p:cNvPr>
          <p:cNvSpPr txBox="1"/>
          <p:nvPr/>
        </p:nvSpPr>
        <p:spPr>
          <a:xfrm>
            <a:off x="8073951" y="139073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</a:rPr>
              <a:t>THE MYSTERY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A1201-1762-41EA-A8DB-BBB942442B41}"/>
              </a:ext>
            </a:extLst>
          </p:cNvPr>
          <p:cNvSpPr txBox="1"/>
          <p:nvPr/>
        </p:nvSpPr>
        <p:spPr>
          <a:xfrm>
            <a:off x="288021" y="899020"/>
            <a:ext cx="50129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Election – The Nation of Israel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Israel &amp; Gentiles With Distinction</a:t>
            </a: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Purpose – Reconcile the Earth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Kingdom on the Earth</a:t>
            </a:r>
          </a:p>
          <a:p>
            <a:pPr lvl="1"/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New Heavens &amp; New Earth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The Law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AEA02-4DF9-4B5A-9B88-3913458A4EDE}"/>
              </a:ext>
            </a:extLst>
          </p:cNvPr>
          <p:cNvSpPr txBox="1"/>
          <p:nvPr/>
        </p:nvSpPr>
        <p:spPr>
          <a:xfrm>
            <a:off x="6096000" y="851658"/>
            <a:ext cx="5535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Election – The One New Man, The Church, The Body of Christ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Israel &amp; Gentiles Without Distinction</a:t>
            </a: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Purpose – Reconcile the Heavenly Places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God’s Heavenly Kingdom</a:t>
            </a:r>
          </a:p>
          <a:p>
            <a:pPr lvl="1"/>
            <a:endParaRPr lang="en-US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Under Grace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itka Display" panose="02000505000000020004" pitchFamily="2" charset="0"/>
            </a:endParaRPr>
          </a:p>
          <a:p>
            <a:endParaRPr lang="en-US" sz="2400" dirty="0"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7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Reign of Death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Sin, The Curse, The Fall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Promised Seed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Way of Cain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of The Ungodly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Flood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Tower of Babel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Sodom &amp; Gomorrah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 (Abraham to Moses)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Great Nation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Not-So-Great Nation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847410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ADAM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endParaRPr lang="en-US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73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4" y="1275126"/>
            <a:ext cx="11878811" cy="611976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With sin entering the world and the way of Cain established the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course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was under way.</a:t>
            </a:r>
          </a:p>
          <a:p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intensification of the way of Cain the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ungodly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began to be developed.</a:t>
            </a:r>
          </a:p>
          <a:p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of the ungodly was marked by: 1)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great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wickedness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2)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evil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continually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3)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filled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violence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and 4)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flesh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corrupted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his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way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11 Notes Review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12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4" y="1275126"/>
            <a:ext cx="11878811" cy="489917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Moses writing of the giants would become impactful because there were giants in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promised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land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32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Lord Jesus Christ would eventually cleanse the land of </a:t>
            </a:r>
            <a:r>
              <a:rPr lang="en-US" sz="32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unclean</a:t>
            </a:r>
            <a:r>
              <a:rPr lang="en-US" sz="32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spirits.</a:t>
            </a:r>
          </a:p>
          <a:p>
            <a:pPr lvl="1"/>
            <a:endParaRPr lang="en-US" sz="32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32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Satan</a:t>
            </a:r>
            <a:r>
              <a:rPr lang="en-US" sz="32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his </a:t>
            </a:r>
            <a:r>
              <a:rPr lang="en-US" sz="32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angels</a:t>
            </a:r>
            <a:r>
              <a:rPr lang="en-US" sz="32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will eventually be cast from heaven.</a:t>
            </a:r>
            <a:endParaRPr lang="en-US" sz="3200" u="sng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11 Notes Review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28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01" y="1251752"/>
            <a:ext cx="11767231" cy="5370990"/>
          </a:xfrm>
        </p:spPr>
        <p:txBody>
          <a:bodyPr numCol="2"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Reign of Death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Sin, The Curse, The Fall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Promised Seed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Way of Cain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of The Ungodly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Flood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Tower of Babel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Abrahamic Covenant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Sodom &amp; Gomorrah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Timeline (Abraham to Moses)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Great Nation</a:t>
            </a: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3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Not-So-Great Nation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BB0C14-E2B5-495E-BC27-89A44D160D8E}"/>
              </a:ext>
            </a:extLst>
          </p:cNvPr>
          <p:cNvSpPr txBox="1"/>
          <p:nvPr/>
        </p:nvSpPr>
        <p:spPr>
          <a:xfrm>
            <a:off x="2847410" y="0"/>
            <a:ext cx="6351769" cy="1049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ADAM</a:t>
            </a:r>
            <a:r>
              <a:rPr lang="en-US" sz="36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3600" u="sng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MOSES</a:t>
            </a:r>
            <a:endParaRPr lang="en-US" sz="36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3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4" y="1275126"/>
            <a:ext cx="11878811" cy="521457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tower of Babel was a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organize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revolt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against God.</a:t>
            </a:r>
          </a:p>
          <a:p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Three major things were manifest at the tower of Babel concerning the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course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world.</a:t>
            </a:r>
          </a:p>
          <a:p>
            <a:endParaRPr lang="en-US" sz="3600" u="sng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They </a:t>
            </a:r>
            <a:r>
              <a:rPr lang="en-US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disobedient</a:t>
            </a:r>
            <a:r>
              <a:rPr lang="en-US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God’s will given to Noah. (Gen. 9:1)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They collectively went to make a </a:t>
            </a:r>
            <a:r>
              <a:rPr lang="en-US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n-US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for themselves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They built a city and tower whose top would reach </a:t>
            </a:r>
            <a:r>
              <a:rPr lang="en-US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heaven</a:t>
            </a:r>
            <a:r>
              <a:rPr lang="en-US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engaged in </a:t>
            </a:r>
            <a:r>
              <a:rPr lang="en-US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communing</a:t>
            </a:r>
            <a:r>
              <a:rPr lang="en-US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with </a:t>
            </a:r>
            <a:r>
              <a:rPr lang="en-US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heaven</a:t>
            </a:r>
            <a:r>
              <a:rPr lang="en-US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despite God. (Idolatry)</a:t>
            </a:r>
          </a:p>
          <a:p>
            <a:pPr marL="457189" lvl="1" indent="0">
              <a:buNone/>
            </a:pPr>
            <a:endParaRPr lang="en-US" sz="3200" u="sng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12 Notes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85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4" y="1275126"/>
            <a:ext cx="11878811" cy="521457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Although God thwarted Satan’s main objective, Satan’s own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worship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by these idolators would be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scattered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abroad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 God’s judgment of division.</a:t>
            </a:r>
          </a:p>
          <a:p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course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the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was now established and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vail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over all nations was laid.  </a:t>
            </a:r>
          </a:p>
          <a:p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Lord Jesus Christ will one day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judge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this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course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nations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Adversary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his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evil.  </a:t>
            </a:r>
            <a:endParaRPr lang="en-US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lvl="1" indent="0">
              <a:buNone/>
            </a:pPr>
            <a:endParaRPr lang="en-US" sz="3200" u="sng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12 Notes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91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E653-0B8B-43FB-88DE-F85C50392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4" y="1275126"/>
            <a:ext cx="11878811" cy="521457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Christ Judgment of the Nations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Lord’s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Day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Commencement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Christ’s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Kingdom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Christ’s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Ruling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of the Nation in the Kingdom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Great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White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Throne</a:t>
            </a:r>
            <a:r>
              <a:rPr lang="en-US" sz="3600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Judgment</a:t>
            </a:r>
            <a:r>
              <a:rPr lang="en-US" sz="3600" u="sng" dirty="0">
                <a:latin typeface="Sitka Display" panose="0200050500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lvl="1" indent="0">
              <a:buNone/>
            </a:pPr>
            <a:endParaRPr lang="en-US" sz="3200" u="sng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Sitka Display" panose="0200050500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6EC7F8-EE82-4513-996D-747CDA78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74173"/>
            <a:ext cx="11144075" cy="564058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Prophecy 101 | Lesson 12 Notes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3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Mountains">
            <a:extLst>
              <a:ext uri="{FF2B5EF4-FFF2-40B4-BE49-F238E27FC236}">
                <a16:creationId xmlns:a16="http://schemas.microsoft.com/office/drawing/2014/main" id="{689EB540-B54E-4BB3-848E-E8C3A2A37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4683" y="3008146"/>
            <a:ext cx="659141" cy="659141"/>
          </a:xfrm>
          <a:prstGeom prst="rect">
            <a:avLst/>
          </a:prstGeom>
        </p:spPr>
      </p:pic>
      <p:pic>
        <p:nvPicPr>
          <p:cNvPr id="10" name="Graphic 9" descr="Earth globe Americas">
            <a:extLst>
              <a:ext uri="{FF2B5EF4-FFF2-40B4-BE49-F238E27FC236}">
                <a16:creationId xmlns:a16="http://schemas.microsoft.com/office/drawing/2014/main" id="{B6AE574C-A353-4FDA-913F-94D67741F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1359" y="3109148"/>
            <a:ext cx="710072" cy="710072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4B49B423-654B-4BB7-B554-8D84456C8A54}"/>
              </a:ext>
            </a:extLst>
          </p:cNvPr>
          <p:cNvGrpSpPr/>
          <p:nvPr/>
        </p:nvGrpSpPr>
        <p:grpSpPr>
          <a:xfrm>
            <a:off x="1194821" y="3185038"/>
            <a:ext cx="426251" cy="311215"/>
            <a:chOff x="1719355" y="2489324"/>
            <a:chExt cx="295274" cy="245200"/>
          </a:xfrm>
        </p:grpSpPr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6ED962E5-9188-425D-BE8A-DA2363024B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B4B49D8-64EF-4D58-9F2B-43CBE2B237E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C597FC41-6DE6-4F52-844C-B7D3999C94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73372" y="2797585"/>
            <a:ext cx="530736" cy="706843"/>
          </a:xfrm>
          <a:prstGeom prst="rect">
            <a:avLst/>
          </a:prstGeom>
        </p:spPr>
      </p:pic>
      <p:sp>
        <p:nvSpPr>
          <p:cNvPr id="43" name="Text Box 79">
            <a:extLst>
              <a:ext uri="{FF2B5EF4-FFF2-40B4-BE49-F238E27FC236}">
                <a16:creationId xmlns:a16="http://schemas.microsoft.com/office/drawing/2014/main" id="{997712C5-D0A0-4843-B65B-6B8052778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31" y="3630090"/>
            <a:ext cx="115584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ISRAEL</a:t>
            </a: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  -  </a:t>
            </a: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‘The Circumcision’  -  ‘nigh unto God’</a:t>
            </a:r>
          </a:p>
        </p:txBody>
      </p:sp>
      <p:sp>
        <p:nvSpPr>
          <p:cNvPr id="44" name="Text Box 80">
            <a:extLst>
              <a:ext uri="{FF2B5EF4-FFF2-40B4-BE49-F238E27FC236}">
                <a16:creationId xmlns:a16="http://schemas.microsoft.com/office/drawing/2014/main" id="{464331B9-28B2-4B89-A70E-F4F1D652D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570" y="4170215"/>
            <a:ext cx="11408431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33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GENTILES  -  ‘Uncircumcision’  -  ‘far off’  -  ‘without God’</a:t>
            </a:r>
          </a:p>
        </p:txBody>
      </p:sp>
      <p:sp>
        <p:nvSpPr>
          <p:cNvPr id="62" name="Oval 43">
            <a:extLst>
              <a:ext uri="{FF2B5EF4-FFF2-40B4-BE49-F238E27FC236}">
                <a16:creationId xmlns:a16="http://schemas.microsoft.com/office/drawing/2014/main" id="{F5DE7ECE-4093-4F7A-A0B3-ACC549F9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83" y="2711489"/>
            <a:ext cx="341901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63" name="Oval 44">
            <a:extLst>
              <a:ext uri="{FF2B5EF4-FFF2-40B4-BE49-F238E27FC236}">
                <a16:creationId xmlns:a16="http://schemas.microsoft.com/office/drawing/2014/main" id="{9047C9EE-3A11-458C-883A-A4F007A5C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996" y="2681942"/>
            <a:ext cx="336549" cy="33230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64" name="Oval 45">
            <a:extLst>
              <a:ext uri="{FF2B5EF4-FFF2-40B4-BE49-F238E27FC236}">
                <a16:creationId xmlns:a16="http://schemas.microsoft.com/office/drawing/2014/main" id="{0CF0129B-B9CE-4675-AB59-B79171F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767" y="2674901"/>
            <a:ext cx="336549" cy="323472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65" name="Oval 46">
            <a:extLst>
              <a:ext uri="{FF2B5EF4-FFF2-40B4-BE49-F238E27FC236}">
                <a16:creationId xmlns:a16="http://schemas.microsoft.com/office/drawing/2014/main" id="{C38DDE4E-65A6-43E3-B58F-AD3A65FF9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394" y="2677145"/>
            <a:ext cx="336549" cy="313219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66" name="Oval 47">
            <a:extLst>
              <a:ext uri="{FF2B5EF4-FFF2-40B4-BE49-F238E27FC236}">
                <a16:creationId xmlns:a16="http://schemas.microsoft.com/office/drawing/2014/main" id="{8391B020-8178-4D49-BFE1-DB07AFF4C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1684" y="2681941"/>
            <a:ext cx="336549" cy="306643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67" dirty="0">
                <a:solidFill>
                  <a:prstClr val="white"/>
                </a:solidFill>
                <a:latin typeface="Sitka Display" panose="02000505000000020004" pitchFamily="2" charset="0"/>
                <a:cs typeface="Arial" charset="0"/>
              </a:rPr>
              <a:t>5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90B9D48-191E-47C6-9838-1FA1B2B1F9AD}"/>
              </a:ext>
            </a:extLst>
          </p:cNvPr>
          <p:cNvGrpSpPr/>
          <p:nvPr/>
        </p:nvGrpSpPr>
        <p:grpSpPr>
          <a:xfrm>
            <a:off x="2253855" y="3304666"/>
            <a:ext cx="212708" cy="189089"/>
            <a:chOff x="1719355" y="2489324"/>
            <a:chExt cx="295274" cy="245200"/>
          </a:xfrm>
        </p:grpSpPr>
        <p:cxnSp>
          <p:nvCxnSpPr>
            <p:cNvPr id="69" name="Connector: Curved 68">
              <a:extLst>
                <a:ext uri="{FF2B5EF4-FFF2-40B4-BE49-F238E27FC236}">
                  <a16:creationId xmlns:a16="http://schemas.microsoft.com/office/drawing/2014/main" id="{3E9197B3-5D63-4869-9A1B-2D0775D70F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713947" y="2494732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or: Curved 69">
              <a:extLst>
                <a:ext uri="{FF2B5EF4-FFF2-40B4-BE49-F238E27FC236}">
                  <a16:creationId xmlns:a16="http://schemas.microsoft.com/office/drawing/2014/main" id="{563C4490-7441-4F3E-8473-41592BE4840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12371" y="2532267"/>
              <a:ext cx="207665" cy="196850"/>
            </a:xfrm>
            <a:prstGeom prst="curvedConnector3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60">
            <a:extLst>
              <a:ext uri="{FF2B5EF4-FFF2-40B4-BE49-F238E27FC236}">
                <a16:creationId xmlns:a16="http://schemas.microsoft.com/office/drawing/2014/main" id="{804F7C88-5C94-4B75-BE5E-13B22EF3F5AD}"/>
              </a:ext>
            </a:extLst>
          </p:cNvPr>
          <p:cNvSpPr txBox="1">
            <a:spLocks noChangeArrowheads="1"/>
          </p:cNvSpPr>
          <p:nvPr/>
        </p:nvSpPr>
        <p:spPr bwMode="auto">
          <a:xfrm rot="19290953">
            <a:off x="58257" y="2606630"/>
            <a:ext cx="790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Creation</a:t>
            </a:r>
          </a:p>
        </p:txBody>
      </p:sp>
      <p:sp>
        <p:nvSpPr>
          <p:cNvPr id="72" name="Text Box 67">
            <a:extLst>
              <a:ext uri="{FF2B5EF4-FFF2-40B4-BE49-F238E27FC236}">
                <a16:creationId xmlns:a16="http://schemas.microsoft.com/office/drawing/2014/main" id="{04027D02-C1BF-4A7A-99C9-08370197833F}"/>
              </a:ext>
            </a:extLst>
          </p:cNvPr>
          <p:cNvSpPr txBox="1">
            <a:spLocks noChangeArrowheads="1"/>
          </p:cNvSpPr>
          <p:nvPr/>
        </p:nvSpPr>
        <p:spPr bwMode="auto">
          <a:xfrm rot="19297851">
            <a:off x="908513" y="2638132"/>
            <a:ext cx="8386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Abraham</a:t>
            </a:r>
          </a:p>
        </p:txBody>
      </p:sp>
      <p:sp>
        <p:nvSpPr>
          <p:cNvPr id="73" name="Text Box 170">
            <a:extLst>
              <a:ext uri="{FF2B5EF4-FFF2-40B4-BE49-F238E27FC236}">
                <a16:creationId xmlns:a16="http://schemas.microsoft.com/office/drawing/2014/main" id="{02121A58-1167-4805-B354-C610D838EC1B}"/>
              </a:ext>
            </a:extLst>
          </p:cNvPr>
          <p:cNvSpPr txBox="1">
            <a:spLocks noChangeArrowheads="1"/>
          </p:cNvSpPr>
          <p:nvPr/>
        </p:nvSpPr>
        <p:spPr bwMode="auto">
          <a:xfrm rot="19168901">
            <a:off x="1373716" y="2722604"/>
            <a:ext cx="6238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Moses</a:t>
            </a:r>
          </a:p>
        </p:txBody>
      </p:sp>
      <p:sp>
        <p:nvSpPr>
          <p:cNvPr id="74" name="Text Box 171">
            <a:extLst>
              <a:ext uri="{FF2B5EF4-FFF2-40B4-BE49-F238E27FC236}">
                <a16:creationId xmlns:a16="http://schemas.microsoft.com/office/drawing/2014/main" id="{3C256791-9589-451F-87E4-FBDD2D68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748" y="2070623"/>
            <a:ext cx="676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LAW</a:t>
            </a:r>
          </a:p>
        </p:txBody>
      </p:sp>
      <p:pic>
        <p:nvPicPr>
          <p:cNvPr id="76" name="Graphic 75" descr="Crown">
            <a:extLst>
              <a:ext uri="{FF2B5EF4-FFF2-40B4-BE49-F238E27FC236}">
                <a16:creationId xmlns:a16="http://schemas.microsoft.com/office/drawing/2014/main" id="{C3E8BAB5-615A-49DB-BD4B-0034B2C8C5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2098" y="3079541"/>
            <a:ext cx="542908" cy="542908"/>
          </a:xfrm>
          <a:prstGeom prst="rect">
            <a:avLst/>
          </a:prstGeom>
        </p:spPr>
      </p:pic>
      <p:pic>
        <p:nvPicPr>
          <p:cNvPr id="81" name="Graphic 80" descr="Crown">
            <a:extLst>
              <a:ext uri="{FF2B5EF4-FFF2-40B4-BE49-F238E27FC236}">
                <a16:creationId xmlns:a16="http://schemas.microsoft.com/office/drawing/2014/main" id="{7E4C6A4E-CDE4-4748-BDAC-F8768F00C7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5643" y="2776366"/>
            <a:ext cx="784159" cy="784159"/>
          </a:xfrm>
          <a:prstGeom prst="rect">
            <a:avLst/>
          </a:prstGeom>
        </p:spPr>
      </p:pic>
      <p:sp>
        <p:nvSpPr>
          <p:cNvPr id="88" name="Line 13">
            <a:extLst>
              <a:ext uri="{FF2B5EF4-FFF2-40B4-BE49-F238E27FC236}">
                <a16:creationId xmlns:a16="http://schemas.microsoft.com/office/drawing/2014/main" id="{2192681F-FBE9-4593-968C-1623D2778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73611" y="3021813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84401806-5EAB-4A66-A4FE-A6D3E410181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6667" y="3567754"/>
            <a:ext cx="0" cy="12823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1" name="Line 16">
            <a:extLst>
              <a:ext uri="{FF2B5EF4-FFF2-40B4-BE49-F238E27FC236}">
                <a16:creationId xmlns:a16="http://schemas.microsoft.com/office/drawing/2014/main" id="{304DD4C5-B14B-4AE7-9D7F-BF4915C12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0101" y="3579242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2" name="Line 17">
            <a:extLst>
              <a:ext uri="{FF2B5EF4-FFF2-40B4-BE49-F238E27FC236}">
                <a16:creationId xmlns:a16="http://schemas.microsoft.com/office/drawing/2014/main" id="{E47B92FB-F8BA-4A3F-8E56-DA94C09B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4648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3" name="Line 18">
            <a:extLst>
              <a:ext uri="{FF2B5EF4-FFF2-40B4-BE49-F238E27FC236}">
                <a16:creationId xmlns:a16="http://schemas.microsoft.com/office/drawing/2014/main" id="{11B12C39-4AD5-4C57-A690-179EEF9F71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8407" y="3553229"/>
            <a:ext cx="0" cy="14361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8" name="Line 13">
            <a:extLst>
              <a:ext uri="{FF2B5EF4-FFF2-40B4-BE49-F238E27FC236}">
                <a16:creationId xmlns:a16="http://schemas.microsoft.com/office/drawing/2014/main" id="{6AE13117-A635-43B7-9A50-E63356EC2B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4361" y="3001249"/>
            <a:ext cx="0" cy="5892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99" name="Line 13">
            <a:extLst>
              <a:ext uri="{FF2B5EF4-FFF2-40B4-BE49-F238E27FC236}">
                <a16:creationId xmlns:a16="http://schemas.microsoft.com/office/drawing/2014/main" id="{EFAA5C05-84F6-4C66-9716-CE1DF2E54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591" y="3001249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0" name="Line 13">
            <a:extLst>
              <a:ext uri="{FF2B5EF4-FFF2-40B4-BE49-F238E27FC236}">
                <a16:creationId xmlns:a16="http://schemas.microsoft.com/office/drawing/2014/main" id="{D14BD1DD-E4B7-44B2-8345-1FF90AB6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247" y="2988585"/>
            <a:ext cx="0" cy="591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1" name="Line 13">
            <a:extLst>
              <a:ext uri="{FF2B5EF4-FFF2-40B4-BE49-F238E27FC236}">
                <a16:creationId xmlns:a16="http://schemas.microsoft.com/office/drawing/2014/main" id="{B2ADDD3F-8277-494C-A1EB-4E95EDAA0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803" y="2997917"/>
            <a:ext cx="0" cy="56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02" name="Text Box 70">
            <a:extLst>
              <a:ext uri="{FF2B5EF4-FFF2-40B4-BE49-F238E27FC236}">
                <a16:creationId xmlns:a16="http://schemas.microsoft.com/office/drawing/2014/main" id="{4335494A-E1C1-46D5-A1F4-5E2FE599E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592" y="1642829"/>
            <a:ext cx="14205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Davidic Covenant</a:t>
            </a:r>
          </a:p>
        </p:txBody>
      </p:sp>
      <p:sp>
        <p:nvSpPr>
          <p:cNvPr id="103" name="Text Box 71">
            <a:extLst>
              <a:ext uri="{FF2B5EF4-FFF2-40B4-BE49-F238E27FC236}">
                <a16:creationId xmlns:a16="http://schemas.microsoft.com/office/drawing/2014/main" id="{CCCEBEA1-D438-45B7-85C9-8D3F85F28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54" y="1910985"/>
            <a:ext cx="6740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Elijah</a:t>
            </a:r>
          </a:p>
        </p:txBody>
      </p:sp>
      <p:sp>
        <p:nvSpPr>
          <p:cNvPr id="104" name="Text Box 72">
            <a:extLst>
              <a:ext uri="{FF2B5EF4-FFF2-40B4-BE49-F238E27FC236}">
                <a16:creationId xmlns:a16="http://schemas.microsoft.com/office/drawing/2014/main" id="{0EDDFC37-B761-41D7-9E1C-7714493D0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242" y="2073886"/>
            <a:ext cx="614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Elisha</a:t>
            </a:r>
          </a:p>
        </p:txBody>
      </p:sp>
      <p:sp>
        <p:nvSpPr>
          <p:cNvPr id="105" name="Text Box 174">
            <a:extLst>
              <a:ext uri="{FF2B5EF4-FFF2-40B4-BE49-F238E27FC236}">
                <a16:creationId xmlns:a16="http://schemas.microsoft.com/office/drawing/2014/main" id="{71954B89-7502-4454-8AA5-195E452B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344" y="992757"/>
            <a:ext cx="1309974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Assyrian/Babylonian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6" name="Text Box 174">
            <a:extLst>
              <a:ext uri="{FF2B5EF4-FFF2-40B4-BE49-F238E27FC236}">
                <a16:creationId xmlns:a16="http://schemas.microsoft.com/office/drawing/2014/main" id="{3BF5E86F-B103-491A-A553-6BF98A63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438" y="1425896"/>
            <a:ext cx="944489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Medo/Persian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7" name="Text Box 174">
            <a:extLst>
              <a:ext uri="{FF2B5EF4-FFF2-40B4-BE49-F238E27FC236}">
                <a16:creationId xmlns:a16="http://schemas.microsoft.com/office/drawing/2014/main" id="{CE72AE5E-44A4-4054-B826-85EFD25B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9124" y="1865595"/>
            <a:ext cx="978152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Grecia/Roman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108" name="Text Box 75">
            <a:extLst>
              <a:ext uri="{FF2B5EF4-FFF2-40B4-BE49-F238E27FC236}">
                <a16:creationId xmlns:a16="http://schemas.microsoft.com/office/drawing/2014/main" id="{8FAF787C-619E-4EAE-B84E-B03DC4F20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7601" y="3482302"/>
            <a:ext cx="253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1</a:t>
            </a:r>
          </a:p>
        </p:txBody>
      </p:sp>
      <p:sp>
        <p:nvSpPr>
          <p:cNvPr id="109" name="Text Box 76">
            <a:extLst>
              <a:ext uri="{FF2B5EF4-FFF2-40B4-BE49-F238E27FC236}">
                <a16:creationId xmlns:a16="http://schemas.microsoft.com/office/drawing/2014/main" id="{7EC9B6F1-EFED-4863-A780-4F6FCE817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99" y="3480133"/>
            <a:ext cx="277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2</a:t>
            </a:r>
          </a:p>
        </p:txBody>
      </p:sp>
      <p:sp>
        <p:nvSpPr>
          <p:cNvPr id="110" name="Text Box 77">
            <a:extLst>
              <a:ext uri="{FF2B5EF4-FFF2-40B4-BE49-F238E27FC236}">
                <a16:creationId xmlns:a16="http://schemas.microsoft.com/office/drawing/2014/main" id="{72CF7B78-8F51-408F-89F7-4388DCE7F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491" y="3467745"/>
            <a:ext cx="2680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4</a:t>
            </a:r>
          </a:p>
        </p:txBody>
      </p:sp>
      <p:sp>
        <p:nvSpPr>
          <p:cNvPr id="111" name="Text Box 78">
            <a:extLst>
              <a:ext uri="{FF2B5EF4-FFF2-40B4-BE49-F238E27FC236}">
                <a16:creationId xmlns:a16="http://schemas.microsoft.com/office/drawing/2014/main" id="{86C59DCB-8795-4A68-B77B-44549BF5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106" y="3494359"/>
            <a:ext cx="403127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b="1" dirty="0">
                <a:solidFill>
                  <a:srgbClr val="A50021"/>
                </a:solidFill>
                <a:latin typeface="Sitka Display" panose="02000505000000020004" pitchFamily="2" charset="0"/>
                <a:cs typeface="Arial" charset="0"/>
              </a:rPr>
              <a:t>3</a:t>
            </a:r>
          </a:p>
        </p:txBody>
      </p:sp>
      <p:sp>
        <p:nvSpPr>
          <p:cNvPr id="113" name="Text Box 174">
            <a:extLst>
              <a:ext uri="{FF2B5EF4-FFF2-40B4-BE49-F238E27FC236}">
                <a16:creationId xmlns:a16="http://schemas.microsoft.com/office/drawing/2014/main" id="{AF4545EB-0896-4D32-AF6A-5DE642A98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5507" y="1026576"/>
            <a:ext cx="994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Millennial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Kingdom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Heaven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&amp;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New Earth</a:t>
            </a:r>
          </a:p>
        </p:txBody>
      </p:sp>
      <p:pic>
        <p:nvPicPr>
          <p:cNvPr id="116" name="Graphic 115" descr="Water">
            <a:extLst>
              <a:ext uri="{FF2B5EF4-FFF2-40B4-BE49-F238E27FC236}">
                <a16:creationId xmlns:a16="http://schemas.microsoft.com/office/drawing/2014/main" id="{826F9F4B-E870-4EF1-9270-8032AE943A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886" y="3084618"/>
            <a:ext cx="487015" cy="487015"/>
          </a:xfrm>
          <a:prstGeom prst="rect">
            <a:avLst/>
          </a:prstGeom>
        </p:spPr>
      </p:pic>
      <p:sp>
        <p:nvSpPr>
          <p:cNvPr id="117" name="Text Box 67">
            <a:extLst>
              <a:ext uri="{FF2B5EF4-FFF2-40B4-BE49-F238E27FC236}">
                <a16:creationId xmlns:a16="http://schemas.microsoft.com/office/drawing/2014/main" id="{06C175E7-CCCA-47A5-A541-F7F6B6FE8073}"/>
              </a:ext>
            </a:extLst>
          </p:cNvPr>
          <p:cNvSpPr txBox="1">
            <a:spLocks noChangeArrowheads="1"/>
          </p:cNvSpPr>
          <p:nvPr/>
        </p:nvSpPr>
        <p:spPr bwMode="auto">
          <a:xfrm rot="19260544">
            <a:off x="579122" y="2674306"/>
            <a:ext cx="5790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400" dirty="0">
                <a:solidFill>
                  <a:prstClr val="black"/>
                </a:solidFill>
                <a:latin typeface="Sitka Display" panose="02000505000000020004" pitchFamily="2" charset="0"/>
              </a:rPr>
              <a:t>Flood</a:t>
            </a:r>
          </a:p>
        </p:txBody>
      </p:sp>
      <p:sp>
        <p:nvSpPr>
          <p:cNvPr id="78" name="Text Box 148">
            <a:extLst>
              <a:ext uri="{FF2B5EF4-FFF2-40B4-BE49-F238E27FC236}">
                <a16:creationId xmlns:a16="http://schemas.microsoft.com/office/drawing/2014/main" id="{660CA2D9-4117-4FF3-A2A4-8A6C636F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80" y="272653"/>
            <a:ext cx="186140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“TIME PAST”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2:11-12)</a:t>
            </a:r>
          </a:p>
        </p:txBody>
      </p:sp>
      <p:sp>
        <p:nvSpPr>
          <p:cNvPr id="79" name="Text Box 147">
            <a:extLst>
              <a:ext uri="{FF2B5EF4-FFF2-40B4-BE49-F238E27FC236}">
                <a16:creationId xmlns:a16="http://schemas.microsoft.com/office/drawing/2014/main" id="{156EA163-7EC9-46A2-AE9D-1182EA964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651" y="275892"/>
            <a:ext cx="15959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“TO COME”</a:t>
            </a:r>
          </a:p>
          <a:p>
            <a:pPr algn="ctr" defTabSz="609585"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Sitka Display" panose="02000505000000020004" pitchFamily="2" charset="0"/>
              </a:rPr>
              <a:t>(Ephesians 2:7)</a:t>
            </a:r>
          </a:p>
        </p:txBody>
      </p:sp>
      <p:sp>
        <p:nvSpPr>
          <p:cNvPr id="82" name="Line 17">
            <a:extLst>
              <a:ext uri="{FF2B5EF4-FFF2-40B4-BE49-F238E27FC236}">
                <a16:creationId xmlns:a16="http://schemas.microsoft.com/office/drawing/2014/main" id="{437AFDE0-BC1C-4FF0-A43E-2C3979B9E1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5969" y="1408180"/>
            <a:ext cx="0" cy="12752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3" name="Line 17">
            <a:extLst>
              <a:ext uri="{FF2B5EF4-FFF2-40B4-BE49-F238E27FC236}">
                <a16:creationId xmlns:a16="http://schemas.microsoft.com/office/drawing/2014/main" id="{9831A062-C72B-4D49-8E0F-6AC5E473A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09649" y="1837315"/>
            <a:ext cx="11201" cy="1732573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84" name="Line 17">
            <a:extLst>
              <a:ext uri="{FF2B5EF4-FFF2-40B4-BE49-F238E27FC236}">
                <a16:creationId xmlns:a16="http://schemas.microsoft.com/office/drawing/2014/main" id="{D8344319-89E3-4850-B782-F10C99D2EA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9144" y="2279151"/>
            <a:ext cx="3025" cy="1300088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875DDF-1655-4472-8B0E-80A7ADC495AB}"/>
              </a:ext>
            </a:extLst>
          </p:cNvPr>
          <p:cNvSpPr txBox="1"/>
          <p:nvPr/>
        </p:nvSpPr>
        <p:spPr>
          <a:xfrm>
            <a:off x="1624481" y="3923309"/>
            <a:ext cx="9726607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THE LAW serves as a ‘</a:t>
            </a:r>
            <a:r>
              <a:rPr lang="en-US" altLang="en-US" sz="1200" i="1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middle wall of partition</a:t>
            </a:r>
            <a:r>
              <a:rPr lang="en-US" altLang="en-US" sz="1200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’</a:t>
            </a:r>
          </a:p>
        </p:txBody>
      </p:sp>
      <p:sp>
        <p:nvSpPr>
          <p:cNvPr id="85" name="Line 15">
            <a:extLst>
              <a:ext uri="{FF2B5EF4-FFF2-40B4-BE49-F238E27FC236}">
                <a16:creationId xmlns:a16="http://schemas.microsoft.com/office/drawing/2014/main" id="{324C8861-AE28-4647-A9D9-DFCC03E8BF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99312" y="3538971"/>
            <a:ext cx="0" cy="16532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3" name="Line 24">
            <a:extLst>
              <a:ext uri="{FF2B5EF4-FFF2-40B4-BE49-F238E27FC236}">
                <a16:creationId xmlns:a16="http://schemas.microsoft.com/office/drawing/2014/main" id="{29E966FC-D031-4F22-B614-FDD4CED8E3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" y="3527635"/>
            <a:ext cx="11679237" cy="596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 Box 174">
            <a:extLst>
              <a:ext uri="{FF2B5EF4-FFF2-40B4-BE49-F238E27FC236}">
                <a16:creationId xmlns:a16="http://schemas.microsoft.com/office/drawing/2014/main" id="{9961079A-45DA-4182-88A6-DFC74F9BE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594" y="2496652"/>
            <a:ext cx="718465" cy="42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Antichrist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067" dirty="0">
                <a:solidFill>
                  <a:srgbClr val="000000"/>
                </a:solidFill>
                <a:latin typeface="Sitka Display" panose="02000505000000020004" pitchFamily="2" charset="0"/>
                <a:cs typeface="Arial" charset="0"/>
              </a:rPr>
              <a:t>Captivity</a:t>
            </a:r>
          </a:p>
        </p:txBody>
      </p:sp>
      <p:sp>
        <p:nvSpPr>
          <p:cNvPr id="89" name="Line 17">
            <a:extLst>
              <a:ext uri="{FF2B5EF4-FFF2-40B4-BE49-F238E27FC236}">
                <a16:creationId xmlns:a16="http://schemas.microsoft.com/office/drawing/2014/main" id="{AE0A25EB-6AD3-4A70-ADEE-B1C53661A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4203" y="1948709"/>
            <a:ext cx="0" cy="106743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BCF1A-A420-455D-969C-14A7EC031C4D}"/>
              </a:ext>
            </a:extLst>
          </p:cNvPr>
          <p:cNvSpPr txBox="1"/>
          <p:nvPr/>
        </p:nvSpPr>
        <p:spPr>
          <a:xfrm>
            <a:off x="5023415" y="2966384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70 yrs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14027D1-448A-42B5-B0BC-C93BFA58D7B7}"/>
              </a:ext>
            </a:extLst>
          </p:cNvPr>
          <p:cNvSpPr txBox="1"/>
          <p:nvPr/>
        </p:nvSpPr>
        <p:spPr>
          <a:xfrm>
            <a:off x="5503487" y="295605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49 yrs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EE3A171-0C68-473B-80CB-D39979905CD6}"/>
              </a:ext>
            </a:extLst>
          </p:cNvPr>
          <p:cNvSpPr txBox="1"/>
          <p:nvPr/>
        </p:nvSpPr>
        <p:spPr>
          <a:xfrm>
            <a:off x="5949541" y="2119810"/>
            <a:ext cx="130334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441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AADB3DA7-48F5-40B8-89FE-D5FE8E7FC791}"/>
              </a:ext>
            </a:extLst>
          </p:cNvPr>
          <p:cNvSpPr txBox="1"/>
          <p:nvPr/>
        </p:nvSpPr>
        <p:spPr>
          <a:xfrm>
            <a:off x="6012785" y="2955944"/>
            <a:ext cx="59381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400 yrs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8C348C3-4AD9-4DC6-966A-708D1DC09443}"/>
              </a:ext>
            </a:extLst>
          </p:cNvPr>
          <p:cNvSpPr txBox="1"/>
          <p:nvPr/>
        </p:nvSpPr>
        <p:spPr>
          <a:xfrm>
            <a:off x="6708941" y="2954229"/>
            <a:ext cx="55282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34 yrs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F49DBBB-593F-4758-A660-41F9CFF716A1}"/>
              </a:ext>
            </a:extLst>
          </p:cNvPr>
          <p:cNvSpPr txBox="1"/>
          <p:nvPr/>
        </p:nvSpPr>
        <p:spPr>
          <a:xfrm>
            <a:off x="8844181" y="2934541"/>
            <a:ext cx="53086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7 </a:t>
            </a:r>
          </a:p>
          <a:p>
            <a:pPr defTabSz="609585"/>
            <a:r>
              <a:rPr lang="en-US" sz="1467" dirty="0">
                <a:solidFill>
                  <a:prstClr val="black"/>
                </a:solidFill>
                <a:latin typeface="Georgia Pro" panose="02040502050405020303" pitchFamily="18" charset="0"/>
              </a:rPr>
              <a:t>yrs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FBF82BA-1DE0-4C32-95D9-985B3D00BDAA}"/>
              </a:ext>
            </a:extLst>
          </p:cNvPr>
          <p:cNvSpPr txBox="1"/>
          <p:nvPr/>
        </p:nvSpPr>
        <p:spPr>
          <a:xfrm>
            <a:off x="9250261" y="3253993"/>
            <a:ext cx="81801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yrs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BC3EE6-D401-450A-9272-B9A1EF00E09D}"/>
              </a:ext>
            </a:extLst>
          </p:cNvPr>
          <p:cNvSpPr txBox="1"/>
          <p:nvPr/>
        </p:nvSpPr>
        <p:spPr>
          <a:xfrm>
            <a:off x="9845465" y="3253642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3 ½  yrs</a:t>
            </a:r>
          </a:p>
        </p:txBody>
      </p:sp>
      <p:sp>
        <p:nvSpPr>
          <p:cNvPr id="140" name="Line 13">
            <a:extLst>
              <a:ext uri="{FF2B5EF4-FFF2-40B4-BE49-F238E27FC236}">
                <a16:creationId xmlns:a16="http://schemas.microsoft.com/office/drawing/2014/main" id="{1321234A-7867-49E0-85C9-948CA8400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359" y="2928918"/>
            <a:ext cx="0" cy="5510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41" name="Rectangle 5">
            <a:extLst>
              <a:ext uri="{FF2B5EF4-FFF2-40B4-BE49-F238E27FC236}">
                <a16:creationId xmlns:a16="http://schemas.microsoft.com/office/drawing/2014/main" id="{333A1814-EB86-4CEC-AE43-B37561D1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22" y="4471075"/>
            <a:ext cx="11558468" cy="238692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2" name="Line 10">
            <a:extLst>
              <a:ext uri="{FF2B5EF4-FFF2-40B4-BE49-F238E27FC236}">
                <a16:creationId xmlns:a16="http://schemas.microsoft.com/office/drawing/2014/main" id="{4EBB3628-3777-4309-82F3-AD2D420CC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95178" y="4462745"/>
            <a:ext cx="3116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3" name="Line 11">
            <a:extLst>
              <a:ext uri="{FF2B5EF4-FFF2-40B4-BE49-F238E27FC236}">
                <a16:creationId xmlns:a16="http://schemas.microsoft.com/office/drawing/2014/main" id="{8EB3760A-7C19-496D-9796-37B69F1CA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377" y="4485745"/>
            <a:ext cx="0" cy="2370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4" name="Line 12">
            <a:extLst>
              <a:ext uri="{FF2B5EF4-FFF2-40B4-BE49-F238E27FC236}">
                <a16:creationId xmlns:a16="http://schemas.microsoft.com/office/drawing/2014/main" id="{382F5330-0D27-42A2-8319-8B2904133A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3479" y="4462745"/>
            <a:ext cx="0" cy="2393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5" name="Line 13">
            <a:extLst>
              <a:ext uri="{FF2B5EF4-FFF2-40B4-BE49-F238E27FC236}">
                <a16:creationId xmlns:a16="http://schemas.microsoft.com/office/drawing/2014/main" id="{1D7EFAED-5E1A-48A4-AB6A-808DC07FB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4475820"/>
            <a:ext cx="0" cy="2380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6" name="Line 14">
            <a:extLst>
              <a:ext uri="{FF2B5EF4-FFF2-40B4-BE49-F238E27FC236}">
                <a16:creationId xmlns:a16="http://schemas.microsoft.com/office/drawing/2014/main" id="{D594CC5E-9E63-40B8-803B-77276B75E6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28777" y="4485745"/>
            <a:ext cx="0" cy="135435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7" name="Line 15">
            <a:extLst>
              <a:ext uri="{FF2B5EF4-FFF2-40B4-BE49-F238E27FC236}">
                <a16:creationId xmlns:a16="http://schemas.microsoft.com/office/drawing/2014/main" id="{AB0F64AE-4A76-4712-94AC-8D97496C25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35179" y="4462746"/>
            <a:ext cx="0" cy="1377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8" name="Line 17">
            <a:extLst>
              <a:ext uri="{FF2B5EF4-FFF2-40B4-BE49-F238E27FC236}">
                <a16:creationId xmlns:a16="http://schemas.microsoft.com/office/drawing/2014/main" id="{2BFE3028-8AC2-4524-80B3-8737DA636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4491485"/>
            <a:ext cx="0" cy="1348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49" name="Line 18">
            <a:extLst>
              <a:ext uri="{FF2B5EF4-FFF2-40B4-BE49-F238E27FC236}">
                <a16:creationId xmlns:a16="http://schemas.microsoft.com/office/drawing/2014/main" id="{1405EF34-FA2B-493B-BB42-44F171591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661" y="4475820"/>
            <a:ext cx="119" cy="136427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0" name="Line 19">
            <a:extLst>
              <a:ext uri="{FF2B5EF4-FFF2-40B4-BE49-F238E27FC236}">
                <a16:creationId xmlns:a16="http://schemas.microsoft.com/office/drawing/2014/main" id="{CAAE2F5F-EEE1-4D56-80F8-2F5B44996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0779" y="5840097"/>
            <a:ext cx="375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1" name="Line 20">
            <a:extLst>
              <a:ext uri="{FF2B5EF4-FFF2-40B4-BE49-F238E27FC236}">
                <a16:creationId xmlns:a16="http://schemas.microsoft.com/office/drawing/2014/main" id="{F18038E5-0E00-4D4D-86B1-7B798DB3B6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9978" y="4465668"/>
            <a:ext cx="4233" cy="2390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2" name="Line 21">
            <a:extLst>
              <a:ext uri="{FF2B5EF4-FFF2-40B4-BE49-F238E27FC236}">
                <a16:creationId xmlns:a16="http://schemas.microsoft.com/office/drawing/2014/main" id="{54A1D5E3-5A51-448B-8955-5222DE624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5931" y="4485745"/>
            <a:ext cx="11102" cy="23456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3" name="Line 22">
            <a:extLst>
              <a:ext uri="{FF2B5EF4-FFF2-40B4-BE49-F238E27FC236}">
                <a16:creationId xmlns:a16="http://schemas.microsoft.com/office/drawing/2014/main" id="{1EB07F0D-81A5-4399-A15A-70DA95324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5116197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4" name="Line 26">
            <a:extLst>
              <a:ext uri="{FF2B5EF4-FFF2-40B4-BE49-F238E27FC236}">
                <a16:creationId xmlns:a16="http://schemas.microsoft.com/office/drawing/2014/main" id="{0BFC1236-2B80-4F56-9608-01044AEE9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73013" y="4491485"/>
            <a:ext cx="1" cy="624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5" name="Line 47">
            <a:extLst>
              <a:ext uri="{FF2B5EF4-FFF2-40B4-BE49-F238E27FC236}">
                <a16:creationId xmlns:a16="http://schemas.microsoft.com/office/drawing/2014/main" id="{4E72D21B-0400-4289-9C61-86EE8762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7979" y="5840097"/>
            <a:ext cx="203200" cy="81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6" name="Line 48">
            <a:extLst>
              <a:ext uri="{FF2B5EF4-FFF2-40B4-BE49-F238E27FC236}">
                <a16:creationId xmlns:a16="http://schemas.microsoft.com/office/drawing/2014/main" id="{11ADCEDA-32EF-4435-B466-2119B7588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1179" y="6652897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7" name="Line 49">
            <a:extLst>
              <a:ext uri="{FF2B5EF4-FFF2-40B4-BE49-F238E27FC236}">
                <a16:creationId xmlns:a16="http://schemas.microsoft.com/office/drawing/2014/main" id="{D2A20571-7C7F-4770-83ED-C99981A3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0779" y="6652897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8" name="Line 52">
            <a:extLst>
              <a:ext uri="{FF2B5EF4-FFF2-40B4-BE49-F238E27FC236}">
                <a16:creationId xmlns:a16="http://schemas.microsoft.com/office/drawing/2014/main" id="{6830232C-BEC7-48C7-8F5B-5D189EA37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2819" y="4485746"/>
            <a:ext cx="0" cy="13543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59" name="Text Box 54">
            <a:extLst>
              <a:ext uri="{FF2B5EF4-FFF2-40B4-BE49-F238E27FC236}">
                <a16:creationId xmlns:a16="http://schemas.microsoft.com/office/drawing/2014/main" id="{26F9B2F6-F433-42B0-9CF9-CD878378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96" y="4646298"/>
            <a:ext cx="651140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Genesis</a:t>
            </a:r>
          </a:p>
        </p:txBody>
      </p:sp>
      <p:sp>
        <p:nvSpPr>
          <p:cNvPr id="160" name="Text Box 86">
            <a:extLst>
              <a:ext uri="{FF2B5EF4-FFF2-40B4-BE49-F238E27FC236}">
                <a16:creationId xmlns:a16="http://schemas.microsoft.com/office/drawing/2014/main" id="{3C5F189E-F7E3-483C-9490-DF316F81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612" y="4640270"/>
            <a:ext cx="110066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Exodus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Lev.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Num.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Deut.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4372E881-D391-471B-93BE-AC15E2CB7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812" y="4616665"/>
            <a:ext cx="48282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Josh.</a:t>
            </a:r>
          </a:p>
        </p:txBody>
      </p:sp>
      <p:sp>
        <p:nvSpPr>
          <p:cNvPr id="162" name="Text Box 88">
            <a:extLst>
              <a:ext uri="{FF2B5EF4-FFF2-40B4-BE49-F238E27FC236}">
                <a16:creationId xmlns:a16="http://schemas.microsoft.com/office/drawing/2014/main" id="{98824312-4D19-4E9C-90D2-88C9B75D3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7969" y="4629365"/>
            <a:ext cx="53572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Ruth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1-16</a:t>
            </a:r>
          </a:p>
        </p:txBody>
      </p:sp>
      <p:sp>
        <p:nvSpPr>
          <p:cNvPr id="163" name="Text Box 89">
            <a:extLst>
              <a:ext uri="{FF2B5EF4-FFF2-40B4-BE49-F238E27FC236}">
                <a16:creationId xmlns:a16="http://schemas.microsoft.com/office/drawing/2014/main" id="{4C1031B0-E20B-4B98-B3C2-865A0D2A0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852" y="4614548"/>
            <a:ext cx="535723" cy="91339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Sam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</p:txBody>
      </p:sp>
      <p:sp>
        <p:nvSpPr>
          <p:cNvPr id="164" name="Text Box 90">
            <a:extLst>
              <a:ext uri="{FF2B5EF4-FFF2-40B4-BE49-F238E27FC236}">
                <a16:creationId xmlns:a16="http://schemas.microsoft.com/office/drawing/2014/main" id="{42C00DBE-AA93-4376-AFF9-D50E3B163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551" y="4616665"/>
            <a:ext cx="498855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22</a:t>
            </a:r>
          </a:p>
        </p:txBody>
      </p:sp>
      <p:sp>
        <p:nvSpPr>
          <p:cNvPr id="165" name="Text Box 91">
            <a:extLst>
              <a:ext uri="{FF2B5EF4-FFF2-40B4-BE49-F238E27FC236}">
                <a16:creationId xmlns:a16="http://schemas.microsoft.com/office/drawing/2014/main" id="{BEDB29E1-9559-490D-9329-182E498B5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8819" y="4625132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10:31</a:t>
            </a:r>
          </a:p>
        </p:txBody>
      </p:sp>
      <p:sp>
        <p:nvSpPr>
          <p:cNvPr id="166" name="Text Box 92">
            <a:extLst>
              <a:ext uri="{FF2B5EF4-FFF2-40B4-BE49-F238E27FC236}">
                <a16:creationId xmlns:a16="http://schemas.microsoft.com/office/drawing/2014/main" id="{94856291-06C0-4F1E-9A03-2932464DB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519" y="4616665"/>
            <a:ext cx="516487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10:32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16:20</a:t>
            </a:r>
          </a:p>
        </p:txBody>
      </p:sp>
      <p:sp>
        <p:nvSpPr>
          <p:cNvPr id="167" name="Text Box 93">
            <a:extLst>
              <a:ext uri="{FF2B5EF4-FFF2-40B4-BE49-F238E27FC236}">
                <a16:creationId xmlns:a16="http://schemas.microsoft.com/office/drawing/2014/main" id="{4F4787D9-4F53-45D4-9355-1EE7C3402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311" y="4633598"/>
            <a:ext cx="524503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 Kgs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17:1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to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25:30</a:t>
            </a:r>
          </a:p>
        </p:txBody>
      </p:sp>
      <p:sp>
        <p:nvSpPr>
          <p:cNvPr id="168" name="Text Box 94">
            <a:extLst>
              <a:ext uri="{FF2B5EF4-FFF2-40B4-BE49-F238E27FC236}">
                <a16:creationId xmlns:a16="http://schemas.microsoft.com/office/drawing/2014/main" id="{BAF9F810-936A-4846-8E3E-7C23757AE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710" y="4514043"/>
            <a:ext cx="463588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Ezr.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Neh.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Est.</a:t>
            </a:r>
          </a:p>
        </p:txBody>
      </p:sp>
      <p:sp>
        <p:nvSpPr>
          <p:cNvPr id="169" name="Text Box 95">
            <a:extLst>
              <a:ext uri="{FF2B5EF4-FFF2-40B4-BE49-F238E27FC236}">
                <a16:creationId xmlns:a16="http://schemas.microsoft.com/office/drawing/2014/main" id="{C2844FBF-DA32-4557-8AC7-DF236FB01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234" y="4581384"/>
            <a:ext cx="810684" cy="42075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Silence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of God</a:t>
            </a:r>
          </a:p>
        </p:txBody>
      </p:sp>
      <p:sp>
        <p:nvSpPr>
          <p:cNvPr id="170" name="Text Box 96">
            <a:extLst>
              <a:ext uri="{FF2B5EF4-FFF2-40B4-BE49-F238E27FC236}">
                <a16:creationId xmlns:a16="http://schemas.microsoft.com/office/drawing/2014/main" id="{EDC68475-C979-4BA2-B33D-279874881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191" y="5160279"/>
            <a:ext cx="1220206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Job, Psalms,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Proverbs,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Ecc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.,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Song Of Solomon</a:t>
            </a:r>
          </a:p>
        </p:txBody>
      </p:sp>
      <p:sp>
        <p:nvSpPr>
          <p:cNvPr id="171" name="Text Box 97">
            <a:extLst>
              <a:ext uri="{FF2B5EF4-FFF2-40B4-BE49-F238E27FC236}">
                <a16:creationId xmlns:a16="http://schemas.microsoft.com/office/drawing/2014/main" id="{E04BAC0A-D3E2-4A37-A635-562173B12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036" y="6226913"/>
            <a:ext cx="1277914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and 2 Chronicles</a:t>
            </a:r>
          </a:p>
        </p:txBody>
      </p:sp>
      <p:sp>
        <p:nvSpPr>
          <p:cNvPr id="172" name="Text Box 98">
            <a:extLst>
              <a:ext uri="{FF2B5EF4-FFF2-40B4-BE49-F238E27FC236}">
                <a16:creationId xmlns:a16="http://schemas.microsoft.com/office/drawing/2014/main" id="{A15A2B19-48DB-4296-957C-0C8AE34EA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8990" y="4601115"/>
            <a:ext cx="643125" cy="25654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Acts 1-7</a:t>
            </a:r>
          </a:p>
        </p:txBody>
      </p:sp>
      <p:sp>
        <p:nvSpPr>
          <p:cNvPr id="173" name="Text Box 99">
            <a:extLst>
              <a:ext uri="{FF2B5EF4-FFF2-40B4-BE49-F238E27FC236}">
                <a16:creationId xmlns:a16="http://schemas.microsoft.com/office/drawing/2014/main" id="{682CA8FE-8AF4-479E-8B80-23084B710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588" y="4616665"/>
            <a:ext cx="720069" cy="74917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Matthew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Mark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Luke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John</a:t>
            </a:r>
          </a:p>
        </p:txBody>
      </p:sp>
      <p:sp>
        <p:nvSpPr>
          <p:cNvPr id="174" name="Text Box 100">
            <a:extLst>
              <a:ext uri="{FF2B5EF4-FFF2-40B4-BE49-F238E27FC236}">
                <a16:creationId xmlns:a16="http://schemas.microsoft.com/office/drawing/2014/main" id="{B548D17C-C08A-467A-89DE-76A55FBA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579" y="5849063"/>
            <a:ext cx="2127251" cy="58496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 Isa,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Jer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Lam,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Ezk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Dan,  Hos, Joel, Amos, Oba, Joh, Mic, Nah,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Hab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, Zeph., Hag, </a:t>
            </a:r>
            <a:r>
              <a:rPr lang="en-US" altLang="en-US" sz="1067" b="1" dirty="0" err="1">
                <a:solidFill>
                  <a:srgbClr val="000000"/>
                </a:solidFill>
                <a:latin typeface="Sitka Heading" panose="02000505000000020004" pitchFamily="2" charset="0"/>
              </a:rPr>
              <a:t>Zec</a:t>
            </a: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. Mal.</a:t>
            </a:r>
          </a:p>
        </p:txBody>
      </p:sp>
      <p:sp>
        <p:nvSpPr>
          <p:cNvPr id="176" name="Text Box 103">
            <a:extLst>
              <a:ext uri="{FF2B5EF4-FFF2-40B4-BE49-F238E27FC236}">
                <a16:creationId xmlns:a16="http://schemas.microsoft.com/office/drawing/2014/main" id="{9777E495-0D88-44F4-824D-92876178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131" y="5024365"/>
            <a:ext cx="1087156" cy="107760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Hebrews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James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 &amp; 2 Peter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1, 2 &amp; 3 John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Jude</a:t>
            </a:r>
          </a:p>
          <a:p>
            <a:pPr algn="ctr" defTabSz="609585">
              <a:defRPr/>
            </a:pPr>
            <a:r>
              <a:rPr lang="en-US" altLang="en-US" sz="1067" b="1" dirty="0">
                <a:solidFill>
                  <a:srgbClr val="000000"/>
                </a:solidFill>
                <a:latin typeface="Sitka Heading" panose="02000505000000020004" pitchFamily="2" charset="0"/>
              </a:rPr>
              <a:t>The Revelation</a:t>
            </a:r>
          </a:p>
        </p:txBody>
      </p:sp>
      <p:sp>
        <p:nvSpPr>
          <p:cNvPr id="177" name="Line 17">
            <a:extLst>
              <a:ext uri="{FF2B5EF4-FFF2-40B4-BE49-F238E27FC236}">
                <a16:creationId xmlns:a16="http://schemas.microsoft.com/office/drawing/2014/main" id="{A18394FC-E109-41A8-8EED-97ECF5EA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9913" y="2220767"/>
            <a:ext cx="0" cy="454135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8" name="Line 17">
            <a:extLst>
              <a:ext uri="{FF2B5EF4-FFF2-40B4-BE49-F238E27FC236}">
                <a16:creationId xmlns:a16="http://schemas.microsoft.com/office/drawing/2014/main" id="{7DB97A9E-923E-4316-B95E-D5E1D0441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7741" y="2352278"/>
            <a:ext cx="0" cy="351324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ECE1E7FF-D2DC-4361-95C3-BE9EFB3B5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2627" y="4475821"/>
            <a:ext cx="0" cy="23555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609585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80" name="Line 17">
            <a:extLst>
              <a:ext uri="{FF2B5EF4-FFF2-40B4-BE49-F238E27FC236}">
                <a16:creationId xmlns:a16="http://schemas.microsoft.com/office/drawing/2014/main" id="{CBE31E71-C6EB-42D1-9A32-A8203DE6F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921313" y="2426350"/>
            <a:ext cx="0" cy="107807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9F08988-DF08-41AD-B30A-1BECB10B903A}"/>
              </a:ext>
            </a:extLst>
          </p:cNvPr>
          <p:cNvSpPr txBox="1"/>
          <p:nvPr/>
        </p:nvSpPr>
        <p:spPr>
          <a:xfrm>
            <a:off x="10918580" y="3532897"/>
            <a:ext cx="101447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Georgia Pro" panose="02040502050405020303" pitchFamily="18" charset="0"/>
              </a:rPr>
              <a:t>1,000 yrs</a:t>
            </a:r>
          </a:p>
        </p:txBody>
      </p:sp>
      <p:sp>
        <p:nvSpPr>
          <p:cNvPr id="182" name="Line 18">
            <a:extLst>
              <a:ext uri="{FF2B5EF4-FFF2-40B4-BE49-F238E27FC236}">
                <a16:creationId xmlns:a16="http://schemas.microsoft.com/office/drawing/2014/main" id="{B03B9A25-62D0-4BFB-A54C-5BEBE5E1D3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18579" y="3560524"/>
            <a:ext cx="0" cy="15360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83" name="Line 17">
            <a:extLst>
              <a:ext uri="{FF2B5EF4-FFF2-40B4-BE49-F238E27FC236}">
                <a16:creationId xmlns:a16="http://schemas.microsoft.com/office/drawing/2014/main" id="{89468448-E9C7-4DBD-8059-746F035B5C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2488" y="2880933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20" name="Oval 37">
            <a:extLst>
              <a:ext uri="{FF2B5EF4-FFF2-40B4-BE49-F238E27FC236}">
                <a16:creationId xmlns:a16="http://schemas.microsoft.com/office/drawing/2014/main" id="{FE63A8A4-F844-4E0F-ADD2-B07473DD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620" y="2363737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Oval 37">
            <a:extLst>
              <a:ext uri="{FF2B5EF4-FFF2-40B4-BE49-F238E27FC236}">
                <a16:creationId xmlns:a16="http://schemas.microsoft.com/office/drawing/2014/main" id="{F16B5BFA-DD11-4A16-AE59-AF7ECD22C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1680" y="2340469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Oval 37">
            <a:extLst>
              <a:ext uri="{FF2B5EF4-FFF2-40B4-BE49-F238E27FC236}">
                <a16:creationId xmlns:a16="http://schemas.microsoft.com/office/drawing/2014/main" id="{59EB2B57-CC5C-4E50-9D0F-AA000AFA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9553" y="2343388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Oval 37">
            <a:extLst>
              <a:ext uri="{FF2B5EF4-FFF2-40B4-BE49-F238E27FC236}">
                <a16:creationId xmlns:a16="http://schemas.microsoft.com/office/drawing/2014/main" id="{DB74D2A8-3DF9-4D3B-83CC-E39353A31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9727" y="2336456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Oval 37">
            <a:extLst>
              <a:ext uri="{FF2B5EF4-FFF2-40B4-BE49-F238E27FC236}">
                <a16:creationId xmlns:a16="http://schemas.microsoft.com/office/drawing/2014/main" id="{819F0E05-C968-4E74-83E3-C3C9153E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1245" y="2329951"/>
            <a:ext cx="304800" cy="3048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Text Box 124">
            <a:extLst>
              <a:ext uri="{FF2B5EF4-FFF2-40B4-BE49-F238E27FC236}">
                <a16:creationId xmlns:a16="http://schemas.microsoft.com/office/drawing/2014/main" id="{D9D52B0C-267A-4EDA-B8A8-8CBADAA8F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2376" y="2295082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26" name="Text Box 122">
            <a:extLst>
              <a:ext uri="{FF2B5EF4-FFF2-40B4-BE49-F238E27FC236}">
                <a16:creationId xmlns:a16="http://schemas.microsoft.com/office/drawing/2014/main" id="{2D5E2186-E313-4CF9-AAA3-3ADEA3AEA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684" y="2299028"/>
            <a:ext cx="330540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27" name="Text Box 121">
            <a:extLst>
              <a:ext uri="{FF2B5EF4-FFF2-40B4-BE49-F238E27FC236}">
                <a16:creationId xmlns:a16="http://schemas.microsoft.com/office/drawing/2014/main" id="{7B3DB3FE-ACA7-4E22-8782-803E7ABA1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3858" y="2298190"/>
            <a:ext cx="33534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28" name="Text Box 109">
            <a:extLst>
              <a:ext uri="{FF2B5EF4-FFF2-40B4-BE49-F238E27FC236}">
                <a16:creationId xmlns:a16="http://schemas.microsoft.com/office/drawing/2014/main" id="{BCC746D0-596A-4C08-BD14-CD33C983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361" y="2324024"/>
            <a:ext cx="319318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R</a:t>
            </a:r>
          </a:p>
        </p:txBody>
      </p:sp>
      <p:sp>
        <p:nvSpPr>
          <p:cNvPr id="129" name="Text Box 123">
            <a:extLst>
              <a:ext uri="{FF2B5EF4-FFF2-40B4-BE49-F238E27FC236}">
                <a16:creationId xmlns:a16="http://schemas.microsoft.com/office/drawing/2014/main" id="{BBA7393A-3716-4629-8A76-4B3FAD578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0453" y="2313170"/>
            <a:ext cx="316112" cy="37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609585"/>
            <a:r>
              <a:rPr lang="en-US" altLang="en-US" sz="1867" b="1" dirty="0">
                <a:solidFill>
                  <a:prstClr val="white"/>
                </a:solidFill>
                <a:latin typeface="Calibri" panose="020F0502020204030204"/>
              </a:rPr>
              <a:t>K</a:t>
            </a:r>
          </a:p>
        </p:txBody>
      </p:sp>
      <p:sp>
        <p:nvSpPr>
          <p:cNvPr id="131" name="Text Box 154">
            <a:extLst>
              <a:ext uri="{FF2B5EF4-FFF2-40B4-BE49-F238E27FC236}">
                <a16:creationId xmlns:a16="http://schemas.microsoft.com/office/drawing/2014/main" id="{847A2764-3ED4-4733-A40B-CFE3478BB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283" y="615172"/>
            <a:ext cx="3202516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i="1" dirty="0">
                <a:solidFill>
                  <a:prstClr val="black"/>
                </a:solidFill>
                <a:latin typeface="Georgia" panose="02040502050405020303" pitchFamily="18" charset="0"/>
              </a:rPr>
              <a:t>THE TIMES OF THE GENTILES</a:t>
            </a:r>
          </a:p>
        </p:txBody>
      </p:sp>
      <p:sp>
        <p:nvSpPr>
          <p:cNvPr id="175" name="Text Box 161">
            <a:extLst>
              <a:ext uri="{FF2B5EF4-FFF2-40B4-BE49-F238E27FC236}">
                <a16:creationId xmlns:a16="http://schemas.microsoft.com/office/drawing/2014/main" id="{C5E86963-21DA-4346-8D21-03050E428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79" y="1251210"/>
            <a:ext cx="17864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560 Years 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4" name="Line 162">
            <a:extLst>
              <a:ext uri="{FF2B5EF4-FFF2-40B4-BE49-F238E27FC236}">
                <a16:creationId xmlns:a16="http://schemas.microsoft.com/office/drawing/2014/main" id="{F465C38B-4195-40F3-A92E-3713CBFB0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9690" y="1401530"/>
            <a:ext cx="4581703" cy="11729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7" name="Text Box 168">
            <a:extLst>
              <a:ext uri="{FF2B5EF4-FFF2-40B4-BE49-F238E27FC236}">
                <a16:creationId xmlns:a16="http://schemas.microsoft.com/office/drawing/2014/main" id="{771B9E99-FE10-4B6D-88CC-EB2B45A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1235" y="1699350"/>
            <a:ext cx="1684867" cy="2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09585"/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 </a:t>
            </a:r>
            <a:r>
              <a:rPr lang="en-US" alt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490 Years  </a:t>
            </a:r>
            <a:r>
              <a:rPr lang="en-US" alt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</a:t>
            </a:r>
          </a:p>
        </p:txBody>
      </p:sp>
      <p:sp>
        <p:nvSpPr>
          <p:cNvPr id="188" name="Line 169">
            <a:extLst>
              <a:ext uri="{FF2B5EF4-FFF2-40B4-BE49-F238E27FC236}">
                <a16:creationId xmlns:a16="http://schemas.microsoft.com/office/drawing/2014/main" id="{A9E93A51-C7A2-413A-8C21-81E65C83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9209" y="1855641"/>
            <a:ext cx="400218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0" name="Line 151">
            <a:extLst>
              <a:ext uri="{FF2B5EF4-FFF2-40B4-BE49-F238E27FC236}">
                <a16:creationId xmlns:a16="http://schemas.microsoft.com/office/drawing/2014/main" id="{7FF8847B-2649-4D6B-88E7-EFAB454FF9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08" y="961325"/>
            <a:ext cx="6084485" cy="144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Text Box 118">
            <a:extLst>
              <a:ext uri="{FF2B5EF4-FFF2-40B4-BE49-F238E27FC236}">
                <a16:creationId xmlns:a16="http://schemas.microsoft.com/office/drawing/2014/main" id="{A41C5705-AB95-4406-998F-6B29DCB5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880" y="1201316"/>
            <a:ext cx="1494443" cy="83099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The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Lord’s Day of</a:t>
            </a:r>
          </a:p>
          <a:p>
            <a:pPr algn="ctr" defTabSz="609585">
              <a:defRPr/>
            </a:pPr>
            <a:r>
              <a:rPr lang="en-US" altLang="en-US" sz="1600" dirty="0">
                <a:solidFill>
                  <a:srgbClr val="000000"/>
                </a:solidFill>
                <a:latin typeface="Sitka Display" panose="02000505000000020004" pitchFamily="2" charset="0"/>
              </a:rPr>
              <a:t>WRATH</a:t>
            </a:r>
          </a:p>
        </p:txBody>
      </p:sp>
      <p:sp>
        <p:nvSpPr>
          <p:cNvPr id="191" name="Line 169">
            <a:extLst>
              <a:ext uri="{FF2B5EF4-FFF2-40B4-BE49-F238E27FC236}">
                <a16:creationId xmlns:a16="http://schemas.microsoft.com/office/drawing/2014/main" id="{8C248FF2-DEAC-40B6-A162-7609AE03B9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63780" y="2260514"/>
            <a:ext cx="3527613" cy="1857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609585"/>
            <a:endParaRPr lang="en-US" sz="13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434361F-2183-4DAA-8E61-BD25B74CAEF1}"/>
              </a:ext>
            </a:extLst>
          </p:cNvPr>
          <p:cNvSpPr txBox="1"/>
          <p:nvPr/>
        </p:nvSpPr>
        <p:spPr>
          <a:xfrm>
            <a:off x="5463098" y="2467906"/>
            <a:ext cx="195034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  <a:r>
              <a:rPr lang="en-US" sz="1067" b="1" dirty="0">
                <a:solidFill>
                  <a:prstClr val="black"/>
                </a:solidFill>
                <a:latin typeface="Century" panose="02040604050505020304" pitchFamily="18" charset="0"/>
              </a:rPr>
              <a:t>483 Years </a:t>
            </a:r>
            <a:r>
              <a:rPr lang="en-US" sz="1333" b="1" dirty="0">
                <a:solidFill>
                  <a:prstClr val="black"/>
                </a:solidFill>
                <a:latin typeface="Century" panose="02040604050505020304" pitchFamily="18" charset="0"/>
              </a:rPr>
              <a:t>- - - - -  </a:t>
            </a:r>
          </a:p>
        </p:txBody>
      </p:sp>
      <p:sp>
        <p:nvSpPr>
          <p:cNvPr id="193" name="Line 17">
            <a:extLst>
              <a:ext uri="{FF2B5EF4-FFF2-40B4-BE49-F238E27FC236}">
                <a16:creationId xmlns:a16="http://schemas.microsoft.com/office/drawing/2014/main" id="{F9ED2C44-9445-4F4D-8FBC-80C9492D3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112" y="3228186"/>
            <a:ext cx="0" cy="251329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194" name="Line 17">
            <a:extLst>
              <a:ext uri="{FF2B5EF4-FFF2-40B4-BE49-F238E27FC236}">
                <a16:creationId xmlns:a16="http://schemas.microsoft.com/office/drawing/2014/main" id="{369175A8-FEBA-4574-A71C-2E2207FE37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9312" y="2871244"/>
            <a:ext cx="0" cy="640691"/>
          </a:xfrm>
          <a:prstGeom prst="line">
            <a:avLst/>
          </a:prstGeom>
          <a:noFill/>
          <a:ln w="127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Sitka Display" panose="02000505000000020004" pitchFamily="2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FA853-DAF6-400C-8F5E-051ECE475E07}"/>
              </a:ext>
            </a:extLst>
          </p:cNvPr>
          <p:cNvSpPr txBox="1"/>
          <p:nvPr/>
        </p:nvSpPr>
        <p:spPr>
          <a:xfrm>
            <a:off x="5365414" y="1051210"/>
            <a:ext cx="83388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(Gold/Lion)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1B81200-612B-44EE-9134-B65DA731B499}"/>
              </a:ext>
            </a:extLst>
          </p:cNvPr>
          <p:cNvSpPr txBox="1"/>
          <p:nvPr/>
        </p:nvSpPr>
        <p:spPr>
          <a:xfrm>
            <a:off x="5845799" y="1526421"/>
            <a:ext cx="89639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(Silver/Bear)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E75900D-B4D3-461C-8AC0-87A7EF38E284}"/>
              </a:ext>
            </a:extLst>
          </p:cNvPr>
          <p:cNvSpPr txBox="1"/>
          <p:nvPr/>
        </p:nvSpPr>
        <p:spPr>
          <a:xfrm>
            <a:off x="6396302" y="1948709"/>
            <a:ext cx="1077539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(Brass/Leopard)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BC035B6-6651-4B82-8526-C1338DF97254}"/>
              </a:ext>
            </a:extLst>
          </p:cNvPr>
          <p:cNvSpPr txBox="1"/>
          <p:nvPr/>
        </p:nvSpPr>
        <p:spPr>
          <a:xfrm>
            <a:off x="8405386" y="2609461"/>
            <a:ext cx="1005403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(Iron/Terrible)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35F323F-ECE8-4FBE-B4B7-91ACCF4F2918}"/>
              </a:ext>
            </a:extLst>
          </p:cNvPr>
          <p:cNvSpPr txBox="1"/>
          <p:nvPr/>
        </p:nvSpPr>
        <p:spPr>
          <a:xfrm>
            <a:off x="8844181" y="2770795"/>
            <a:ext cx="891591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067" dirty="0">
                <a:solidFill>
                  <a:prstClr val="black"/>
                </a:solidFill>
                <a:latin typeface="Sitka Display" panose="02000505000000020004" pitchFamily="2" charset="0"/>
              </a:rPr>
              <a:t>(Iron + Clay)</a:t>
            </a:r>
          </a:p>
        </p:txBody>
      </p:sp>
    </p:spTree>
    <p:extLst>
      <p:ext uri="{BB962C8B-B14F-4D97-AF65-F5344CB8AC3E}">
        <p14:creationId xmlns:p14="http://schemas.microsoft.com/office/powerpoint/2010/main" val="32512556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1308</Words>
  <Application>Microsoft Office PowerPoint</Application>
  <PresentationFormat>Widescreen</PresentationFormat>
  <Paragraphs>370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Yu Mincho</vt:lpstr>
      <vt:lpstr>Arial</vt:lpstr>
      <vt:lpstr>Baskerville Old Face</vt:lpstr>
      <vt:lpstr>Bodoni MT Condensed</vt:lpstr>
      <vt:lpstr>Calibri</vt:lpstr>
      <vt:lpstr>Calibri Light</vt:lpstr>
      <vt:lpstr>Century</vt:lpstr>
      <vt:lpstr>Galatia SIL</vt:lpstr>
      <vt:lpstr>Georgia</vt:lpstr>
      <vt:lpstr>Georgia Pro</vt:lpstr>
      <vt:lpstr>Sitka Display</vt:lpstr>
      <vt:lpstr>Sitka Heading</vt:lpstr>
      <vt:lpstr>1_Office Theme</vt:lpstr>
      <vt:lpstr>PROPHECY 101</vt:lpstr>
      <vt:lpstr>PowerPoint Presentation</vt:lpstr>
      <vt:lpstr> Prophecy 101 | Lesson 11 Notes Review </vt:lpstr>
      <vt:lpstr> Prophecy 101 | Lesson 11 Notes Review </vt:lpstr>
      <vt:lpstr>PowerPoint Presentation</vt:lpstr>
      <vt:lpstr> Prophecy 101 | Lesson 12 Notes </vt:lpstr>
      <vt:lpstr> Prophecy 101 | Lesson 12 Notes </vt:lpstr>
      <vt:lpstr> Prophecy 101 | Lesson 12 Notes </vt:lpstr>
      <vt:lpstr>PowerPoint Presentation</vt:lpstr>
      <vt:lpstr>PowerPoint Presentation</vt:lpstr>
      <vt:lpstr> Prophecy 101 | Lesson 7 Notes | Review  COVENANTS OF PROMISE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PROPHECY 101</dc:title>
  <dc:creator>Josh Strelecki</dc:creator>
  <cp:lastModifiedBy>Josh Strelecki</cp:lastModifiedBy>
  <cp:revision>16</cp:revision>
  <dcterms:created xsi:type="dcterms:W3CDTF">2021-06-24T16:01:06Z</dcterms:created>
  <dcterms:modified xsi:type="dcterms:W3CDTF">2021-09-09T20:02:14Z</dcterms:modified>
</cp:coreProperties>
</file>