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441" r:id="rId2"/>
    <p:sldId id="402" r:id="rId3"/>
    <p:sldId id="442" r:id="rId4"/>
    <p:sldId id="386" r:id="rId5"/>
    <p:sldId id="381" r:id="rId6"/>
    <p:sldId id="420" r:id="rId7"/>
    <p:sldId id="428" r:id="rId8"/>
    <p:sldId id="437" r:id="rId9"/>
    <p:sldId id="421" r:id="rId10"/>
    <p:sldId id="403" r:id="rId11"/>
    <p:sldId id="404" r:id="rId12"/>
    <p:sldId id="405" r:id="rId13"/>
    <p:sldId id="418" r:id="rId14"/>
    <p:sldId id="419" r:id="rId15"/>
    <p:sldId id="258" r:id="rId16"/>
    <p:sldId id="430" r:id="rId17"/>
    <p:sldId id="431" r:id="rId18"/>
    <p:sldId id="432" r:id="rId19"/>
    <p:sldId id="406" r:id="rId20"/>
    <p:sldId id="423" r:id="rId21"/>
    <p:sldId id="422" r:id="rId22"/>
    <p:sldId id="426" r:id="rId23"/>
    <p:sldId id="424" r:id="rId24"/>
    <p:sldId id="425" r:id="rId25"/>
    <p:sldId id="427" r:id="rId26"/>
    <p:sldId id="436" r:id="rId27"/>
    <p:sldId id="438" r:id="rId28"/>
    <p:sldId id="439" r:id="rId29"/>
    <p:sldId id="440" r:id="rId30"/>
    <p:sldId id="329" r:id="rId31"/>
    <p:sldId id="43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FAE37E"/>
    <a:srgbClr val="FFE880"/>
    <a:srgbClr val="FCE57F"/>
    <a:srgbClr val="ECD677"/>
    <a:srgbClr val="E6E747"/>
    <a:srgbClr val="FFFF50"/>
    <a:srgbClr val="E0E009"/>
    <a:srgbClr val="F0F109"/>
    <a:srgbClr val="F4F40A"/>
    <a:srgbClr val="1ACA0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3"/>
    <p:restoredTop sz="94599"/>
  </p:normalViewPr>
  <p:slideViewPr>
    <p:cSldViewPr snapToGrid="0" snapToObjects="1">
      <p:cViewPr varScale="1">
        <p:scale>
          <a:sx n="106" d="100"/>
          <a:sy n="106" d="100"/>
        </p:scale>
        <p:origin x="672"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C0FD3-10E8-9043-93C1-83753C7E7B97}" type="datetimeFigureOut">
              <a:rPr lang="en-US" smtClean="0"/>
              <a:t>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677E9-9F15-0F43-BE32-0F809CDAB6EE}" type="slidenum">
              <a:rPr lang="en-US" smtClean="0"/>
              <a:t>‹#›</a:t>
            </a:fld>
            <a:endParaRPr lang="en-US"/>
          </a:p>
        </p:txBody>
      </p:sp>
    </p:spTree>
    <p:extLst>
      <p:ext uri="{BB962C8B-B14F-4D97-AF65-F5344CB8AC3E}">
        <p14:creationId xmlns:p14="http://schemas.microsoft.com/office/powerpoint/2010/main" val="1613251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a:t>
            </a:fld>
            <a:endParaRPr lang="en-US"/>
          </a:p>
        </p:txBody>
      </p:sp>
    </p:spTree>
    <p:extLst>
      <p:ext uri="{BB962C8B-B14F-4D97-AF65-F5344CB8AC3E}">
        <p14:creationId xmlns:p14="http://schemas.microsoft.com/office/powerpoint/2010/main" val="4063210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10</a:t>
            </a:fld>
            <a:endParaRPr lang="en-US"/>
          </a:p>
        </p:txBody>
      </p:sp>
    </p:spTree>
    <p:extLst>
      <p:ext uri="{BB962C8B-B14F-4D97-AF65-F5344CB8AC3E}">
        <p14:creationId xmlns:p14="http://schemas.microsoft.com/office/powerpoint/2010/main" val="347653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fontAlgn="base"/>
            <a:r>
              <a:rPr lang="en-US" sz="1100" dirty="0">
                <a:solidFill>
                  <a:srgbClr val="000000"/>
                </a:solidFill>
                <a:effectLst/>
                <a:latin typeface="Times New Roman" panose="02020603050405020304" pitchFamily="18" charset="0"/>
                <a:ea typeface="Times New Roman" panose="02020603050405020304" pitchFamily="18" charset="0"/>
              </a:rPr>
              <a:t>[from </a:t>
            </a:r>
            <a:r>
              <a:rPr lang="en-US" sz="1100" dirty="0" err="1">
                <a:solidFill>
                  <a:srgbClr val="000000"/>
                </a:solidFill>
                <a:effectLst/>
                <a:latin typeface="Times New Roman" panose="02020603050405020304" pitchFamily="18" charset="0"/>
                <a:ea typeface="Times New Roman" panose="02020603050405020304" pitchFamily="18" charset="0"/>
              </a:rPr>
              <a:t>Highfield</a:t>
            </a:r>
            <a:r>
              <a:rPr lang="en-US" sz="1100" dirty="0">
                <a:solidFill>
                  <a:srgbClr val="000000"/>
                </a:solidFill>
                <a:effectLst/>
                <a:latin typeface="Times New Roman" panose="02020603050405020304" pitchFamily="18" charset="0"/>
                <a:ea typeface="Times New Roman" panose="02020603050405020304" pitchFamily="18" charset="0"/>
              </a:rPr>
              <a:t>, “The Choice”] The career of David P.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provides another striking example of the lure progressive logic has for evangelicals who cross the Rubicon of LGBTQ+ affirmation. In his 2015 book </a:t>
            </a:r>
            <a:r>
              <a:rPr lang="en-US" sz="1100" i="1" dirty="0">
                <a:solidFill>
                  <a:srgbClr val="000000"/>
                </a:solidFill>
                <a:effectLst/>
                <a:latin typeface="Times New Roman" panose="02020603050405020304" pitchFamily="18" charset="0"/>
                <a:ea typeface="Times New Roman" panose="02020603050405020304" pitchFamily="18" charset="0"/>
              </a:rPr>
              <a:t>Changing our Minds,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could still be described as an evangelical leader. The titles of his 2017 book </a:t>
            </a:r>
            <a:r>
              <a:rPr lang="en-US" sz="1100" i="1" dirty="0">
                <a:solidFill>
                  <a:srgbClr val="000000"/>
                </a:solidFill>
                <a:effectLst/>
                <a:latin typeface="Times New Roman" panose="02020603050405020304" pitchFamily="18" charset="0"/>
                <a:ea typeface="Times New Roman" panose="02020603050405020304" pitchFamily="18" charset="0"/>
              </a:rPr>
              <a:t>Still Christian: Following Jesus Out of American Evangelicalism</a:t>
            </a:r>
            <a:r>
              <a:rPr lang="en-US" sz="1100" dirty="0">
                <a:solidFill>
                  <a:srgbClr val="000000"/>
                </a:solidFill>
                <a:effectLst/>
                <a:latin typeface="Times New Roman" panose="02020603050405020304" pitchFamily="18" charset="0"/>
                <a:ea typeface="Times New Roman" panose="02020603050405020304" pitchFamily="18" charset="0"/>
              </a:rPr>
              <a:t> and his 2022 book </a:t>
            </a:r>
            <a:r>
              <a:rPr lang="en-US" sz="1100" i="1" dirty="0">
                <a:solidFill>
                  <a:srgbClr val="000000"/>
                </a:solidFill>
                <a:effectLst/>
                <a:latin typeface="Times New Roman" panose="02020603050405020304" pitchFamily="18" charset="0"/>
                <a:ea typeface="Times New Roman" panose="02020603050405020304" pitchFamily="18" charset="0"/>
              </a:rPr>
              <a:t>After Evangelicalism: The Path to a New Christianity</a:t>
            </a:r>
            <a:r>
              <a:rPr lang="en-US" sz="1100" dirty="0">
                <a:solidFill>
                  <a:srgbClr val="000000"/>
                </a:solidFill>
                <a:effectLst/>
                <a:latin typeface="Times New Roman" panose="02020603050405020304" pitchFamily="18" charset="0"/>
                <a:ea typeface="Times New Roman" panose="02020603050405020304" pitchFamily="18" charset="0"/>
              </a:rPr>
              <a:t> tell a story of change in the direction of progressive theology toward a perspective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calls “post-evangelicalism.” In </a:t>
            </a:r>
            <a:r>
              <a:rPr lang="en-US" sz="1100" i="1" dirty="0">
                <a:solidFill>
                  <a:srgbClr val="000000"/>
                </a:solidFill>
                <a:effectLst/>
                <a:latin typeface="Times New Roman" panose="02020603050405020304" pitchFamily="18" charset="0"/>
                <a:ea typeface="Times New Roman" panose="02020603050405020304" pitchFamily="18" charset="0"/>
              </a:rPr>
              <a:t>After Evangelicalism,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proposes a two-tiered sexual ethic. Covenant marriage should be the aspirational norm by which every other use of sex is measured. In covenant marriage, people pledge to take care of each other through thick and thin. For all the reasons cultures down through the ages have encouraged it, marriage is still the best place to direct sexual energy toward personal and social wellbeing. Although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does not mention gay marriage in this immediate context, it is clear that he includes these marriages within his category of covenant marriage. He says,</a:t>
            </a:r>
            <a:endParaRPr lang="en-US" sz="1100" dirty="0">
              <a:effectLst/>
              <a:latin typeface="Times New Roman" panose="02020603050405020304" pitchFamily="18" charset="0"/>
              <a:ea typeface="Times New Roman" panose="02020603050405020304" pitchFamily="18" charset="0"/>
            </a:endParaRPr>
          </a:p>
          <a:p>
            <a:pPr marL="685800" marR="228600" lvl="1" fontAlgn="base">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I personally affirm that full acceptance of LGBTQ people is a nonnegotiable dimension of post-evangelical Christianity, and most others in this terrain seem to feel the same way (p. 130).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11</a:t>
            </a:fld>
            <a:endParaRPr lang="en-US"/>
          </a:p>
        </p:txBody>
      </p:sp>
    </p:spTree>
    <p:extLst>
      <p:ext uri="{BB962C8B-B14F-4D97-AF65-F5344CB8AC3E}">
        <p14:creationId xmlns:p14="http://schemas.microsoft.com/office/powerpoint/2010/main" val="13653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fontAlgn="base"/>
            <a:r>
              <a:rPr lang="en-US" sz="1100" dirty="0">
                <a:solidFill>
                  <a:srgbClr val="000000"/>
                </a:solidFill>
                <a:effectLst/>
                <a:latin typeface="Times New Roman" panose="02020603050405020304" pitchFamily="18" charset="0"/>
                <a:ea typeface="Times New Roman" panose="02020603050405020304" pitchFamily="18" charset="0"/>
              </a:rPr>
              <a:t>[from </a:t>
            </a:r>
            <a:r>
              <a:rPr lang="en-US" sz="1100" dirty="0" err="1">
                <a:solidFill>
                  <a:srgbClr val="000000"/>
                </a:solidFill>
                <a:effectLst/>
                <a:latin typeface="Times New Roman" panose="02020603050405020304" pitchFamily="18" charset="0"/>
                <a:ea typeface="Times New Roman" panose="02020603050405020304" pitchFamily="18" charset="0"/>
              </a:rPr>
              <a:t>Highfield</a:t>
            </a:r>
            <a:r>
              <a:rPr lang="en-US" sz="1100" dirty="0">
                <a:solidFill>
                  <a:srgbClr val="000000"/>
                </a:solidFill>
                <a:effectLst/>
                <a:latin typeface="Times New Roman" panose="02020603050405020304" pitchFamily="18" charset="0"/>
                <a:ea typeface="Times New Roman" panose="02020603050405020304" pitchFamily="18" charset="0"/>
              </a:rPr>
              <a:t>, “The Choice”] The career of David P.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provides another striking example of the lure progressive logic has for evangelicals who cross the Rubicon of LGBTQ+ affirmation. In his 2015 book </a:t>
            </a:r>
            <a:r>
              <a:rPr lang="en-US" sz="1100" i="1" dirty="0">
                <a:solidFill>
                  <a:srgbClr val="000000"/>
                </a:solidFill>
                <a:effectLst/>
                <a:latin typeface="Times New Roman" panose="02020603050405020304" pitchFamily="18" charset="0"/>
                <a:ea typeface="Times New Roman" panose="02020603050405020304" pitchFamily="18" charset="0"/>
              </a:rPr>
              <a:t>Changing our Minds,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could still be described as an evangelical leader. The titles of his 2017 book </a:t>
            </a:r>
            <a:r>
              <a:rPr lang="en-US" sz="1100" i="1" dirty="0">
                <a:solidFill>
                  <a:srgbClr val="000000"/>
                </a:solidFill>
                <a:effectLst/>
                <a:latin typeface="Times New Roman" panose="02020603050405020304" pitchFamily="18" charset="0"/>
                <a:ea typeface="Times New Roman" panose="02020603050405020304" pitchFamily="18" charset="0"/>
              </a:rPr>
              <a:t>Still Christian: Following Jesus Out of American Evangelicalism</a:t>
            </a:r>
            <a:r>
              <a:rPr lang="en-US" sz="1100" dirty="0">
                <a:solidFill>
                  <a:srgbClr val="000000"/>
                </a:solidFill>
                <a:effectLst/>
                <a:latin typeface="Times New Roman" panose="02020603050405020304" pitchFamily="18" charset="0"/>
                <a:ea typeface="Times New Roman" panose="02020603050405020304" pitchFamily="18" charset="0"/>
              </a:rPr>
              <a:t> and his 2022 book </a:t>
            </a:r>
            <a:r>
              <a:rPr lang="en-US" sz="1100" i="1" dirty="0">
                <a:solidFill>
                  <a:srgbClr val="000000"/>
                </a:solidFill>
                <a:effectLst/>
                <a:latin typeface="Times New Roman" panose="02020603050405020304" pitchFamily="18" charset="0"/>
                <a:ea typeface="Times New Roman" panose="02020603050405020304" pitchFamily="18" charset="0"/>
              </a:rPr>
              <a:t>After Evangelicalism: The Path to a New Christianity</a:t>
            </a:r>
            <a:r>
              <a:rPr lang="en-US" sz="1100" dirty="0">
                <a:solidFill>
                  <a:srgbClr val="000000"/>
                </a:solidFill>
                <a:effectLst/>
                <a:latin typeface="Times New Roman" panose="02020603050405020304" pitchFamily="18" charset="0"/>
                <a:ea typeface="Times New Roman" panose="02020603050405020304" pitchFamily="18" charset="0"/>
              </a:rPr>
              <a:t> tell a story of change in the direction of progressive theology toward a perspective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calls “post-evangelicalism.” In </a:t>
            </a:r>
            <a:r>
              <a:rPr lang="en-US" sz="1100" i="1" dirty="0">
                <a:solidFill>
                  <a:srgbClr val="000000"/>
                </a:solidFill>
                <a:effectLst/>
                <a:latin typeface="Times New Roman" panose="02020603050405020304" pitchFamily="18" charset="0"/>
                <a:ea typeface="Times New Roman" panose="02020603050405020304" pitchFamily="18" charset="0"/>
              </a:rPr>
              <a:t>After Evangelicalism,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proposes a two-tiered sexual ethic. Covenant marriage should be the aspirational norm by which every other use of sex is measured. In covenant marriage, people pledge to take care of each other through thick and thin. For all the reasons cultures down through the ages have encouraged it, marriage is still the best place to direct sexual energy toward personal and social wellbeing. Although </a:t>
            </a:r>
            <a:r>
              <a:rPr lang="en-US" sz="1100" dirty="0" err="1">
                <a:solidFill>
                  <a:srgbClr val="000000"/>
                </a:solidFill>
                <a:effectLst/>
                <a:latin typeface="Times New Roman" panose="02020603050405020304" pitchFamily="18" charset="0"/>
                <a:ea typeface="Times New Roman" panose="02020603050405020304" pitchFamily="18" charset="0"/>
              </a:rPr>
              <a:t>Gushee</a:t>
            </a:r>
            <a:r>
              <a:rPr lang="en-US" sz="1100" dirty="0">
                <a:solidFill>
                  <a:srgbClr val="000000"/>
                </a:solidFill>
                <a:effectLst/>
                <a:latin typeface="Times New Roman" panose="02020603050405020304" pitchFamily="18" charset="0"/>
                <a:ea typeface="Times New Roman" panose="02020603050405020304" pitchFamily="18" charset="0"/>
              </a:rPr>
              <a:t> does not mention gay marriage in this immediate context, it is clear that he includes these marriages within his category of covenant marriage. He says,</a:t>
            </a:r>
            <a:endParaRPr lang="en-US" sz="1100" dirty="0">
              <a:effectLst/>
              <a:latin typeface="Times New Roman" panose="02020603050405020304" pitchFamily="18" charset="0"/>
              <a:ea typeface="Times New Roman" panose="02020603050405020304" pitchFamily="18" charset="0"/>
            </a:endParaRPr>
          </a:p>
          <a:p>
            <a:pPr marL="685800" marR="228600" lvl="1" fontAlgn="base">
              <a:spcBef>
                <a:spcPts val="0"/>
              </a:spcBef>
              <a:spcAft>
                <a:spcPts val="0"/>
              </a:spcAft>
            </a:pPr>
            <a:r>
              <a:rPr lang="en-US" sz="1100" dirty="0">
                <a:solidFill>
                  <a:srgbClr val="000000"/>
                </a:solidFill>
                <a:effectLst/>
                <a:latin typeface="Times New Roman" panose="02020603050405020304" pitchFamily="18" charset="0"/>
                <a:ea typeface="Times New Roman" panose="02020603050405020304" pitchFamily="18" charset="0"/>
              </a:rPr>
              <a:t>I personally affirm that full acceptance of LGBTQ people is a nonnegotiable dimension of post-evangelical Christianity, and most others in this terrain seem to feel the same way (p. 130).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12</a:t>
            </a:fld>
            <a:endParaRPr lang="en-US"/>
          </a:p>
        </p:txBody>
      </p:sp>
    </p:spTree>
    <p:extLst>
      <p:ext uri="{BB962C8B-B14F-4D97-AF65-F5344CB8AC3E}">
        <p14:creationId xmlns:p14="http://schemas.microsoft.com/office/powerpoint/2010/main" val="162236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1996 /  27% Approve /    68% Disapprove</a:t>
            </a:r>
          </a:p>
          <a:p>
            <a:r>
              <a:rPr lang="en-US" sz="1600" dirty="0"/>
              <a:t>In May 2023 / 71%  Approve /      28% Disapprove</a:t>
            </a:r>
          </a:p>
        </p:txBody>
      </p:sp>
      <p:sp>
        <p:nvSpPr>
          <p:cNvPr id="4" name="Slide Number Placeholder 3"/>
          <p:cNvSpPr>
            <a:spLocks noGrp="1"/>
          </p:cNvSpPr>
          <p:nvPr>
            <p:ph type="sldNum" sz="quarter" idx="5"/>
          </p:nvPr>
        </p:nvSpPr>
        <p:spPr/>
        <p:txBody>
          <a:bodyPr/>
          <a:lstStyle/>
          <a:p>
            <a:fld id="{6E6677E9-9F15-0F43-BE32-0F809CDAB6EE}" type="slidenum">
              <a:rPr lang="en-US" smtClean="0"/>
              <a:t>13</a:t>
            </a:fld>
            <a:endParaRPr lang="en-US"/>
          </a:p>
        </p:txBody>
      </p:sp>
    </p:spTree>
    <p:extLst>
      <p:ext uri="{BB962C8B-B14F-4D97-AF65-F5344CB8AC3E}">
        <p14:creationId xmlns:p14="http://schemas.microsoft.com/office/powerpoint/2010/main" val="140263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14</a:t>
            </a:fld>
            <a:endParaRPr lang="en-US"/>
          </a:p>
        </p:txBody>
      </p:sp>
    </p:spTree>
    <p:extLst>
      <p:ext uri="{BB962C8B-B14F-4D97-AF65-F5344CB8AC3E}">
        <p14:creationId xmlns:p14="http://schemas.microsoft.com/office/powerpoint/2010/main" val="2307046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425E18-FA0A-BF4A-A6E8-64C96AF2B3D1}" type="slidenum">
              <a:rPr lang="en-US" smtClean="0"/>
              <a:t>15</a:t>
            </a:fld>
            <a:endParaRPr lang="en-US"/>
          </a:p>
        </p:txBody>
      </p:sp>
    </p:spTree>
    <p:extLst>
      <p:ext uri="{BB962C8B-B14F-4D97-AF65-F5344CB8AC3E}">
        <p14:creationId xmlns:p14="http://schemas.microsoft.com/office/powerpoint/2010/main" val="216186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425E18-FA0A-BF4A-A6E8-64C96AF2B3D1}" type="slidenum">
              <a:rPr lang="en-US" smtClean="0"/>
              <a:t>16</a:t>
            </a:fld>
            <a:endParaRPr lang="en-US"/>
          </a:p>
        </p:txBody>
      </p:sp>
    </p:spTree>
    <p:extLst>
      <p:ext uri="{BB962C8B-B14F-4D97-AF65-F5344CB8AC3E}">
        <p14:creationId xmlns:p14="http://schemas.microsoft.com/office/powerpoint/2010/main" val="106913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425E18-FA0A-BF4A-A6E8-64C96AF2B3D1}" type="slidenum">
              <a:rPr lang="en-US" smtClean="0"/>
              <a:t>17</a:t>
            </a:fld>
            <a:endParaRPr lang="en-US"/>
          </a:p>
        </p:txBody>
      </p:sp>
    </p:spTree>
    <p:extLst>
      <p:ext uri="{BB962C8B-B14F-4D97-AF65-F5344CB8AC3E}">
        <p14:creationId xmlns:p14="http://schemas.microsoft.com/office/powerpoint/2010/main" val="165488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425E18-FA0A-BF4A-A6E8-64C96AF2B3D1}" type="slidenum">
              <a:rPr lang="en-US" smtClean="0"/>
              <a:t>18</a:t>
            </a:fld>
            <a:endParaRPr lang="en-US"/>
          </a:p>
        </p:txBody>
      </p:sp>
    </p:spTree>
    <p:extLst>
      <p:ext uri="{BB962C8B-B14F-4D97-AF65-F5344CB8AC3E}">
        <p14:creationId xmlns:p14="http://schemas.microsoft.com/office/powerpoint/2010/main" val="263556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74320">
              <a:lnSpc>
                <a:spcPct val="115000"/>
              </a:lnSpc>
              <a:spcBef>
                <a:spcPts val="30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America is now a post-Christian culture where much of what survives as religion is a remix made up of a little Bible, a larger dash of pop psychology, and defining quantities of self-validating egoism. Thus some of the strongest of “faith statements” from people I have met lately take some form resembling this: “I could never believe in a God who </a:t>
            </a: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where </a:t>
            </a:r>
            <a:r>
              <a:rPr lang="en-US" sz="11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in disagreement with the speaker’s view or makes an unwanted and unwelcomed demand on that person’s life choices.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74320">
              <a:spcBef>
                <a:spcPts val="0"/>
              </a:spcBef>
              <a:spcAft>
                <a:spcPts val="0"/>
              </a:spcAft>
            </a:pPr>
            <a:r>
              <a:rPr lang="en-US" sz="1100" kern="0" dirty="0">
                <a:solidFill>
                  <a:srgbClr val="000000"/>
                </a:solidFill>
                <a:effectLst/>
                <a:latin typeface="Calibri" panose="020F0502020204030204" pitchFamily="34" charset="0"/>
                <a:ea typeface="Calibri" panose="020F0502020204030204" pitchFamily="34" charset="0"/>
              </a:rPr>
              <a:t>Two sociologists have given us what has become a widely used name for this vague and undemanding disposition. Christian Smith and Melinda Lundquist Denton have dubbed it “Moralistic Therapeutic Deism.” Their research focused on the core religious beliefs of American teenagers at the turn of the century, but their findings have come to be regarded by many as the general state of cultural beliefs in our country.</a:t>
            </a:r>
            <a:r>
              <a:rPr lang="en-US" sz="1100" dirty="0">
                <a:effectLst/>
              </a:rPr>
              <a:t> </a:t>
            </a:r>
          </a:p>
          <a:p>
            <a:pPr marL="0" marR="0" indent="27432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[[Christian Smith and Melinda Lundquist Denton,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Soul Searching: The Religious and Spiritual Lives of American Teenagers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(New York: Oxford University Press, 2005). ]]</a:t>
            </a: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19</a:t>
            </a:fld>
            <a:endParaRPr lang="en-US"/>
          </a:p>
        </p:txBody>
      </p:sp>
    </p:spTree>
    <p:extLst>
      <p:ext uri="{BB962C8B-B14F-4D97-AF65-F5344CB8AC3E}">
        <p14:creationId xmlns:p14="http://schemas.microsoft.com/office/powerpoint/2010/main" val="156471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2</a:t>
            </a:fld>
            <a:endParaRPr lang="en-US"/>
          </a:p>
        </p:txBody>
      </p:sp>
    </p:spTree>
    <p:extLst>
      <p:ext uri="{BB962C8B-B14F-4D97-AF65-F5344CB8AC3E}">
        <p14:creationId xmlns:p14="http://schemas.microsoft.com/office/powerpoint/2010/main" val="36410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20</a:t>
            </a:fld>
            <a:endParaRPr lang="en-US"/>
          </a:p>
        </p:txBody>
      </p:sp>
    </p:spTree>
    <p:extLst>
      <p:ext uri="{BB962C8B-B14F-4D97-AF65-F5344CB8AC3E}">
        <p14:creationId xmlns:p14="http://schemas.microsoft.com/office/powerpoint/2010/main" val="4097595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21</a:t>
            </a:fld>
            <a:endParaRPr lang="en-US"/>
          </a:p>
        </p:txBody>
      </p:sp>
    </p:spTree>
    <p:extLst>
      <p:ext uri="{BB962C8B-B14F-4D97-AF65-F5344CB8AC3E}">
        <p14:creationId xmlns:p14="http://schemas.microsoft.com/office/powerpoint/2010/main" val="1166025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11111"/>
                </a:solidFill>
                <a:effectLst/>
                <a:latin typeface="Calibri" panose="020F0502020204030204" pitchFamily="34" charset="0"/>
                <a:cs typeface="Calibri" panose="020F0502020204030204" pitchFamily="34" charset="0"/>
              </a:rPr>
              <a:t>AFTER THE BALL: How America Will Conquer Its Fear and Hatred of Gays in the 90s (New York: Doubleday, 1989).</a:t>
            </a:r>
          </a:p>
          <a:p>
            <a:r>
              <a:rPr lang="en-US" sz="1200" dirty="0">
                <a:solidFill>
                  <a:srgbClr val="111111"/>
                </a:solidFill>
                <a:effectLst/>
                <a:latin typeface="Calibri" panose="020F0502020204030204" pitchFamily="34" charset="0"/>
                <a:cs typeface="Calibri" panose="020F0502020204030204" pitchFamily="34" charset="0"/>
              </a:rPr>
              <a:t>Hunter Madsen was a bright, Harvard-educated student of persuasion, psychology, and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propaganda. He met Marshall Kirk during his Harvard years, where Kirk was studying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psychology. The two became a formidable pair in their </a:t>
            </a:r>
            <a:r>
              <a:rPr lang="en-US" sz="1200" i="1" dirty="0">
                <a:solidFill>
                  <a:srgbClr val="111111"/>
                </a:solidFill>
                <a:effectLst/>
                <a:latin typeface="Calibri" panose="020F0502020204030204" pitchFamily="34" charset="0"/>
                <a:cs typeface="Calibri" panose="020F0502020204030204" pitchFamily="34" charset="0"/>
              </a:rPr>
              <a:t>After the Ball: How America Will </a:t>
            </a:r>
            <a:endParaRPr lang="en-US" sz="1200" dirty="0">
              <a:latin typeface="Calibri" panose="020F0502020204030204" pitchFamily="34" charset="0"/>
              <a:cs typeface="Calibri" panose="020F0502020204030204" pitchFamily="34" charset="0"/>
            </a:endParaRPr>
          </a:p>
          <a:p>
            <a:r>
              <a:rPr lang="en-US" sz="1200" i="1" dirty="0">
                <a:solidFill>
                  <a:srgbClr val="111111"/>
                </a:solidFill>
                <a:effectLst/>
                <a:latin typeface="Calibri" panose="020F0502020204030204" pitchFamily="34" charset="0"/>
                <a:cs typeface="Calibri" panose="020F0502020204030204" pitchFamily="34" charset="0"/>
              </a:rPr>
              <a:t>Conquer Its Fear of Gays in the ’90s.</a:t>
            </a:r>
            <a:r>
              <a:rPr lang="en-US" sz="1200" dirty="0">
                <a:solidFill>
                  <a:srgbClr val="111111"/>
                </a:solidFill>
                <a:effectLst/>
                <a:latin typeface="Calibri" panose="020F0502020204030204" pitchFamily="34" charset="0"/>
                <a:cs typeface="Calibri" panose="020F0502020204030204" pitchFamily="34" charset="0"/>
              </a:rPr>
              <a:t>11 Using the term “propaganda” of their project, the book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proposed a Waging Peace Campaign designed to persuade the American public not only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accept same-sex relationships as normal but to portray gay persons as society’s victims and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invite straights to be their protectors. The authors’ candor is quite forthright: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“The campaign we outline in this book, though complex, depends centrally upon a program of unabashed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propaganda, firmly grounded in long-established principles of psychology and advertising.”12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 campaign outlined in </a:t>
            </a:r>
            <a:r>
              <a:rPr lang="en-US" sz="1200" i="1" dirty="0">
                <a:solidFill>
                  <a:srgbClr val="111111"/>
                </a:solidFill>
                <a:effectLst/>
                <a:latin typeface="Calibri" panose="020F0502020204030204" pitchFamily="34" charset="0"/>
                <a:cs typeface="Calibri" panose="020F0502020204030204" pitchFamily="34" charset="0"/>
              </a:rPr>
              <a:t>After the Ball </a:t>
            </a:r>
            <a:r>
              <a:rPr lang="en-US" sz="1200" dirty="0">
                <a:solidFill>
                  <a:srgbClr val="111111"/>
                </a:solidFill>
                <a:effectLst/>
                <a:latin typeface="Calibri" panose="020F0502020204030204" pitchFamily="34" charset="0"/>
                <a:cs typeface="Calibri" panose="020F0502020204030204" pitchFamily="34" charset="0"/>
              </a:rPr>
              <a:t>rests on the three pillars Kirk and Madsen termed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desensitization, jamming, and conversion. </a:t>
            </a:r>
            <a:r>
              <a:rPr lang="en-US" sz="1200" i="1" dirty="0">
                <a:solidFill>
                  <a:srgbClr val="111111"/>
                </a:solidFill>
                <a:effectLst/>
                <a:latin typeface="Calibri" panose="020F0502020204030204" pitchFamily="34" charset="0"/>
                <a:cs typeface="Calibri" panose="020F0502020204030204" pitchFamily="34" charset="0"/>
              </a:rPr>
              <a:t>Desensitization </a:t>
            </a:r>
            <a:r>
              <a:rPr lang="en-US" sz="1200" dirty="0">
                <a:solidFill>
                  <a:srgbClr val="111111"/>
                </a:solidFill>
                <a:effectLst/>
                <a:latin typeface="Calibri" panose="020F0502020204030204" pitchFamily="34" charset="0"/>
                <a:cs typeface="Calibri" panose="020F0502020204030204" pitchFamily="34" charset="0"/>
              </a:rPr>
              <a:t>occurs when repeated exposure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something that has previously caused discomfort diminishes the discomfort – like exposure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certain animals or allergy treatments that reduce a body’s sensitivity to ragweed pollen. This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first move is designed to convince people that “gays are just like everybody else” and not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abnormal. Like left-handed or red-haired people, they are just a minority. </a:t>
            </a:r>
            <a:r>
              <a:rPr lang="en-US" sz="1200" i="1" dirty="0">
                <a:solidFill>
                  <a:srgbClr val="111111"/>
                </a:solidFill>
                <a:effectLst/>
                <a:latin typeface="Calibri" panose="020F0502020204030204" pitchFamily="34" charset="0"/>
                <a:cs typeface="Calibri" panose="020F0502020204030204" pitchFamily="34" charset="0"/>
              </a:rPr>
              <a:t>Jamming </a:t>
            </a:r>
            <a:r>
              <a:rPr lang="en-US" sz="1200" dirty="0">
                <a:solidFill>
                  <a:srgbClr val="111111"/>
                </a:solidFill>
                <a:effectLst/>
                <a:latin typeface="Calibri" panose="020F0502020204030204" pitchFamily="34" charset="0"/>
                <a:cs typeface="Calibri" panose="020F0502020204030204" pitchFamily="34" charset="0"/>
              </a:rPr>
              <a:t>seeks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create a sense of shame in non-affirming people by making them attach their feelings of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aversion and rejection based on biblical teaching to postures of bigotry, small-mindedness, and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intolerance. “All normal persons feel shame when they perceive they are not thinking, feeling,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or acting like one of the pack,” they write. “It [a gay-normalizing ad] can depict gays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experiencing horrific suffering as the direct result of </a:t>
            </a:r>
            <a:r>
              <a:rPr lang="en-US" sz="1200" dirty="0" err="1">
                <a:solidFill>
                  <a:srgbClr val="111111"/>
                </a:solidFill>
                <a:effectLst/>
                <a:latin typeface="Calibri" panose="020F0502020204030204" pitchFamily="34" charset="0"/>
                <a:cs typeface="Calibri" panose="020F0502020204030204" pitchFamily="34" charset="0"/>
              </a:rPr>
              <a:t>homohatred</a:t>
            </a:r>
            <a:r>
              <a:rPr lang="en-US" sz="1200" dirty="0">
                <a:solidFill>
                  <a:srgbClr val="111111"/>
                </a:solidFill>
                <a:effectLst/>
                <a:latin typeface="Calibri" panose="020F0502020204030204" pitchFamily="34" charset="0"/>
                <a:cs typeface="Calibri" panose="020F0502020204030204" pitchFamily="34" charset="0"/>
              </a:rPr>
              <a:t> – suffering of which even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most bigots would be ashamed to cause.”13 Then </a:t>
            </a:r>
            <a:r>
              <a:rPr lang="en-US" sz="1200" i="1" dirty="0">
                <a:solidFill>
                  <a:srgbClr val="111111"/>
                </a:solidFill>
                <a:effectLst/>
                <a:latin typeface="Calibri" panose="020F0502020204030204" pitchFamily="34" charset="0"/>
                <a:cs typeface="Calibri" panose="020F0502020204030204" pitchFamily="34" charset="0"/>
              </a:rPr>
              <a:t>conversion </a:t>
            </a:r>
            <a:r>
              <a:rPr lang="en-US" sz="1200" dirty="0">
                <a:solidFill>
                  <a:srgbClr val="111111"/>
                </a:solidFill>
                <a:effectLst/>
                <a:latin typeface="Calibri" panose="020F0502020204030204" pitchFamily="34" charset="0"/>
                <a:cs typeface="Calibri" panose="020F0502020204030204" pitchFamily="34" charset="0"/>
              </a:rPr>
              <a:t>occurs when aversion gives way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increased likability and even affirmation of persons who cannot be seen as other than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warmhearted and decent who are involved in same-sex relationships.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How this blueprint has worked can be documented from novels and movies, TV shows and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their stars, athletes and musicians, or even advertisements for automobiles and vacation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homes. There are very few TV sitcoms, for example, that do not have at least one comedic or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heroic lead character whose is openly lesbian or gay – perhaps with the show built around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them. The result has been a wholesale shift of attitude toward same-sex partnerships and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behaviors among young people. They have only seen gay and lesbian persons portrayed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83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sympathetically – either as heroic in character or victimized by bigoted (usually super-religious!)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villains whose behavior nobody would want to imitate.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22</a:t>
            </a:fld>
            <a:endParaRPr lang="en-US"/>
          </a:p>
        </p:txBody>
      </p:sp>
    </p:spTree>
    <p:extLst>
      <p:ext uri="{BB962C8B-B14F-4D97-AF65-F5344CB8AC3E}">
        <p14:creationId xmlns:p14="http://schemas.microsoft.com/office/powerpoint/2010/main" val="223227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cs typeface="Calibri" panose="020F0502020204030204" pitchFamily="34" charset="0"/>
              </a:rPr>
              <a:t>As recently as 1996 and precisely because of the social debates going on about the status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of these and related issues, the United States Congress passed the Defense of Marriage Act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(DOMA). DOMA specifically defined marriage as the union of one man and one woman and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explicitly said “the word ‘spouse’ refers only to a person of the opposite sex who is a husband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or a wife.”15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In 2013, the Supreme Court struck down the law’s definition of marriage as the union of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one man and one woman. Then, two years later, the court followed up by striking down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another provision of the law that allowed individual states to deny recognition of same-sex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marriages that had been performed legally in other states. The result of these two court actions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was that the right for same-sex couples to marry was declared to be a constitutional right. On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December 13, 2022, President Joe Biden signed the Respect for Marriage Act into law. Its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bipartisan proponents argued it was needed to guarantee that a future Supreme Court would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not invalidate the 2013 and 2015 court decisions. The Respect for Marriage Act specifically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mandates federal recognition for same-sex marriage. . . .</a:t>
            </a:r>
          </a:p>
          <a:p>
            <a:r>
              <a:rPr lang="en-US" sz="1200" dirty="0">
                <a:effectLst/>
                <a:latin typeface="Calibri" panose="020F0502020204030204" pitchFamily="34" charset="0"/>
                <a:cs typeface="Calibri" panose="020F0502020204030204" pitchFamily="34" charset="0"/>
              </a:rPr>
              <a:t>What even many Christians seem not to appreciate is that changes in American law do not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alter biblical teachings. Churches, parachurch ministries, Christian schools, and the like feel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cultural pressures at various points. But the ink is still dry on what the Bible says to believers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and what the church must teach and live by as an alternate community of faith in a post-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Christian time. To whatever degree the laws protect LGBTQ+ persons from bigotry, unfair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treatment, and violence, they are only doing what Christians should have pressed for already. </a:t>
            </a:r>
            <a:endParaRPr lang="en-US" sz="1200" dirty="0">
              <a:latin typeface="Calibri" panose="020F0502020204030204" pitchFamily="34" charset="0"/>
              <a:cs typeface="Calibri" panose="020F0502020204030204" pitchFamily="34" charset="0"/>
            </a:endParaRPr>
          </a:p>
          <a:p>
            <a:endParaRPr lang="en-US" sz="1200" dirty="0">
              <a:effectLst/>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23</a:t>
            </a:fld>
            <a:endParaRPr lang="en-US"/>
          </a:p>
        </p:txBody>
      </p:sp>
    </p:spTree>
    <p:extLst>
      <p:ext uri="{BB962C8B-B14F-4D97-AF65-F5344CB8AC3E}">
        <p14:creationId xmlns:p14="http://schemas.microsoft.com/office/powerpoint/2010/main" val="3747958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11111"/>
                </a:solidFill>
                <a:effectLst/>
                <a:latin typeface="Calibri" panose="020F0502020204030204" pitchFamily="34" charset="0"/>
                <a:cs typeface="Calibri" panose="020F0502020204030204" pitchFamily="34" charset="0"/>
              </a:rPr>
              <a:t>Figures such as Brian McLaren, Andy Stanley, and David </a:t>
            </a:r>
            <a:r>
              <a:rPr lang="en-US" sz="1200" dirty="0" err="1">
                <a:solidFill>
                  <a:srgbClr val="111111"/>
                </a:solidFill>
                <a:effectLst/>
                <a:latin typeface="Calibri" panose="020F0502020204030204" pitchFamily="34" charset="0"/>
                <a:cs typeface="Calibri" panose="020F0502020204030204" pitchFamily="34" charset="0"/>
              </a:rPr>
              <a:t>Gushee</a:t>
            </a:r>
            <a:r>
              <a:rPr lang="en-US" sz="1200" dirty="0">
                <a:solidFill>
                  <a:srgbClr val="111111"/>
                </a:solidFill>
                <a:effectLst/>
                <a:latin typeface="Calibri" panose="020F0502020204030204" pitchFamily="34" charset="0"/>
                <a:cs typeface="Calibri" panose="020F0502020204030204" pitchFamily="34" charset="0"/>
              </a:rPr>
              <a:t> – who gained followings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from their conservative starting points – have gone on record to reject their roots for a new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alternative. McLaren describes himself as “a passionate advocate for ‘a new kind of Christianity’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 just, generous, and working with people of all faiths for the common good.” Stanley has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revived the second-century Marcionite heresy already described in Chapter Four with his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declaration that the twenty-first century church must “unhitch” from the Old Testament. </a:t>
            </a:r>
            <a:endParaRPr lang="en-US" sz="1200" dirty="0">
              <a:latin typeface="Calibri" panose="020F0502020204030204" pitchFamily="34" charset="0"/>
              <a:cs typeface="Calibri" panose="020F0502020204030204" pitchFamily="34" charset="0"/>
            </a:endParaRPr>
          </a:p>
          <a:p>
            <a:r>
              <a:rPr lang="en-US" sz="1200" dirty="0" err="1">
                <a:solidFill>
                  <a:srgbClr val="111111"/>
                </a:solidFill>
                <a:effectLst/>
                <a:latin typeface="Calibri" panose="020F0502020204030204" pitchFamily="34" charset="0"/>
                <a:cs typeface="Calibri" panose="020F0502020204030204" pitchFamily="34" charset="0"/>
              </a:rPr>
              <a:t>Gushee</a:t>
            </a:r>
            <a:r>
              <a:rPr lang="en-US" sz="1200" dirty="0">
                <a:solidFill>
                  <a:srgbClr val="111111"/>
                </a:solidFill>
                <a:effectLst/>
                <a:latin typeface="Calibri" panose="020F0502020204030204" pitchFamily="34" charset="0"/>
                <a:cs typeface="Calibri" panose="020F0502020204030204" pitchFamily="34" charset="0"/>
              </a:rPr>
              <a:t> has marked what he terms “the path to a New Christianity” that is animated by a spirit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of Christian humanism.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These three have gained both attention and credibility by hammering the failings of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twentieth-century fundamentalism. Pointing to the racist, sexist, and homophobic predilections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of today’s Evangelicalism that morphed into a hateful more-political-than-theological Christian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Nationalism, they have convinced many that their rejection of those views forces them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embrace a restructured version of Christianity. And there is not enough biblical knowledge or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theological sophistication in the general church population to sense where all this leads. In a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word, the social sciences of Sociology and Psychology now count for more than Scripture.  . . .</a:t>
            </a:r>
          </a:p>
          <a:p>
            <a:endParaRPr lang="en-US" sz="1200" dirty="0">
              <a:solidFill>
                <a:srgbClr val="111111"/>
              </a:solidFill>
              <a:effectLst/>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As Ron </a:t>
            </a:r>
            <a:r>
              <a:rPr lang="en-US" sz="1200" dirty="0" err="1">
                <a:solidFill>
                  <a:srgbClr val="111111"/>
                </a:solidFill>
                <a:effectLst/>
                <a:latin typeface="Calibri" panose="020F0502020204030204" pitchFamily="34" charset="0"/>
                <a:cs typeface="Calibri" panose="020F0502020204030204" pitchFamily="34" charset="0"/>
              </a:rPr>
              <a:t>Highfield</a:t>
            </a:r>
            <a:r>
              <a:rPr lang="en-US" sz="1200" dirty="0">
                <a:solidFill>
                  <a:srgbClr val="111111"/>
                </a:solidFill>
                <a:effectLst/>
                <a:latin typeface="Calibri" panose="020F0502020204030204" pitchFamily="34" charset="0"/>
                <a:cs typeface="Calibri" panose="020F0502020204030204" pitchFamily="34" charset="0"/>
              </a:rPr>
              <a:t> has noted: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Hence the church’s traditional teaching that the Bible alone is the ultimate norm of Christian faith and morals must be rejected. To defend their progressive views, progressives reinterpret, correct, reject, or even condemn the teaching of Scripture. God’s “voice” in personal experience, political movements, culture, and psychology in certain cases trumps Scripture. Apparently the “progress” of progressive Christianity depends on a constant flow of new divine revelations. It should not escape notice that these new revelations track almost perfectly, albeit a few months behind, with advances in secular culture and politics.19 </a:t>
            </a:r>
            <a:endParaRPr lang="en-US" sz="1200" dirty="0">
              <a:latin typeface="Calibri" panose="020F0502020204030204" pitchFamily="34" charset="0"/>
              <a:cs typeface="Calibri" panose="020F0502020204030204" pitchFamily="34" charset="0"/>
            </a:endParaRPr>
          </a:p>
          <a:p>
            <a:r>
              <a:rPr lang="en-US" sz="1200" dirty="0" err="1">
                <a:solidFill>
                  <a:srgbClr val="111111"/>
                </a:solidFill>
                <a:effectLst/>
                <a:latin typeface="Calibri" panose="020F0502020204030204" pitchFamily="34" charset="0"/>
                <a:cs typeface="Calibri" panose="020F0502020204030204" pitchFamily="34" charset="0"/>
              </a:rPr>
              <a:t>Highfield</a:t>
            </a:r>
            <a:r>
              <a:rPr lang="en-US" sz="1200" dirty="0">
                <a:solidFill>
                  <a:srgbClr val="111111"/>
                </a:solidFill>
                <a:effectLst/>
                <a:latin typeface="Calibri" panose="020F0502020204030204" pitchFamily="34" charset="0"/>
                <a:cs typeface="Calibri" panose="020F0502020204030204" pitchFamily="34" charset="0"/>
              </a:rPr>
              <a:t> also provides a helpful distinction between what it is to “interpret” versus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“reinterpret” a biblical text. The legitimate task of literate Bible students is to interpret the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original language and historical setting of a text in order “to unite the mind of the listener with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 original meaning of the text along with its full implications and applications.” On the other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hand, to reinterpret “usually means not merely to challenge older, established interpretations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but to read an alien meaning into the text with as much plausibility as one can create. It is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hijack the accrued authority of a text and place it in service of a meaning more acceptable to </a:t>
            </a:r>
            <a:endParaRPr lang="en-US" sz="1200" dirty="0">
              <a:latin typeface="Calibri" panose="020F0502020204030204" pitchFamily="34" charset="0"/>
              <a:cs typeface="Calibri" panose="020F0502020204030204" pitchFamily="34" charset="0"/>
            </a:endParaRPr>
          </a:p>
          <a:p>
            <a:r>
              <a:rPr lang="en-US" sz="1200" dirty="0">
                <a:solidFill>
                  <a:srgbClr val="111111"/>
                </a:solidFill>
                <a:effectLst/>
                <a:latin typeface="Calibri" panose="020F0502020204030204" pitchFamily="34" charset="0"/>
                <a:cs typeface="Calibri" panose="020F0502020204030204" pitchFamily="34" charset="0"/>
              </a:rPr>
              <a:t>the interpreter.”20 </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24</a:t>
            </a:fld>
            <a:endParaRPr lang="en-US"/>
          </a:p>
        </p:txBody>
      </p:sp>
    </p:spTree>
    <p:extLst>
      <p:ext uri="{BB962C8B-B14F-4D97-AF65-F5344CB8AC3E}">
        <p14:creationId xmlns:p14="http://schemas.microsoft.com/office/powerpoint/2010/main" val="3012855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cs typeface="Calibri" panose="020F0502020204030204" pitchFamily="34" charset="0"/>
              </a:rPr>
              <a:t>Jesus said it would happen: “If anyone comes to me and does not hate father and mother, wife and children, brothers and sisters – yes, even their own life – such a person cannot be my disciple” (Luke 14:26). He knew that some of his would-be followers would have to make terribly hard choices to be his disciple. Our generation has found a way to dismiss this tough demand rather than have to accept it.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The key to resolving the dilemma, of course, is neither to deny the power of romantic human love nor to minimize the demands of true discipleship. It is to realize that love for God is more fundamental and precious than love for family, friends, nation, or even life itself. “We should seek to reconcile love of God and love of others whenever they appear to conflict,” </a:t>
            </a:r>
            <a:r>
              <a:rPr lang="en-US" sz="1200" dirty="0" err="1">
                <a:effectLst/>
                <a:latin typeface="Calibri" panose="020F0502020204030204" pitchFamily="34" charset="0"/>
                <a:cs typeface="Calibri" panose="020F0502020204030204" pitchFamily="34" charset="0"/>
              </a:rPr>
              <a:t>Tushnet</a:t>
            </a:r>
            <a:r>
              <a:rPr lang="en-US" sz="1200" dirty="0">
                <a:effectLst/>
                <a:latin typeface="Calibri" panose="020F0502020204030204" pitchFamily="34" charset="0"/>
                <a:cs typeface="Calibri" panose="020F0502020204030204" pitchFamily="34" charset="0"/>
              </a:rPr>
              <a:t> continues. “But we can’t simply assume that such a conflict never exists – or that, if a conflict seems to arise, God couldn’t possibly be asking us to sacrifice a human relationship.” </a:t>
            </a:r>
            <a:endParaRPr lang="en-US" sz="1200" dirty="0">
              <a:latin typeface="Calibri" panose="020F0502020204030204" pitchFamily="34" charset="0"/>
              <a:cs typeface="Calibri" panose="020F0502020204030204" pitchFamily="34" charset="0"/>
            </a:endParaRPr>
          </a:p>
          <a:p>
            <a:r>
              <a:rPr lang="en-US" sz="1200" dirty="0">
                <a:effectLst/>
                <a:latin typeface="Calibri" panose="020F0502020204030204" pitchFamily="34" charset="0"/>
                <a:cs typeface="Calibri" panose="020F0502020204030204" pitchFamily="34" charset="0"/>
              </a:rPr>
              <a:t>Jesus used the metaphors of gouging out an eye or cutting off a hand to help his disciples understand just how costly discipleship could be (Matt 5:29-30). It is not insignificant that he was discussing personal relationships when he used that language. When power, money, or a human relationship takes priority over someone’s love for and devotion to God, it becomes his or her god and turns the person into what the Bible calls an idolator. Perhaps that is precisely why Paul used male-with-male and female-with-female love as examples of what happens when a culture exchanges the truth it can know about God for an idol. </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25</a:t>
            </a:fld>
            <a:endParaRPr lang="en-US"/>
          </a:p>
        </p:txBody>
      </p:sp>
    </p:spTree>
    <p:extLst>
      <p:ext uri="{BB962C8B-B14F-4D97-AF65-F5344CB8AC3E}">
        <p14:creationId xmlns:p14="http://schemas.microsoft.com/office/powerpoint/2010/main" val="3215728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400" b="1" dirty="0"/>
              <a:t>LGBTQ+ persons are my “neighbors” in God’s world, and lesbians are not my enemies.</a:t>
            </a:r>
          </a:p>
          <a:p>
            <a:pPr lvl="1">
              <a:lnSpc>
                <a:spcPct val="100000"/>
              </a:lnSpc>
            </a:pPr>
            <a:r>
              <a:rPr lang="en-US" sz="1400" b="1" i="1" dirty="0"/>
              <a:t>BUT this does not make them exceptions to the Bible’s judgment of same-sex conduct.</a:t>
            </a:r>
          </a:p>
          <a:p>
            <a:pPr>
              <a:lnSpc>
                <a:spcPct val="100000"/>
              </a:lnSpc>
            </a:pPr>
            <a:r>
              <a:rPr lang="en-US" sz="1400" b="1" dirty="0"/>
              <a:t>The church cannot love God and be homophobic and unwelcoming to gay people.</a:t>
            </a:r>
          </a:p>
          <a:p>
            <a:pPr lvl="1">
              <a:lnSpc>
                <a:spcPct val="100000"/>
              </a:lnSpc>
            </a:pPr>
            <a:r>
              <a:rPr lang="en-US" sz="1400" b="1" i="1" dirty="0"/>
              <a:t>In Christ and by the power of the Spirit, no one is locked in psychological or biological determinism.</a:t>
            </a:r>
          </a:p>
          <a:p>
            <a:pPr>
              <a:lnSpc>
                <a:spcPct val="100000"/>
              </a:lnSpc>
            </a:pPr>
            <a:r>
              <a:rPr lang="en-US" sz="1400" b="1" dirty="0"/>
              <a:t>We must do a better job helping people deal with this issue!</a:t>
            </a:r>
          </a:p>
          <a:p>
            <a:pPr lvl="1">
              <a:lnSpc>
                <a:spcPct val="100000"/>
              </a:lnSpc>
            </a:pPr>
            <a:r>
              <a:rPr lang="en-US" sz="1400" b="1" i="1" dirty="0"/>
              <a:t>“Attraction” is not “action” – and reflects our common fallenness in a fallen world.</a:t>
            </a:r>
          </a:p>
          <a:p>
            <a:pPr lvl="1">
              <a:lnSpc>
                <a:spcPct val="100000"/>
              </a:lnSpc>
            </a:pPr>
            <a:r>
              <a:rPr lang="en-US" sz="1400" b="1" i="1" dirty="0"/>
              <a:t>Singleness is not a curse, and marriage/family must not be the church’s idol.</a:t>
            </a:r>
          </a:p>
          <a:p>
            <a:pPr>
              <a:lnSpc>
                <a:spcPct val="100000"/>
              </a:lnSpc>
            </a:pPr>
            <a:r>
              <a:rPr lang="en-US" sz="1400" b="1" dirty="0"/>
              <a:t>“Welcoming” and “affirming” are no different for persons who teach, practice, or otherwise affirm any other category of misbehavior in Scripture’s list of vices.</a:t>
            </a:r>
          </a:p>
          <a:p>
            <a:pPr lvl="1">
              <a:lnSpc>
                <a:spcPct val="100000"/>
              </a:lnSpc>
            </a:pPr>
            <a:r>
              <a:rPr lang="en-US" sz="1400" b="1" i="1" dirty="0"/>
              <a:t>We “welcome” greedy, adulterous, addicted, drunk, gossiping, proud, self-righteous, lesbian, gay, bisexual, transgender, queer, and questioning people in the hope that the Holy Spirit will convict, bring to repentance, save them, and empower righteous new behavior – with the rest of us sinners.</a:t>
            </a:r>
          </a:p>
          <a:p>
            <a:pPr lvl="1">
              <a:lnSpc>
                <a:spcPct val="100000"/>
              </a:lnSpc>
            </a:pPr>
            <a:r>
              <a:rPr lang="en-US" sz="1400" b="1" i="1" dirty="0"/>
              <a:t>We do not and cannot “affirm” any one of these behaviors that remains un-repented.</a:t>
            </a:r>
          </a:p>
          <a:p>
            <a:pPr lvl="1">
              <a:lnSpc>
                <a:spcPct val="100000"/>
              </a:lnSpc>
            </a:pPr>
            <a:r>
              <a:rPr lang="en-US" sz="1400" b="1" i="1" dirty="0"/>
              <a:t>Persons who advocate any of these actions as moral and/or defend them are not only non-traditional and unorthodox, but heretical.</a:t>
            </a:r>
          </a:p>
          <a:p>
            <a:endParaRPr lang="en-US" dirty="0"/>
          </a:p>
        </p:txBody>
      </p:sp>
      <p:sp>
        <p:nvSpPr>
          <p:cNvPr id="4" name="Slide Number Placeholder 3"/>
          <p:cNvSpPr>
            <a:spLocks noGrp="1"/>
          </p:cNvSpPr>
          <p:nvPr>
            <p:ph type="sldNum" sz="quarter" idx="5"/>
          </p:nvPr>
        </p:nvSpPr>
        <p:spPr/>
        <p:txBody>
          <a:bodyPr/>
          <a:lstStyle/>
          <a:p>
            <a:fld id="{93425E18-FA0A-BF4A-A6E8-64C96AF2B3D1}" type="slidenum">
              <a:rPr lang="en-US" smtClean="0"/>
              <a:t>26</a:t>
            </a:fld>
            <a:endParaRPr lang="en-US"/>
          </a:p>
        </p:txBody>
      </p:sp>
    </p:spTree>
    <p:extLst>
      <p:ext uri="{BB962C8B-B14F-4D97-AF65-F5344CB8AC3E}">
        <p14:creationId xmlns:p14="http://schemas.microsoft.com/office/powerpoint/2010/main" val="415923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8D20-604A-7317-6046-8E0A0A3D3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78DEA-8EE6-AD38-2CA4-755D2C1FB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548A1-5BD5-DF5C-54B9-8EFAEC9A4E01}"/>
              </a:ext>
            </a:extLst>
          </p:cNvPr>
          <p:cNvSpPr>
            <a:spLocks noGrp="1"/>
          </p:cNvSpPr>
          <p:nvPr>
            <p:ph type="body" idx="1"/>
          </p:nvPr>
        </p:nvSpPr>
        <p:spPr/>
        <p:txBody>
          <a:bodyPr/>
          <a:lstStyle/>
          <a:p>
            <a:pPr>
              <a:lnSpc>
                <a:spcPct val="100000"/>
              </a:lnSpc>
            </a:pPr>
            <a:r>
              <a:rPr lang="en-US" sz="1400" b="1" dirty="0"/>
              <a:t>LGBTQ+ persons are my “neighbors” in God’s world, and lesbians are not my enemies.</a:t>
            </a:r>
          </a:p>
          <a:p>
            <a:pPr lvl="1">
              <a:lnSpc>
                <a:spcPct val="100000"/>
              </a:lnSpc>
            </a:pPr>
            <a:r>
              <a:rPr lang="en-US" sz="1400" b="1" i="1" dirty="0"/>
              <a:t>BUT this does not make them exceptions to the Bible’s judgment of same-sex conduct.</a:t>
            </a:r>
          </a:p>
          <a:p>
            <a:pPr>
              <a:lnSpc>
                <a:spcPct val="100000"/>
              </a:lnSpc>
            </a:pPr>
            <a:r>
              <a:rPr lang="en-US" sz="1400" b="1" dirty="0"/>
              <a:t>The church cannot love God and be homophobic and unwelcoming to gay people.</a:t>
            </a:r>
          </a:p>
          <a:p>
            <a:pPr lvl="1">
              <a:lnSpc>
                <a:spcPct val="100000"/>
              </a:lnSpc>
            </a:pPr>
            <a:r>
              <a:rPr lang="en-US" sz="1400" b="1" i="1" dirty="0"/>
              <a:t>In Christ and by the power of the Spirit, no one is locked in psychological or biological determinism.</a:t>
            </a:r>
          </a:p>
          <a:p>
            <a:pPr>
              <a:lnSpc>
                <a:spcPct val="100000"/>
              </a:lnSpc>
            </a:pPr>
            <a:r>
              <a:rPr lang="en-US" sz="1400" b="1" dirty="0"/>
              <a:t>We must do a better job helping people deal with this issue!</a:t>
            </a:r>
          </a:p>
          <a:p>
            <a:pPr lvl="1">
              <a:lnSpc>
                <a:spcPct val="100000"/>
              </a:lnSpc>
            </a:pPr>
            <a:r>
              <a:rPr lang="en-US" sz="1400" b="1" i="1" dirty="0"/>
              <a:t>“Attraction” is not “action” – and reflects our common fallenness in a fallen world.</a:t>
            </a:r>
          </a:p>
          <a:p>
            <a:pPr lvl="1">
              <a:lnSpc>
                <a:spcPct val="100000"/>
              </a:lnSpc>
            </a:pPr>
            <a:r>
              <a:rPr lang="en-US" sz="1400" b="1" i="1" dirty="0"/>
              <a:t>Singleness is not a curse, and marriage/family must not be the church’s idol.</a:t>
            </a:r>
          </a:p>
          <a:p>
            <a:pPr>
              <a:lnSpc>
                <a:spcPct val="100000"/>
              </a:lnSpc>
            </a:pPr>
            <a:r>
              <a:rPr lang="en-US" sz="1400" b="1" dirty="0"/>
              <a:t>“Welcoming” and “affirming” are no different for persons who teach, practice, or otherwise affirm any other category of misbehavior in Scripture’s list of vices.</a:t>
            </a:r>
          </a:p>
          <a:p>
            <a:pPr lvl="1">
              <a:lnSpc>
                <a:spcPct val="100000"/>
              </a:lnSpc>
            </a:pPr>
            <a:r>
              <a:rPr lang="en-US" sz="1400" b="1" i="1" dirty="0"/>
              <a:t>We “welcome” greedy, adulterous, addicted, drunk, gossiping, proud, self-righteous, lesbian, gay, bisexual, transgender, queer, and questioning people in the hope that the Holy Spirit will convict, bring to repentance, save them, and empower righteous new behavior – with the rest of us sinners.</a:t>
            </a:r>
          </a:p>
          <a:p>
            <a:pPr lvl="1">
              <a:lnSpc>
                <a:spcPct val="100000"/>
              </a:lnSpc>
            </a:pPr>
            <a:r>
              <a:rPr lang="en-US" sz="1400" b="1" i="1" dirty="0"/>
              <a:t>We do not and cannot “affirm” any one of these behaviors that remains un-repented.</a:t>
            </a:r>
          </a:p>
          <a:p>
            <a:pPr lvl="1">
              <a:lnSpc>
                <a:spcPct val="100000"/>
              </a:lnSpc>
            </a:pPr>
            <a:r>
              <a:rPr lang="en-US" sz="1400" b="1" i="1" dirty="0"/>
              <a:t>Persons who advocate any of these actions as moral and/or defend them are not only non-traditional and unorthodox, but heretical.</a:t>
            </a:r>
          </a:p>
          <a:p>
            <a:endParaRPr lang="en-US" dirty="0"/>
          </a:p>
        </p:txBody>
      </p:sp>
      <p:sp>
        <p:nvSpPr>
          <p:cNvPr id="4" name="Slide Number Placeholder 3">
            <a:extLst>
              <a:ext uri="{FF2B5EF4-FFF2-40B4-BE49-F238E27FC236}">
                <a16:creationId xmlns:a16="http://schemas.microsoft.com/office/drawing/2014/main" id="{099E584A-AB36-26D0-E79C-D5F1A109CC7E}"/>
              </a:ext>
            </a:extLst>
          </p:cNvPr>
          <p:cNvSpPr>
            <a:spLocks noGrp="1"/>
          </p:cNvSpPr>
          <p:nvPr>
            <p:ph type="sldNum" sz="quarter" idx="5"/>
          </p:nvPr>
        </p:nvSpPr>
        <p:spPr/>
        <p:txBody>
          <a:bodyPr/>
          <a:lstStyle/>
          <a:p>
            <a:fld id="{93425E18-FA0A-BF4A-A6E8-64C96AF2B3D1}" type="slidenum">
              <a:rPr lang="en-US" smtClean="0"/>
              <a:t>27</a:t>
            </a:fld>
            <a:endParaRPr lang="en-US"/>
          </a:p>
        </p:txBody>
      </p:sp>
    </p:spTree>
    <p:extLst>
      <p:ext uri="{BB962C8B-B14F-4D97-AF65-F5344CB8AC3E}">
        <p14:creationId xmlns:p14="http://schemas.microsoft.com/office/powerpoint/2010/main" val="3463373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DF75-D2D0-FA24-2176-C76408ED7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281D4-29BD-3541-370D-C3DCB8733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B54E5-C955-2888-1347-4207F022C2F0}"/>
              </a:ext>
            </a:extLst>
          </p:cNvPr>
          <p:cNvSpPr>
            <a:spLocks noGrp="1"/>
          </p:cNvSpPr>
          <p:nvPr>
            <p:ph type="body" idx="1"/>
          </p:nvPr>
        </p:nvSpPr>
        <p:spPr/>
        <p:txBody>
          <a:bodyPr/>
          <a:lstStyle/>
          <a:p>
            <a:pPr>
              <a:lnSpc>
                <a:spcPct val="100000"/>
              </a:lnSpc>
            </a:pPr>
            <a:r>
              <a:rPr lang="en-US" sz="1400" b="1" dirty="0"/>
              <a:t>LGBTQ+ persons are my “neighbors” in God’s world, and lesbians are not my enemies.</a:t>
            </a:r>
          </a:p>
          <a:p>
            <a:pPr lvl="1">
              <a:lnSpc>
                <a:spcPct val="100000"/>
              </a:lnSpc>
            </a:pPr>
            <a:r>
              <a:rPr lang="en-US" sz="1400" b="1" i="1" dirty="0"/>
              <a:t>BUT this does not make them exceptions to the Bible’s judgment of same-sex conduct.</a:t>
            </a:r>
          </a:p>
          <a:p>
            <a:pPr>
              <a:lnSpc>
                <a:spcPct val="100000"/>
              </a:lnSpc>
            </a:pPr>
            <a:r>
              <a:rPr lang="en-US" sz="1400" b="1" dirty="0"/>
              <a:t>The church cannot love God and be homophobic and unwelcoming to gay people.</a:t>
            </a:r>
          </a:p>
          <a:p>
            <a:pPr lvl="1">
              <a:lnSpc>
                <a:spcPct val="100000"/>
              </a:lnSpc>
            </a:pPr>
            <a:r>
              <a:rPr lang="en-US" sz="1400" b="1" i="1" dirty="0"/>
              <a:t>In Christ and by the power of the Spirit, no one is locked in psychological or biological determinism.</a:t>
            </a:r>
          </a:p>
          <a:p>
            <a:pPr>
              <a:lnSpc>
                <a:spcPct val="100000"/>
              </a:lnSpc>
            </a:pPr>
            <a:r>
              <a:rPr lang="en-US" sz="1400" b="1" dirty="0"/>
              <a:t>We must do a better job helping people deal with this issue!</a:t>
            </a:r>
          </a:p>
          <a:p>
            <a:pPr lvl="1">
              <a:lnSpc>
                <a:spcPct val="100000"/>
              </a:lnSpc>
            </a:pPr>
            <a:r>
              <a:rPr lang="en-US" sz="1400" b="1" i="1" dirty="0"/>
              <a:t>“Attraction” is not “action” – and reflects our common fallenness in a fallen world.</a:t>
            </a:r>
          </a:p>
          <a:p>
            <a:pPr lvl="1">
              <a:lnSpc>
                <a:spcPct val="100000"/>
              </a:lnSpc>
            </a:pPr>
            <a:r>
              <a:rPr lang="en-US" sz="1400" b="1" i="1" dirty="0"/>
              <a:t>Singleness is not a curse, and marriage/family must not be the church’s idol.</a:t>
            </a:r>
          </a:p>
          <a:p>
            <a:pPr>
              <a:lnSpc>
                <a:spcPct val="100000"/>
              </a:lnSpc>
            </a:pPr>
            <a:r>
              <a:rPr lang="en-US" sz="1400" b="1" dirty="0"/>
              <a:t>“Welcoming” and “affirming” are no different for persons who teach, practice, or otherwise affirm any other category of misbehavior in Scripture’s list of vices.</a:t>
            </a:r>
          </a:p>
          <a:p>
            <a:pPr lvl="1">
              <a:lnSpc>
                <a:spcPct val="100000"/>
              </a:lnSpc>
            </a:pPr>
            <a:r>
              <a:rPr lang="en-US" sz="1400" b="1" i="1" dirty="0"/>
              <a:t>We “welcome” greedy, adulterous, addicted, drunk, gossiping, proud, self-righteous, lesbian, gay, bisexual, transgender, queer, and questioning people in the hope that the Holy Spirit will convict, bring to repentance, save them, and empower righteous new behavior – with the rest of us sinners.</a:t>
            </a:r>
          </a:p>
          <a:p>
            <a:pPr lvl="1">
              <a:lnSpc>
                <a:spcPct val="100000"/>
              </a:lnSpc>
            </a:pPr>
            <a:r>
              <a:rPr lang="en-US" sz="1400" b="1" i="1" dirty="0"/>
              <a:t>We do not and cannot “affirm” any one of these behaviors that remains un-repented.</a:t>
            </a:r>
          </a:p>
          <a:p>
            <a:pPr lvl="1">
              <a:lnSpc>
                <a:spcPct val="100000"/>
              </a:lnSpc>
            </a:pPr>
            <a:r>
              <a:rPr lang="en-US" sz="1400" b="1" i="1" dirty="0"/>
              <a:t>Persons who advocate any of these actions as moral and/or defend them are not only non-traditional and unorthodox, but heretical.</a:t>
            </a:r>
          </a:p>
          <a:p>
            <a:endParaRPr lang="en-US" dirty="0"/>
          </a:p>
        </p:txBody>
      </p:sp>
      <p:sp>
        <p:nvSpPr>
          <p:cNvPr id="4" name="Slide Number Placeholder 3">
            <a:extLst>
              <a:ext uri="{FF2B5EF4-FFF2-40B4-BE49-F238E27FC236}">
                <a16:creationId xmlns:a16="http://schemas.microsoft.com/office/drawing/2014/main" id="{89EF0773-2485-DBF1-6EE3-5A0BB534C1A0}"/>
              </a:ext>
            </a:extLst>
          </p:cNvPr>
          <p:cNvSpPr>
            <a:spLocks noGrp="1"/>
          </p:cNvSpPr>
          <p:nvPr>
            <p:ph type="sldNum" sz="quarter" idx="5"/>
          </p:nvPr>
        </p:nvSpPr>
        <p:spPr/>
        <p:txBody>
          <a:bodyPr/>
          <a:lstStyle/>
          <a:p>
            <a:fld id="{93425E18-FA0A-BF4A-A6E8-64C96AF2B3D1}" type="slidenum">
              <a:rPr lang="en-US" smtClean="0"/>
              <a:t>28</a:t>
            </a:fld>
            <a:endParaRPr lang="en-US"/>
          </a:p>
        </p:txBody>
      </p:sp>
    </p:spTree>
    <p:extLst>
      <p:ext uri="{BB962C8B-B14F-4D97-AF65-F5344CB8AC3E}">
        <p14:creationId xmlns:p14="http://schemas.microsoft.com/office/powerpoint/2010/main" val="657568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BA95-D35A-FAA3-C5B0-C059653A1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BE16A-DA9C-BEED-114B-5C8DED431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E0AD6-D919-CABA-1DE3-48915C3ED781}"/>
              </a:ext>
            </a:extLst>
          </p:cNvPr>
          <p:cNvSpPr>
            <a:spLocks noGrp="1"/>
          </p:cNvSpPr>
          <p:nvPr>
            <p:ph type="body" idx="1"/>
          </p:nvPr>
        </p:nvSpPr>
        <p:spPr/>
        <p:txBody>
          <a:bodyPr/>
          <a:lstStyle/>
          <a:p>
            <a:pPr>
              <a:lnSpc>
                <a:spcPct val="100000"/>
              </a:lnSpc>
            </a:pPr>
            <a:r>
              <a:rPr lang="en-US" sz="1400" b="1" dirty="0"/>
              <a:t>LGBTQ+ persons are my “neighbors” in God’s world, and lesbians are not my enemies.</a:t>
            </a:r>
          </a:p>
          <a:p>
            <a:pPr lvl="1">
              <a:lnSpc>
                <a:spcPct val="100000"/>
              </a:lnSpc>
            </a:pPr>
            <a:r>
              <a:rPr lang="en-US" sz="1400" b="1" i="1" dirty="0"/>
              <a:t>BUT this does not make them exceptions to the Bible’s judgment of same-sex conduct.</a:t>
            </a:r>
          </a:p>
          <a:p>
            <a:pPr>
              <a:lnSpc>
                <a:spcPct val="100000"/>
              </a:lnSpc>
            </a:pPr>
            <a:r>
              <a:rPr lang="en-US" sz="1400" b="1" dirty="0"/>
              <a:t>The church cannot love God and be homophobic and unwelcoming to gay people.</a:t>
            </a:r>
          </a:p>
          <a:p>
            <a:pPr lvl="1">
              <a:lnSpc>
                <a:spcPct val="100000"/>
              </a:lnSpc>
            </a:pPr>
            <a:r>
              <a:rPr lang="en-US" sz="1400" b="1" i="1" dirty="0"/>
              <a:t>In Christ and by the power of the Spirit, no one is locked in psychological or biological determinism.</a:t>
            </a:r>
          </a:p>
          <a:p>
            <a:pPr>
              <a:lnSpc>
                <a:spcPct val="100000"/>
              </a:lnSpc>
            </a:pPr>
            <a:r>
              <a:rPr lang="en-US" sz="1400" b="1" dirty="0"/>
              <a:t>We must do a better job helping people deal with this issue!</a:t>
            </a:r>
          </a:p>
          <a:p>
            <a:pPr lvl="1">
              <a:lnSpc>
                <a:spcPct val="100000"/>
              </a:lnSpc>
            </a:pPr>
            <a:r>
              <a:rPr lang="en-US" sz="1400" b="1" i="1" dirty="0"/>
              <a:t>“Attraction” is not “action” – and reflects our common fallenness in a fallen world.</a:t>
            </a:r>
          </a:p>
          <a:p>
            <a:pPr lvl="1">
              <a:lnSpc>
                <a:spcPct val="100000"/>
              </a:lnSpc>
            </a:pPr>
            <a:r>
              <a:rPr lang="en-US" sz="1400" b="1" i="1" dirty="0"/>
              <a:t>Singleness is not a curse, and marriage/family must not be the church’s idol.</a:t>
            </a:r>
          </a:p>
          <a:p>
            <a:pPr>
              <a:lnSpc>
                <a:spcPct val="100000"/>
              </a:lnSpc>
            </a:pPr>
            <a:r>
              <a:rPr lang="en-US" sz="1400" b="1" dirty="0"/>
              <a:t>“Welcoming” and “affirming” are no different for persons who teach, practice, or otherwise affirm any other category of misbehavior in Scripture’s list of vices.</a:t>
            </a:r>
          </a:p>
          <a:p>
            <a:pPr lvl="1">
              <a:lnSpc>
                <a:spcPct val="100000"/>
              </a:lnSpc>
            </a:pPr>
            <a:r>
              <a:rPr lang="en-US" sz="1400" b="1" i="1" dirty="0"/>
              <a:t>We “welcome” greedy, adulterous, addicted, drunk, gossiping, proud, self-righteous, lesbian, gay, bisexual, transgender, queer, and questioning people in the hope that the Holy Spirit will convict, bring to repentance, save them, and empower righteous new behavior – with the rest of us sinners.</a:t>
            </a:r>
          </a:p>
          <a:p>
            <a:pPr lvl="1">
              <a:lnSpc>
                <a:spcPct val="100000"/>
              </a:lnSpc>
            </a:pPr>
            <a:r>
              <a:rPr lang="en-US" sz="1400" b="1" i="1" dirty="0"/>
              <a:t>We do not and cannot “affirm” any one of these behaviors that remains un-repented.</a:t>
            </a:r>
          </a:p>
          <a:p>
            <a:pPr lvl="1">
              <a:lnSpc>
                <a:spcPct val="100000"/>
              </a:lnSpc>
            </a:pPr>
            <a:r>
              <a:rPr lang="en-US" sz="1400" b="1" i="1" dirty="0"/>
              <a:t>Persons who advocate any of these actions as moral and/or defend them are not only non-traditional and unorthodox, but heretical.</a:t>
            </a:r>
          </a:p>
          <a:p>
            <a:endParaRPr lang="en-US" dirty="0"/>
          </a:p>
        </p:txBody>
      </p:sp>
      <p:sp>
        <p:nvSpPr>
          <p:cNvPr id="4" name="Slide Number Placeholder 3">
            <a:extLst>
              <a:ext uri="{FF2B5EF4-FFF2-40B4-BE49-F238E27FC236}">
                <a16:creationId xmlns:a16="http://schemas.microsoft.com/office/drawing/2014/main" id="{9FC6AAB3-0D1D-8270-D6D4-7019BE97D09B}"/>
              </a:ext>
            </a:extLst>
          </p:cNvPr>
          <p:cNvSpPr>
            <a:spLocks noGrp="1"/>
          </p:cNvSpPr>
          <p:nvPr>
            <p:ph type="sldNum" sz="quarter" idx="5"/>
          </p:nvPr>
        </p:nvSpPr>
        <p:spPr/>
        <p:txBody>
          <a:bodyPr/>
          <a:lstStyle/>
          <a:p>
            <a:fld id="{93425E18-FA0A-BF4A-A6E8-64C96AF2B3D1}" type="slidenum">
              <a:rPr lang="en-US" smtClean="0"/>
              <a:t>29</a:t>
            </a:fld>
            <a:endParaRPr lang="en-US"/>
          </a:p>
        </p:txBody>
      </p:sp>
    </p:spTree>
    <p:extLst>
      <p:ext uri="{BB962C8B-B14F-4D97-AF65-F5344CB8AC3E}">
        <p14:creationId xmlns:p14="http://schemas.microsoft.com/office/powerpoint/2010/main" val="82458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DFB4-DC16-3101-8E58-F491C8771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F0B30-138F-8DEE-0EE6-147D7926F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EE812-B766-D350-5286-9F95E35632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28C661-32C2-015E-D13C-3335E0DC23E1}"/>
              </a:ext>
            </a:extLst>
          </p:cNvPr>
          <p:cNvSpPr>
            <a:spLocks noGrp="1"/>
          </p:cNvSpPr>
          <p:nvPr>
            <p:ph type="sldNum" sz="quarter" idx="5"/>
          </p:nvPr>
        </p:nvSpPr>
        <p:spPr/>
        <p:txBody>
          <a:bodyPr/>
          <a:lstStyle/>
          <a:p>
            <a:fld id="{6E6677E9-9F15-0F43-BE32-0F809CDAB6EE}" type="slidenum">
              <a:rPr lang="en-US" smtClean="0"/>
              <a:t>3</a:t>
            </a:fld>
            <a:endParaRPr lang="en-US"/>
          </a:p>
        </p:txBody>
      </p:sp>
    </p:spTree>
    <p:extLst>
      <p:ext uri="{BB962C8B-B14F-4D97-AF65-F5344CB8AC3E}">
        <p14:creationId xmlns:p14="http://schemas.microsoft.com/office/powerpoint/2010/main" val="3305283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30</a:t>
            </a:fld>
            <a:endParaRPr lang="en-US"/>
          </a:p>
        </p:txBody>
      </p:sp>
    </p:spTree>
    <p:extLst>
      <p:ext uri="{BB962C8B-B14F-4D97-AF65-F5344CB8AC3E}">
        <p14:creationId xmlns:p14="http://schemas.microsoft.com/office/powerpoint/2010/main" val="3964364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31</a:t>
            </a:fld>
            <a:endParaRPr lang="en-US"/>
          </a:p>
        </p:txBody>
      </p:sp>
    </p:spTree>
    <p:extLst>
      <p:ext uri="{BB962C8B-B14F-4D97-AF65-F5344CB8AC3E}">
        <p14:creationId xmlns:p14="http://schemas.microsoft.com/office/powerpoint/2010/main" val="197732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4</a:t>
            </a:fld>
            <a:endParaRPr lang="en-US"/>
          </a:p>
        </p:txBody>
      </p:sp>
    </p:spTree>
    <p:extLst>
      <p:ext uri="{BB962C8B-B14F-4D97-AF65-F5344CB8AC3E}">
        <p14:creationId xmlns:p14="http://schemas.microsoft.com/office/powerpoint/2010/main" val="426341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5</a:t>
            </a:fld>
            <a:endParaRPr lang="en-US"/>
          </a:p>
        </p:txBody>
      </p:sp>
    </p:spTree>
    <p:extLst>
      <p:ext uri="{BB962C8B-B14F-4D97-AF65-F5344CB8AC3E}">
        <p14:creationId xmlns:p14="http://schemas.microsoft.com/office/powerpoint/2010/main" val="206989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Division within the United Methodist Church / get current figures</a:t>
            </a:r>
          </a:p>
          <a:p>
            <a:r>
              <a:rPr lang="en-US" dirty="0"/>
              <a:t>NOTE Church of England and “trial service” for blessing same-sex couples</a:t>
            </a: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6</a:t>
            </a:fld>
            <a:endParaRPr lang="en-US"/>
          </a:p>
        </p:txBody>
      </p:sp>
    </p:spTree>
    <p:extLst>
      <p:ext uri="{BB962C8B-B14F-4D97-AF65-F5344CB8AC3E}">
        <p14:creationId xmlns:p14="http://schemas.microsoft.com/office/powerpoint/2010/main" val="291342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Division within the United Methodist Church / get current figures</a:t>
            </a:r>
          </a:p>
          <a:p>
            <a:r>
              <a:rPr lang="en-US" dirty="0"/>
              <a:t>NOTE Church of England and “trial service” for blessing same-sex couples</a:t>
            </a:r>
          </a:p>
          <a:p>
            <a:endParaRPr lang="en-US" dirty="0"/>
          </a:p>
        </p:txBody>
      </p:sp>
      <p:sp>
        <p:nvSpPr>
          <p:cNvPr id="4" name="Slide Number Placeholder 3"/>
          <p:cNvSpPr>
            <a:spLocks noGrp="1"/>
          </p:cNvSpPr>
          <p:nvPr>
            <p:ph type="sldNum" sz="quarter" idx="5"/>
          </p:nvPr>
        </p:nvSpPr>
        <p:spPr/>
        <p:txBody>
          <a:bodyPr/>
          <a:lstStyle/>
          <a:p>
            <a:fld id="{6E6677E9-9F15-0F43-BE32-0F809CDAB6EE}" type="slidenum">
              <a:rPr lang="en-US" smtClean="0"/>
              <a:t>7</a:t>
            </a:fld>
            <a:endParaRPr lang="en-US"/>
          </a:p>
        </p:txBody>
      </p:sp>
    </p:spTree>
    <p:extLst>
      <p:ext uri="{BB962C8B-B14F-4D97-AF65-F5344CB8AC3E}">
        <p14:creationId xmlns:p14="http://schemas.microsoft.com/office/powerpoint/2010/main" val="17711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8</a:t>
            </a:fld>
            <a:endParaRPr lang="en-US"/>
          </a:p>
        </p:txBody>
      </p:sp>
    </p:spTree>
    <p:extLst>
      <p:ext uri="{BB962C8B-B14F-4D97-AF65-F5344CB8AC3E}">
        <p14:creationId xmlns:p14="http://schemas.microsoft.com/office/powerpoint/2010/main" val="148399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6677E9-9F15-0F43-BE32-0F809CDAB6EE}" type="slidenum">
              <a:rPr lang="en-US" smtClean="0"/>
              <a:t>9</a:t>
            </a:fld>
            <a:endParaRPr lang="en-US"/>
          </a:p>
        </p:txBody>
      </p:sp>
    </p:spTree>
    <p:extLst>
      <p:ext uri="{BB962C8B-B14F-4D97-AF65-F5344CB8AC3E}">
        <p14:creationId xmlns:p14="http://schemas.microsoft.com/office/powerpoint/2010/main" val="265118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46400" y="3124200"/>
            <a:ext cx="8636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946400" y="5056632"/>
            <a:ext cx="8636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09600" y="6300216"/>
            <a:ext cx="2645664"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a:xfrm>
            <a:off x="5279136" y="6300216"/>
            <a:ext cx="5084064"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11033760" y="6300216"/>
            <a:ext cx="9144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747429F-B2CD-D84A-A91E-824E7710C2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
        <p:nvSpPr>
          <p:cNvPr id="11" name="Content Placeholder 2"/>
          <p:cNvSpPr>
            <a:spLocks noGrp="1"/>
          </p:cNvSpPr>
          <p:nvPr>
            <p:ph sz="half" idx="14"/>
          </p:nvPr>
        </p:nvSpPr>
        <p:spPr>
          <a:xfrm>
            <a:off x="6193536" y="1735138"/>
            <a:ext cx="475488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6193536"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12192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0" y="1735138"/>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
        <p:nvSpPr>
          <p:cNvPr id="8" name="Content Placeholder 2"/>
          <p:cNvSpPr>
            <a:spLocks noGrp="1"/>
          </p:cNvSpPr>
          <p:nvPr>
            <p:ph sz="half" idx="13"/>
          </p:nvPr>
        </p:nvSpPr>
        <p:spPr>
          <a:xfrm>
            <a:off x="1219200"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6193536" y="1735138"/>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6193536"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4D6694-A80A-5A45-BD3B-378814A7B755}" type="datetimeFigureOut">
              <a:rPr lang="en-US" smtClean="0"/>
              <a:t>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D6694-A80A-5A45-BD3B-378814A7B755}" type="datetimeFigureOut">
              <a:rPr lang="en-US" smtClean="0"/>
              <a:t>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690048"/>
            <a:ext cx="4751917"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6223000" y="368490"/>
            <a:ext cx="475488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219198" y="2866031"/>
            <a:ext cx="4751917"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0061" y="1524000"/>
            <a:ext cx="475488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6690059" y="2699983"/>
            <a:ext cx="475488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grpSp>
        <p:nvGrpSpPr>
          <p:cNvPr id="3" name="Group 7"/>
          <p:cNvGrpSpPr/>
          <p:nvPr/>
        </p:nvGrpSpPr>
        <p:grpSpPr>
          <a:xfrm rot="21421631">
            <a:off x="838705" y="505650"/>
            <a:ext cx="5134567"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2" name="Picture Placeholder 9"/>
          <p:cNvSpPr>
            <a:spLocks noGrp="1"/>
          </p:cNvSpPr>
          <p:nvPr>
            <p:ph type="pic" sz="quarter" idx="14"/>
          </p:nvPr>
        </p:nvSpPr>
        <p:spPr>
          <a:xfrm rot="21421631">
            <a:off x="1078391" y="667561"/>
            <a:ext cx="4624885"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417879" y="3520798"/>
            <a:ext cx="5450699"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7" name="Picture Placeholder 9"/>
          <p:cNvSpPr>
            <a:spLocks noGrp="1"/>
          </p:cNvSpPr>
          <p:nvPr>
            <p:ph type="pic" sz="quarter" idx="16"/>
          </p:nvPr>
        </p:nvSpPr>
        <p:spPr>
          <a:xfrm rot="21214351">
            <a:off x="654743" y="3682580"/>
            <a:ext cx="4938812"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225975" y="241256"/>
            <a:ext cx="5450699"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3" name="Picture Placeholder 9"/>
          <p:cNvSpPr>
            <a:spLocks noGrp="1"/>
          </p:cNvSpPr>
          <p:nvPr>
            <p:ph type="pic" sz="quarter" idx="15"/>
          </p:nvPr>
        </p:nvSpPr>
        <p:spPr>
          <a:xfrm rot="232774">
            <a:off x="462839" y="403038"/>
            <a:ext cx="4938812"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6684579" y="1524000"/>
            <a:ext cx="475488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6684576" y="2699983"/>
            <a:ext cx="475488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3762374"/>
            <a:ext cx="97536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745710" y="379100"/>
            <a:ext cx="6708436"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4" name="Text Placeholder 3"/>
          <p:cNvSpPr>
            <a:spLocks noGrp="1"/>
          </p:cNvSpPr>
          <p:nvPr>
            <p:ph type="body" sz="half" idx="2"/>
          </p:nvPr>
        </p:nvSpPr>
        <p:spPr>
          <a:xfrm>
            <a:off x="1219200" y="4928736"/>
            <a:ext cx="97536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
        <p:nvSpPr>
          <p:cNvPr id="12" name="Picture Placeholder 9"/>
          <p:cNvSpPr>
            <a:spLocks noGrp="1"/>
          </p:cNvSpPr>
          <p:nvPr>
            <p:ph type="pic" sz="quarter" idx="15"/>
          </p:nvPr>
        </p:nvSpPr>
        <p:spPr>
          <a:xfrm rot="232774">
            <a:off x="2997544" y="564564"/>
            <a:ext cx="6204769"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3762374"/>
            <a:ext cx="97536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51583" y="116368"/>
            <a:ext cx="529208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7" name="Picture Placeholder 9"/>
          <p:cNvSpPr>
            <a:spLocks noGrp="1"/>
          </p:cNvSpPr>
          <p:nvPr>
            <p:ph type="pic" sz="quarter" idx="17"/>
          </p:nvPr>
        </p:nvSpPr>
        <p:spPr>
          <a:xfrm rot="21420000">
            <a:off x="398869" y="304999"/>
            <a:ext cx="4797940"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5553973" y="323141"/>
            <a:ext cx="6390257"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3" name="Picture Placeholder 9"/>
          <p:cNvSpPr>
            <a:spLocks noGrp="1"/>
          </p:cNvSpPr>
          <p:nvPr>
            <p:ph type="pic" sz="quarter" idx="16"/>
          </p:nvPr>
        </p:nvSpPr>
        <p:spPr>
          <a:xfrm rot="360000">
            <a:off x="5781981" y="507668"/>
            <a:ext cx="591048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1219200" y="4926106"/>
            <a:ext cx="97536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8910" y="450851"/>
            <a:ext cx="1128111"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1219200" y="450851"/>
            <a:ext cx="79248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496287" y="3200400"/>
            <a:ext cx="10695709"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5281084" y="3833095"/>
            <a:ext cx="62992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5281084" y="5056909"/>
            <a:ext cx="62992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09600" y="6298744"/>
            <a:ext cx="2641600" cy="273050"/>
          </a:xfrm>
        </p:spPr>
        <p:txBody>
          <a:bodyPr/>
          <a:lstStyle>
            <a:lvl1pPr algn="l">
              <a:defRPr sz="1100">
                <a:latin typeface="Rockwell" pitchFamily="18" charset="0"/>
              </a:defRPr>
            </a:lvl1p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a:xfrm>
            <a:off x="5283200" y="6298744"/>
            <a:ext cx="508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11019808" y="6312393"/>
            <a:ext cx="914400" cy="265089"/>
          </a:xfrm>
        </p:spPr>
        <p:txBody>
          <a:bodyPr/>
          <a:lstStyle>
            <a:lvl1pPr>
              <a:defRPr sz="1100">
                <a:solidFill>
                  <a:schemeClr val="tx1"/>
                </a:solidFill>
                <a:latin typeface="Rockwell" pitchFamily="18" charset="0"/>
              </a:defRPr>
            </a:lvl1pPr>
          </a:lstStyle>
          <a:p>
            <a:fld id="{7747429F-B2CD-D84A-A91E-824E7710C2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1"/>
            <a:ext cx="103632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09600" y="3557016"/>
            <a:ext cx="103632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7429F-B2CD-D84A-A91E-824E7710C2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950258" y="1689847"/>
            <a:ext cx="11241737"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609601" y="2196354"/>
            <a:ext cx="7112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609600" y="3560619"/>
            <a:ext cx="7112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4D6694-A80A-5A45-BD3B-378814A7B755}" type="datetimeFigureOut">
              <a:rPr lang="en-US" smtClean="0"/>
              <a:t>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7429F-B2CD-D84A-A91E-824E7710C2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700" y="4069804"/>
            <a:ext cx="7385051"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872470" y="445180"/>
            <a:ext cx="7221663"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2" name="Picture Placeholder 9"/>
          <p:cNvSpPr>
            <a:spLocks noGrp="1"/>
          </p:cNvSpPr>
          <p:nvPr>
            <p:ph type="pic" sz="quarter" idx="15"/>
          </p:nvPr>
        </p:nvSpPr>
        <p:spPr>
          <a:xfrm rot="21240000">
            <a:off x="1143570" y="632632"/>
            <a:ext cx="6679463"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4210823" y="5230907"/>
            <a:ext cx="7377277"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976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5101" y="1419367"/>
            <a:ext cx="42672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96489" y="2174876"/>
            <a:ext cx="475488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73663" y="1419367"/>
            <a:ext cx="42672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352" y="2174876"/>
            <a:ext cx="475488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C4D6694-A80A-5A45-BD3B-378814A7B755}" type="datetimeFigureOut">
              <a:rPr lang="en-US" smtClean="0"/>
              <a:t>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7429F-B2CD-D84A-A91E-824E7710C2F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1276053" y="1897041"/>
            <a:ext cx="4305300" cy="142875"/>
          </a:xfrm>
          <a:prstGeom prst="rect">
            <a:avLst/>
          </a:prstGeom>
        </p:spPr>
      </p:pic>
      <p:pic>
        <p:nvPicPr>
          <p:cNvPr id="13" name="Picture 12" descr="Comparison-Underline.png"/>
          <p:cNvPicPr>
            <a:picLocks noChangeAspect="1"/>
          </p:cNvPicPr>
          <p:nvPr/>
        </p:nvPicPr>
        <p:blipFill>
          <a:blip r:embed="rId2"/>
          <a:stretch>
            <a:fillRect/>
          </a:stretch>
        </p:blipFill>
        <p:spPr>
          <a:xfrm>
            <a:off x="6554614" y="1897041"/>
            <a:ext cx="4305300" cy="142875"/>
          </a:xfrm>
          <a:prstGeom prst="rect">
            <a:avLst/>
          </a:prstGeom>
        </p:spPr>
      </p:pic>
      <p:pic>
        <p:nvPicPr>
          <p:cNvPr id="12" name="Picture 11" descr="Comparison-Underline.png"/>
          <p:cNvPicPr>
            <a:picLocks noChangeAspect="1"/>
          </p:cNvPicPr>
          <p:nvPr/>
        </p:nvPicPr>
        <p:blipFill>
          <a:blip r:embed="rId2"/>
          <a:stretch>
            <a:fillRect/>
          </a:stretch>
        </p:blipFill>
        <p:spPr>
          <a:xfrm>
            <a:off x="1276053" y="1897041"/>
            <a:ext cx="4305300" cy="142875"/>
          </a:xfrm>
          <a:prstGeom prst="rect">
            <a:avLst/>
          </a:prstGeom>
        </p:spPr>
      </p:pic>
      <p:pic>
        <p:nvPicPr>
          <p:cNvPr id="14" name="Picture 13" descr="Comparison-Underline.png"/>
          <p:cNvPicPr>
            <a:picLocks noChangeAspect="1"/>
          </p:cNvPicPr>
          <p:nvPr/>
        </p:nvPicPr>
        <p:blipFill>
          <a:blip r:embed="rId2"/>
          <a:stretch>
            <a:fillRect/>
          </a:stretch>
        </p:blipFill>
        <p:spPr>
          <a:xfrm>
            <a:off x="6554614" y="1897041"/>
            <a:ext cx="4305300"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0" y="1735138"/>
            <a:ext cx="97536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C4D6694-A80A-5A45-BD3B-378814A7B755}" type="datetimeFigureOut">
              <a:rPr lang="en-US" smtClean="0"/>
              <a:t>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7429F-B2CD-D84A-A91E-824E7710C2FD}" type="slidenum">
              <a:rPr lang="en-US" smtClean="0"/>
              <a:t>‹#›</a:t>
            </a:fld>
            <a:endParaRPr lang="en-US"/>
          </a:p>
        </p:txBody>
      </p:sp>
      <p:sp>
        <p:nvSpPr>
          <p:cNvPr id="8" name="Content Placeholder 2"/>
          <p:cNvSpPr>
            <a:spLocks noGrp="1"/>
          </p:cNvSpPr>
          <p:nvPr>
            <p:ph sz="half" idx="13"/>
          </p:nvPr>
        </p:nvSpPr>
        <p:spPr>
          <a:xfrm>
            <a:off x="1219200" y="3870960"/>
            <a:ext cx="97536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503238"/>
            <a:ext cx="9751484"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1219201" y="1735138"/>
            <a:ext cx="9751484"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0217917" y="6314462"/>
            <a:ext cx="17272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3C4D6694-A80A-5A45-BD3B-378814A7B755}" type="datetimeFigureOut">
              <a:rPr lang="en-US" smtClean="0"/>
              <a:t>9/20/24</a:t>
            </a:fld>
            <a:endParaRPr lang="en-US"/>
          </a:p>
        </p:txBody>
      </p:sp>
      <p:sp>
        <p:nvSpPr>
          <p:cNvPr id="5" name="Footer Placeholder 4"/>
          <p:cNvSpPr>
            <a:spLocks noGrp="1"/>
          </p:cNvSpPr>
          <p:nvPr>
            <p:ph type="ftr" sz="quarter" idx="3"/>
          </p:nvPr>
        </p:nvSpPr>
        <p:spPr>
          <a:xfrm>
            <a:off x="5256810" y="6305797"/>
            <a:ext cx="4957289"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10028517" y="5476097"/>
            <a:ext cx="1977408"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747429F-B2CD-D84A-A91E-824E7710C2F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9652873-6028-7A08-7073-2868D0BED0FB}"/>
              </a:ext>
            </a:extLst>
          </p:cNvPr>
          <p:cNvSpPr>
            <a:spLocks noGrp="1"/>
          </p:cNvSpPr>
          <p:nvPr>
            <p:ph type="ctrTitle"/>
          </p:nvPr>
        </p:nvSpPr>
        <p:spPr/>
        <p:txBody>
          <a:bodyPr/>
          <a:lstStyle/>
          <a:p>
            <a:r>
              <a:rPr lang="en-US" b="1" dirty="0"/>
              <a:t>Campbell Street Church of Christ</a:t>
            </a:r>
          </a:p>
        </p:txBody>
      </p:sp>
      <p:sp>
        <p:nvSpPr>
          <p:cNvPr id="15" name="Subtitle 14">
            <a:extLst>
              <a:ext uri="{FF2B5EF4-FFF2-40B4-BE49-F238E27FC236}">
                <a16:creationId xmlns:a16="http://schemas.microsoft.com/office/drawing/2014/main" id="{3D9AEBC8-D695-6498-92D3-7E85ECF935DA}"/>
              </a:ext>
            </a:extLst>
          </p:cNvPr>
          <p:cNvSpPr>
            <a:spLocks noGrp="1"/>
          </p:cNvSpPr>
          <p:nvPr>
            <p:ph type="subTitle" idx="1"/>
          </p:nvPr>
        </p:nvSpPr>
        <p:spPr>
          <a:xfrm>
            <a:off x="2946400" y="5056632"/>
            <a:ext cx="8098589" cy="1174088"/>
          </a:xfrm>
        </p:spPr>
        <p:txBody>
          <a:bodyPr/>
          <a:lstStyle/>
          <a:p>
            <a:pPr algn="r"/>
            <a:r>
              <a:rPr lang="en-US" i="1" dirty="0"/>
              <a:t>September 21, 2024</a:t>
            </a:r>
          </a:p>
        </p:txBody>
      </p:sp>
    </p:spTree>
    <p:extLst>
      <p:ext uri="{BB962C8B-B14F-4D97-AF65-F5344CB8AC3E}">
        <p14:creationId xmlns:p14="http://schemas.microsoft.com/office/powerpoint/2010/main" val="110061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BE0E-4ABF-912D-1191-E2A84BEB9A69}"/>
              </a:ext>
            </a:extLst>
          </p:cNvPr>
          <p:cNvSpPr>
            <a:spLocks noGrp="1"/>
          </p:cNvSpPr>
          <p:nvPr>
            <p:ph type="title"/>
          </p:nvPr>
        </p:nvSpPr>
        <p:spPr>
          <a:xfrm>
            <a:off x="668740" y="503238"/>
            <a:ext cx="10754436" cy="868362"/>
          </a:xfrm>
        </p:spPr>
        <p:txBody>
          <a:bodyPr/>
          <a:lstStyle/>
          <a:p>
            <a:r>
              <a:rPr lang="en-US" b="1" dirty="0" err="1"/>
              <a:t>Gushee’s</a:t>
            </a:r>
            <a:r>
              <a:rPr lang="en-US" b="1" dirty="0"/>
              <a:t> “Post-Evangelical Sexual Ethic”</a:t>
            </a:r>
          </a:p>
        </p:txBody>
      </p:sp>
      <p:sp>
        <p:nvSpPr>
          <p:cNvPr id="3" name="Content Placeholder 2">
            <a:extLst>
              <a:ext uri="{FF2B5EF4-FFF2-40B4-BE49-F238E27FC236}">
                <a16:creationId xmlns:a16="http://schemas.microsoft.com/office/drawing/2014/main" id="{DECBE944-8E22-0347-91A6-B342E2EE20D0}"/>
              </a:ext>
            </a:extLst>
          </p:cNvPr>
          <p:cNvSpPr>
            <a:spLocks noGrp="1"/>
          </p:cNvSpPr>
          <p:nvPr>
            <p:ph idx="1"/>
          </p:nvPr>
        </p:nvSpPr>
        <p:spPr/>
        <p:txBody>
          <a:bodyPr>
            <a:normAutofit/>
          </a:bodyPr>
          <a:lstStyle/>
          <a:p>
            <a:pPr marL="0" indent="0">
              <a:buNone/>
            </a:pPr>
            <a:r>
              <a:rPr lang="en-US" sz="3200" b="1" u="sng" dirty="0"/>
              <a:t>Step One</a:t>
            </a:r>
            <a:r>
              <a:rPr lang="en-US" sz="3200" b="1" dirty="0"/>
              <a:t>: There are “other ways of knowing [than Scripture] – indeed, other ways of hearing God address us. These include tradition, science, reason, experience, intuition, community, and relationships. The power of a narrow evangelical biblicism must be broken, but you can’t replace something with nothing. We need to open ourselves to other ways of discerning truth.” </a:t>
            </a:r>
            <a:r>
              <a:rPr lang="en-US" sz="2800" i="1" dirty="0"/>
              <a:t>(p.41)</a:t>
            </a:r>
            <a:endParaRPr lang="en-US" sz="3200" i="1" dirty="0"/>
          </a:p>
        </p:txBody>
      </p:sp>
    </p:spTree>
    <p:extLst>
      <p:ext uri="{BB962C8B-B14F-4D97-AF65-F5344CB8AC3E}">
        <p14:creationId xmlns:p14="http://schemas.microsoft.com/office/powerpoint/2010/main" val="157548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BE0E-4ABF-912D-1191-E2A84BEB9A69}"/>
              </a:ext>
            </a:extLst>
          </p:cNvPr>
          <p:cNvSpPr>
            <a:spLocks noGrp="1"/>
          </p:cNvSpPr>
          <p:nvPr>
            <p:ph type="title"/>
          </p:nvPr>
        </p:nvSpPr>
        <p:spPr>
          <a:xfrm>
            <a:off x="668740" y="503238"/>
            <a:ext cx="10754436" cy="868362"/>
          </a:xfrm>
        </p:spPr>
        <p:txBody>
          <a:bodyPr/>
          <a:lstStyle/>
          <a:p>
            <a:r>
              <a:rPr lang="en-US" b="1" dirty="0" err="1"/>
              <a:t>Gushee’s</a:t>
            </a:r>
            <a:r>
              <a:rPr lang="en-US" b="1" dirty="0"/>
              <a:t> “Post-Evangelical Sexual Ethic”</a:t>
            </a:r>
          </a:p>
        </p:txBody>
      </p:sp>
      <p:sp>
        <p:nvSpPr>
          <p:cNvPr id="3" name="Content Placeholder 2">
            <a:extLst>
              <a:ext uri="{FF2B5EF4-FFF2-40B4-BE49-F238E27FC236}">
                <a16:creationId xmlns:a16="http://schemas.microsoft.com/office/drawing/2014/main" id="{DECBE944-8E22-0347-91A6-B342E2EE20D0}"/>
              </a:ext>
            </a:extLst>
          </p:cNvPr>
          <p:cNvSpPr>
            <a:spLocks noGrp="1"/>
          </p:cNvSpPr>
          <p:nvPr>
            <p:ph idx="1"/>
          </p:nvPr>
        </p:nvSpPr>
        <p:spPr/>
        <p:txBody>
          <a:bodyPr>
            <a:normAutofit/>
          </a:bodyPr>
          <a:lstStyle/>
          <a:p>
            <a:pPr marL="0" indent="0">
              <a:buNone/>
            </a:pPr>
            <a:r>
              <a:rPr lang="en-US" sz="3200" b="1" u="sng" dirty="0"/>
              <a:t>Step Two</a:t>
            </a:r>
            <a:r>
              <a:rPr lang="en-US" sz="3200" b="1" dirty="0"/>
              <a:t>: He proposes a two-tiered sexual ethic in which (a) there is a “bare minimum” or “baseline of mutual enthusiastic consent and noncoercive, nonexploitative sex, as well as other dimensions of sexual responsibility” and (b) a “renewed vision of the concept of covenantal marriage, applied to all followers of Jesus.” </a:t>
            </a:r>
            <a:r>
              <a:rPr lang="en-US" sz="2800" i="1" dirty="0"/>
              <a:t>(pp.130-131)</a:t>
            </a:r>
            <a:endParaRPr lang="en-US" sz="3200" i="1" dirty="0"/>
          </a:p>
        </p:txBody>
      </p:sp>
    </p:spTree>
    <p:extLst>
      <p:ext uri="{BB962C8B-B14F-4D97-AF65-F5344CB8AC3E}">
        <p14:creationId xmlns:p14="http://schemas.microsoft.com/office/powerpoint/2010/main" val="350323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BE0E-4ABF-912D-1191-E2A84BEB9A69}"/>
              </a:ext>
            </a:extLst>
          </p:cNvPr>
          <p:cNvSpPr>
            <a:spLocks noGrp="1"/>
          </p:cNvSpPr>
          <p:nvPr>
            <p:ph type="title"/>
          </p:nvPr>
        </p:nvSpPr>
        <p:spPr>
          <a:xfrm>
            <a:off x="668740" y="503238"/>
            <a:ext cx="10754436" cy="868362"/>
          </a:xfrm>
        </p:spPr>
        <p:txBody>
          <a:bodyPr/>
          <a:lstStyle/>
          <a:p>
            <a:r>
              <a:rPr lang="en-US" b="1" dirty="0" err="1"/>
              <a:t>Gushee’s</a:t>
            </a:r>
            <a:r>
              <a:rPr lang="en-US" b="1" dirty="0"/>
              <a:t> Assertion</a:t>
            </a:r>
          </a:p>
        </p:txBody>
      </p:sp>
      <p:sp>
        <p:nvSpPr>
          <p:cNvPr id="3" name="Content Placeholder 2">
            <a:extLst>
              <a:ext uri="{FF2B5EF4-FFF2-40B4-BE49-F238E27FC236}">
                <a16:creationId xmlns:a16="http://schemas.microsoft.com/office/drawing/2014/main" id="{DECBE944-8E22-0347-91A6-B342E2EE20D0}"/>
              </a:ext>
            </a:extLst>
          </p:cNvPr>
          <p:cNvSpPr>
            <a:spLocks noGrp="1"/>
          </p:cNvSpPr>
          <p:nvPr>
            <p:ph idx="1"/>
          </p:nvPr>
        </p:nvSpPr>
        <p:spPr>
          <a:xfrm>
            <a:off x="1219201" y="1473959"/>
            <a:ext cx="9751484" cy="4653886"/>
          </a:xfrm>
        </p:spPr>
        <p:txBody>
          <a:bodyPr>
            <a:normAutofit/>
          </a:bodyPr>
          <a:lstStyle/>
          <a:p>
            <a:pPr marL="0" indent="0">
              <a:buNone/>
            </a:pPr>
            <a:r>
              <a:rPr lang="en-US" sz="3200" b="1" dirty="0"/>
              <a:t>“We need to accept that for something like 3 to 5 percent of the population, their given version of sexuality is lesbian, gay, or bisexual. It is past time to drop all stigma associated with this natural variation in the human family, which our faith has done so much to worsen. I personally affirm that full acceptance of LGBTQ people is a nonnegotiable dimension of </a:t>
            </a:r>
            <a:r>
              <a:rPr lang="en-US" sz="3200" b="1" dirty="0" err="1"/>
              <a:t>postevangelical</a:t>
            </a:r>
            <a:r>
              <a:rPr lang="en-US" sz="3200" b="1" dirty="0"/>
              <a:t> Christianity, and most others in this terrain seem to feel the same way.” </a:t>
            </a:r>
            <a:r>
              <a:rPr lang="en-US" sz="2800" i="1" dirty="0"/>
              <a:t>(p.130)</a:t>
            </a:r>
            <a:endParaRPr lang="en-US" sz="3200" b="1" dirty="0"/>
          </a:p>
        </p:txBody>
      </p:sp>
    </p:spTree>
    <p:extLst>
      <p:ext uri="{BB962C8B-B14F-4D97-AF65-F5344CB8AC3E}">
        <p14:creationId xmlns:p14="http://schemas.microsoft.com/office/powerpoint/2010/main" val="227392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45A7-E6C6-F115-89B3-E83592D75FA7}"/>
              </a:ext>
            </a:extLst>
          </p:cNvPr>
          <p:cNvSpPr>
            <a:spLocks noGrp="1"/>
          </p:cNvSpPr>
          <p:nvPr>
            <p:ph type="title"/>
          </p:nvPr>
        </p:nvSpPr>
        <p:spPr>
          <a:xfrm>
            <a:off x="1219201" y="198440"/>
            <a:ext cx="9751484" cy="868362"/>
          </a:xfrm>
        </p:spPr>
        <p:txBody>
          <a:bodyPr/>
          <a:lstStyle/>
          <a:p>
            <a:r>
              <a:rPr lang="en-US" b="1" dirty="0"/>
              <a:t>The Shift!</a:t>
            </a:r>
          </a:p>
        </p:txBody>
      </p:sp>
      <p:pic>
        <p:nvPicPr>
          <p:cNvPr id="7" name="Content Placeholder 6">
            <a:extLst>
              <a:ext uri="{FF2B5EF4-FFF2-40B4-BE49-F238E27FC236}">
                <a16:creationId xmlns:a16="http://schemas.microsoft.com/office/drawing/2014/main" id="{0FE327A1-022A-55CF-6AE7-B2B5F0276994}"/>
              </a:ext>
            </a:extLst>
          </p:cNvPr>
          <p:cNvPicPr>
            <a:picLocks noGrp="1" noChangeAspect="1"/>
          </p:cNvPicPr>
          <p:nvPr>
            <p:ph idx="1"/>
          </p:nvPr>
        </p:nvPicPr>
        <p:blipFill>
          <a:blip r:embed="rId3"/>
          <a:stretch>
            <a:fillRect/>
          </a:stretch>
        </p:blipFill>
        <p:spPr>
          <a:xfrm>
            <a:off x="1135745" y="1055077"/>
            <a:ext cx="9834939" cy="5370325"/>
          </a:xfrm>
        </p:spPr>
      </p:pic>
    </p:spTree>
    <p:extLst>
      <p:ext uri="{BB962C8B-B14F-4D97-AF65-F5344CB8AC3E}">
        <p14:creationId xmlns:p14="http://schemas.microsoft.com/office/powerpoint/2010/main" val="299144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D395-D9D9-2B6F-B5F5-9F71B49FD064}"/>
              </a:ext>
            </a:extLst>
          </p:cNvPr>
          <p:cNvSpPr>
            <a:spLocks noGrp="1"/>
          </p:cNvSpPr>
          <p:nvPr>
            <p:ph type="title"/>
          </p:nvPr>
        </p:nvSpPr>
        <p:spPr/>
        <p:txBody>
          <a:bodyPr/>
          <a:lstStyle/>
          <a:p>
            <a:r>
              <a:rPr lang="en-US" b="1" dirty="0"/>
              <a:t>So </a:t>
            </a:r>
            <a:r>
              <a:rPr lang="en-US" sz="5400" b="1" dirty="0"/>
              <a:t>RAPID</a:t>
            </a:r>
            <a:r>
              <a:rPr lang="en-US" b="1" dirty="0"/>
              <a:t> a Shift!</a:t>
            </a:r>
          </a:p>
        </p:txBody>
      </p:sp>
      <p:sp>
        <p:nvSpPr>
          <p:cNvPr id="3" name="Content Placeholder 2">
            <a:extLst>
              <a:ext uri="{FF2B5EF4-FFF2-40B4-BE49-F238E27FC236}">
                <a16:creationId xmlns:a16="http://schemas.microsoft.com/office/drawing/2014/main" id="{CB6BB4C9-6EC9-838C-CFCC-E47E18C01482}"/>
              </a:ext>
            </a:extLst>
          </p:cNvPr>
          <p:cNvSpPr>
            <a:spLocks noGrp="1"/>
          </p:cNvSpPr>
          <p:nvPr>
            <p:ph idx="1"/>
          </p:nvPr>
        </p:nvSpPr>
        <p:spPr/>
        <p:txBody>
          <a:bodyPr>
            <a:normAutofit/>
          </a:bodyPr>
          <a:lstStyle/>
          <a:p>
            <a:r>
              <a:rPr lang="en-US" sz="2800" b="1" dirty="0"/>
              <a:t>Researchers have expressed shock that so radical a cultural shift could have taken place so quickly!</a:t>
            </a:r>
          </a:p>
          <a:p>
            <a:r>
              <a:rPr lang="en-US" sz="2800" b="1" dirty="0"/>
              <a:t>“You can’t find another issue where attitudes have shifted so rapidly.” </a:t>
            </a:r>
          </a:p>
          <a:p>
            <a:pPr lvl="1"/>
            <a:r>
              <a:rPr lang="en-US" sz="2600" b="1" dirty="0"/>
              <a:t>Don Haider-Markel, </a:t>
            </a:r>
            <a:r>
              <a:rPr lang="en-US" sz="2400" b="1" dirty="0"/>
              <a:t>Prof of Political Science, Univ of Kansas</a:t>
            </a:r>
            <a:endParaRPr lang="en-US" sz="2600" b="1" dirty="0"/>
          </a:p>
          <a:p>
            <a:r>
              <a:rPr lang="en-US" sz="2600" b="1" dirty="0"/>
              <a:t>How to account for it?</a:t>
            </a:r>
          </a:p>
        </p:txBody>
      </p:sp>
    </p:spTree>
    <p:extLst>
      <p:ext uri="{BB962C8B-B14F-4D97-AF65-F5344CB8AC3E}">
        <p14:creationId xmlns:p14="http://schemas.microsoft.com/office/powerpoint/2010/main" val="47230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8F0D-8609-BC4B-B302-30D95584C5EC}"/>
              </a:ext>
            </a:extLst>
          </p:cNvPr>
          <p:cNvSpPr>
            <a:spLocks noGrp="1"/>
          </p:cNvSpPr>
          <p:nvPr>
            <p:ph type="title"/>
          </p:nvPr>
        </p:nvSpPr>
        <p:spPr>
          <a:xfrm>
            <a:off x="1069848" y="272598"/>
            <a:ext cx="10058400" cy="1609344"/>
          </a:xfrm>
        </p:spPr>
        <p:txBody>
          <a:bodyPr/>
          <a:lstStyle/>
          <a:p>
            <a:r>
              <a:rPr lang="en-US" b="1" dirty="0"/>
              <a:t>The “Culture Wars” Are Over</a:t>
            </a:r>
          </a:p>
        </p:txBody>
      </p:sp>
      <p:sp>
        <p:nvSpPr>
          <p:cNvPr id="3" name="Content Placeholder 2">
            <a:extLst>
              <a:ext uri="{FF2B5EF4-FFF2-40B4-BE49-F238E27FC236}">
                <a16:creationId xmlns:a16="http://schemas.microsoft.com/office/drawing/2014/main" id="{7F7F6FE1-4839-424E-A15E-A0198A63D7E6}"/>
              </a:ext>
            </a:extLst>
          </p:cNvPr>
          <p:cNvSpPr>
            <a:spLocks noGrp="1"/>
          </p:cNvSpPr>
          <p:nvPr>
            <p:ph idx="1"/>
          </p:nvPr>
        </p:nvSpPr>
        <p:spPr>
          <a:xfrm>
            <a:off x="468923" y="1656522"/>
            <a:ext cx="11301046" cy="4928879"/>
          </a:xfrm>
        </p:spPr>
        <p:txBody>
          <a:bodyPr>
            <a:normAutofit/>
          </a:bodyPr>
          <a:lstStyle/>
          <a:p>
            <a:pPr>
              <a:lnSpc>
                <a:spcPct val="100000"/>
              </a:lnSpc>
            </a:pPr>
            <a:r>
              <a:rPr lang="en-US" b="1" dirty="0"/>
              <a:t>Western Culture </a:t>
            </a:r>
            <a:r>
              <a:rPr lang="en-US" sz="2400" b="1" dirty="0"/>
              <a:t>has an ethical posture that is non-Christian.</a:t>
            </a:r>
          </a:p>
          <a:p>
            <a:pPr lvl="1">
              <a:lnSpc>
                <a:spcPct val="100000"/>
              </a:lnSpc>
            </a:pPr>
            <a:r>
              <a:rPr lang="en-US" sz="2400" b="1" dirty="0"/>
              <a:t>Three Values: (1) autonomy, (2) self-interest / pleasure, and (3) mutuality / consent</a:t>
            </a:r>
          </a:p>
          <a:p>
            <a:pPr lvl="1">
              <a:lnSpc>
                <a:spcPct val="100000"/>
              </a:lnSpc>
            </a:pPr>
            <a:r>
              <a:rPr lang="en-US" sz="2400" b="1" dirty="0"/>
              <a:t>These values have created a Sexual Ethic that permeates Western culture</a:t>
            </a:r>
          </a:p>
          <a:p>
            <a:pPr>
              <a:lnSpc>
                <a:spcPct val="100000"/>
              </a:lnSpc>
            </a:pPr>
            <a:r>
              <a:rPr lang="en-US" sz="2400" b="1" u="sng" dirty="0"/>
              <a:t>Autonomy</a:t>
            </a:r>
            <a:r>
              <a:rPr lang="en-US" sz="2400" b="1" dirty="0"/>
              <a:t> = It is my life </a:t>
            </a:r>
            <a:r>
              <a:rPr lang="en-US" b="1" dirty="0"/>
              <a:t>/</a:t>
            </a:r>
            <a:r>
              <a:rPr lang="en-US" sz="2400" b="1" dirty="0"/>
              <a:t> body, and nobody has the right to tell me what I cannot do; I alone am the “master of my fate” and I can do as I please.</a:t>
            </a:r>
          </a:p>
          <a:p>
            <a:pPr>
              <a:lnSpc>
                <a:spcPct val="100000"/>
              </a:lnSpc>
            </a:pPr>
            <a:r>
              <a:rPr lang="en-US" sz="2400" b="1" u="sng" dirty="0"/>
              <a:t>Self-Interest</a:t>
            </a:r>
            <a:r>
              <a:rPr lang="en-US" sz="2400" b="1" dirty="0"/>
              <a:t> = I must find my true self and be who I am meant to be; my physical and emotional satisfaction are primary in all things.</a:t>
            </a:r>
          </a:p>
          <a:p>
            <a:pPr>
              <a:lnSpc>
                <a:spcPct val="100000"/>
              </a:lnSpc>
            </a:pPr>
            <a:r>
              <a:rPr lang="en-US" sz="2400" b="1" u="sng" dirty="0"/>
              <a:t>Mutuality</a:t>
            </a:r>
            <a:r>
              <a:rPr lang="en-US" sz="2400" b="1" dirty="0"/>
              <a:t> = My autonomy and self-interest are limited chiefly by those same rights for others; among consenting partners, all things are permitted.</a:t>
            </a:r>
            <a:endParaRPr lang="en-US" sz="2400" b="1" u="sng" dirty="0"/>
          </a:p>
        </p:txBody>
      </p:sp>
    </p:spTree>
    <p:extLst>
      <p:ext uri="{BB962C8B-B14F-4D97-AF65-F5344CB8AC3E}">
        <p14:creationId xmlns:p14="http://schemas.microsoft.com/office/powerpoint/2010/main" val="116268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7FD42-C7E7-7043-B921-ADC438AABD70}"/>
              </a:ext>
            </a:extLst>
          </p:cNvPr>
          <p:cNvSpPr>
            <a:spLocks noGrp="1"/>
          </p:cNvSpPr>
          <p:nvPr>
            <p:ph idx="1"/>
          </p:nvPr>
        </p:nvSpPr>
        <p:spPr>
          <a:xfrm>
            <a:off x="562708" y="797169"/>
            <a:ext cx="10887170" cy="5748479"/>
          </a:xfrm>
        </p:spPr>
        <p:txBody>
          <a:bodyPr>
            <a:normAutofit/>
          </a:bodyPr>
          <a:lstStyle/>
          <a:p>
            <a:pPr>
              <a:lnSpc>
                <a:spcPct val="110000"/>
              </a:lnSpc>
            </a:pPr>
            <a:r>
              <a:rPr lang="en-US" sz="2400" b="1" u="sng" dirty="0"/>
              <a:t>Autonomy</a:t>
            </a:r>
            <a:r>
              <a:rPr lang="en-US" sz="2400" b="1" dirty="0"/>
              <a:t> = my life, my body, do as I please.</a:t>
            </a:r>
          </a:p>
          <a:p>
            <a:pPr lvl="1">
              <a:lnSpc>
                <a:spcPct val="110000"/>
              </a:lnSpc>
            </a:pPr>
            <a:r>
              <a:rPr lang="en-US" sz="2000" b="1" dirty="0"/>
              <a:t>“You are not your own; you were bought at a price. Therefore honor God with your bodies”      (1 Cor 6:19b-20; see 6:12ff).</a:t>
            </a:r>
          </a:p>
          <a:p>
            <a:pPr lvl="1">
              <a:lnSpc>
                <a:spcPct val="110000"/>
              </a:lnSpc>
            </a:pPr>
            <a:r>
              <a:rPr lang="en-US" sz="2000" b="1" dirty="0"/>
              <a:t>What a radically opposite point of departure for sexual ethics!</a:t>
            </a:r>
          </a:p>
        </p:txBody>
      </p:sp>
    </p:spTree>
    <p:extLst>
      <p:ext uri="{BB962C8B-B14F-4D97-AF65-F5344CB8AC3E}">
        <p14:creationId xmlns:p14="http://schemas.microsoft.com/office/powerpoint/2010/main" val="128199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7FD42-C7E7-7043-B921-ADC438AABD70}"/>
              </a:ext>
            </a:extLst>
          </p:cNvPr>
          <p:cNvSpPr>
            <a:spLocks noGrp="1"/>
          </p:cNvSpPr>
          <p:nvPr>
            <p:ph idx="1"/>
          </p:nvPr>
        </p:nvSpPr>
        <p:spPr>
          <a:xfrm>
            <a:off x="562708" y="797169"/>
            <a:ext cx="10887170" cy="5748479"/>
          </a:xfrm>
        </p:spPr>
        <p:txBody>
          <a:bodyPr>
            <a:normAutofit/>
          </a:bodyPr>
          <a:lstStyle/>
          <a:p>
            <a:pPr>
              <a:lnSpc>
                <a:spcPct val="110000"/>
              </a:lnSpc>
            </a:pPr>
            <a:r>
              <a:rPr lang="en-US" sz="2400" b="1" u="sng" dirty="0"/>
              <a:t>Autonomy</a:t>
            </a:r>
            <a:r>
              <a:rPr lang="en-US" sz="2400" b="1" dirty="0"/>
              <a:t> = my life, my body, do as I please.</a:t>
            </a:r>
          </a:p>
          <a:p>
            <a:pPr lvl="1">
              <a:lnSpc>
                <a:spcPct val="110000"/>
              </a:lnSpc>
            </a:pPr>
            <a:r>
              <a:rPr lang="en-US" sz="2000" b="1" dirty="0"/>
              <a:t>“You are not your own; you were bought at a price. Therefore honor God with your bodies”      (1 Cor 6:19b-20; see 6:12ff).</a:t>
            </a:r>
          </a:p>
          <a:p>
            <a:pPr lvl="1">
              <a:lnSpc>
                <a:spcPct val="110000"/>
              </a:lnSpc>
            </a:pPr>
            <a:r>
              <a:rPr lang="en-US" sz="2000" b="1" dirty="0"/>
              <a:t>What a radically opposite point of departure for sexual ethics!</a:t>
            </a:r>
          </a:p>
          <a:p>
            <a:pPr>
              <a:lnSpc>
                <a:spcPct val="110000"/>
              </a:lnSpc>
            </a:pPr>
            <a:r>
              <a:rPr lang="en-US" sz="2400" b="1" u="sng" dirty="0"/>
              <a:t>Self-Interest / pleasure</a:t>
            </a:r>
            <a:r>
              <a:rPr lang="en-US" sz="2400" b="1" dirty="0"/>
              <a:t> = find my authentic self and experience satisfaction.</a:t>
            </a:r>
          </a:p>
          <a:p>
            <a:pPr lvl="1">
              <a:lnSpc>
                <a:spcPct val="110000"/>
              </a:lnSpc>
            </a:pPr>
            <a:r>
              <a:rPr lang="en-US" sz="2000" b="1" dirty="0"/>
              <a:t>For Christians, our life goal is “to be conformed to the image of [God’s] Son” (Rom 8:29) and to live to the Spirit rather than to the flesh (Rom 8:12-13).</a:t>
            </a:r>
          </a:p>
          <a:p>
            <a:pPr lvl="1">
              <a:lnSpc>
                <a:spcPct val="110000"/>
              </a:lnSpc>
            </a:pPr>
            <a:r>
              <a:rPr lang="en-US" sz="2000" b="1" dirty="0"/>
              <a:t>In a fallen world, we are broken people whose instinctual drives are to the flesh.</a:t>
            </a:r>
          </a:p>
        </p:txBody>
      </p:sp>
    </p:spTree>
    <p:extLst>
      <p:ext uri="{BB962C8B-B14F-4D97-AF65-F5344CB8AC3E}">
        <p14:creationId xmlns:p14="http://schemas.microsoft.com/office/powerpoint/2010/main" val="344606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7FD42-C7E7-7043-B921-ADC438AABD70}"/>
              </a:ext>
            </a:extLst>
          </p:cNvPr>
          <p:cNvSpPr>
            <a:spLocks noGrp="1"/>
          </p:cNvSpPr>
          <p:nvPr>
            <p:ph idx="1"/>
          </p:nvPr>
        </p:nvSpPr>
        <p:spPr>
          <a:xfrm>
            <a:off x="562708" y="797169"/>
            <a:ext cx="10887170" cy="5748479"/>
          </a:xfrm>
        </p:spPr>
        <p:txBody>
          <a:bodyPr>
            <a:normAutofit/>
          </a:bodyPr>
          <a:lstStyle/>
          <a:p>
            <a:pPr>
              <a:lnSpc>
                <a:spcPct val="110000"/>
              </a:lnSpc>
            </a:pPr>
            <a:r>
              <a:rPr lang="en-US" sz="2400" b="1" u="sng" dirty="0"/>
              <a:t>Autonomy</a:t>
            </a:r>
            <a:r>
              <a:rPr lang="en-US" sz="2400" b="1" dirty="0"/>
              <a:t> = my life, my body, do as I please.</a:t>
            </a:r>
          </a:p>
          <a:p>
            <a:pPr lvl="1">
              <a:lnSpc>
                <a:spcPct val="110000"/>
              </a:lnSpc>
            </a:pPr>
            <a:r>
              <a:rPr lang="en-US" sz="2000" b="1" dirty="0"/>
              <a:t>“You are not your own; you were bought at a price. Therefore honor God with your bodies”      (1 Cor 6:19b-20; see 6:12ff).</a:t>
            </a:r>
          </a:p>
          <a:p>
            <a:pPr lvl="1">
              <a:lnSpc>
                <a:spcPct val="110000"/>
              </a:lnSpc>
            </a:pPr>
            <a:r>
              <a:rPr lang="en-US" sz="2000" b="1" dirty="0"/>
              <a:t>What a radically opposite point of departure for sexual ethics!</a:t>
            </a:r>
          </a:p>
          <a:p>
            <a:pPr>
              <a:lnSpc>
                <a:spcPct val="110000"/>
              </a:lnSpc>
            </a:pPr>
            <a:r>
              <a:rPr lang="en-US" sz="2400" b="1" u="sng" dirty="0"/>
              <a:t>Self-Interest / pleasure</a:t>
            </a:r>
            <a:r>
              <a:rPr lang="en-US" sz="2400" b="1" dirty="0"/>
              <a:t> = find my authentic self and experience satisfaction.</a:t>
            </a:r>
          </a:p>
          <a:p>
            <a:pPr lvl="1">
              <a:lnSpc>
                <a:spcPct val="110000"/>
              </a:lnSpc>
            </a:pPr>
            <a:r>
              <a:rPr lang="en-US" sz="2000" b="1" dirty="0"/>
              <a:t>For Christians, our life goal is “to be conformed to the image of [God’s] Son” (Rom 8:29) and to live to the Spirit rather than to the flesh (Rom 8:12-13).</a:t>
            </a:r>
          </a:p>
          <a:p>
            <a:pPr lvl="1">
              <a:lnSpc>
                <a:spcPct val="110000"/>
              </a:lnSpc>
            </a:pPr>
            <a:r>
              <a:rPr lang="en-US" sz="2000" b="1" dirty="0"/>
              <a:t>In a fallen world, we are broken people whose instinctual drives are to the flesh.</a:t>
            </a:r>
          </a:p>
          <a:p>
            <a:pPr>
              <a:lnSpc>
                <a:spcPct val="110000"/>
              </a:lnSpc>
            </a:pPr>
            <a:r>
              <a:rPr lang="en-US" sz="2400" b="1" u="sng" dirty="0"/>
              <a:t>Mutuality / consent</a:t>
            </a:r>
            <a:r>
              <a:rPr lang="en-US" sz="2400" b="1" dirty="0"/>
              <a:t> = anything is permitted that is not forced on </a:t>
            </a:r>
            <a:r>
              <a:rPr lang="en-US" b="1" dirty="0"/>
              <a:t>another</a:t>
            </a:r>
            <a:r>
              <a:rPr lang="en-US" sz="2400" b="1" dirty="0"/>
              <a:t>.</a:t>
            </a:r>
          </a:p>
          <a:p>
            <a:pPr lvl="1">
              <a:lnSpc>
                <a:spcPct val="110000"/>
              </a:lnSpc>
            </a:pPr>
            <a:r>
              <a:rPr lang="en-US" sz="2000" b="1" dirty="0"/>
              <a:t>Nonconsensual acts are wrong (e.g., rape), but that hardly justifies all that one’s partner consents to share (e.g., fornication, adultery).</a:t>
            </a:r>
          </a:p>
          <a:p>
            <a:pPr lvl="1">
              <a:lnSpc>
                <a:spcPct val="110000"/>
              </a:lnSpc>
            </a:pPr>
            <a:r>
              <a:rPr lang="en-US" sz="2000" b="1" dirty="0"/>
              <a:t>“Consent” merely allows the morally permissible but cannot purify what is forbidden in itself.</a:t>
            </a:r>
          </a:p>
          <a:p>
            <a:pPr lvl="1">
              <a:lnSpc>
                <a:spcPct val="110000"/>
              </a:lnSpc>
            </a:pPr>
            <a:r>
              <a:rPr lang="en-US" sz="2000" b="1" dirty="0"/>
              <a:t>I will defend one’s </a:t>
            </a:r>
            <a:r>
              <a:rPr lang="en-US" sz="2000" b="1" i="1" dirty="0"/>
              <a:t>legal/civil right </a:t>
            </a:r>
            <a:r>
              <a:rPr lang="en-US" sz="2000" b="1" dirty="0"/>
              <a:t>to do things that are not </a:t>
            </a:r>
            <a:r>
              <a:rPr lang="en-US" sz="2000" b="1" i="1" dirty="0"/>
              <a:t>morally right.</a:t>
            </a:r>
            <a:endParaRPr lang="en-US" sz="2000" b="1" dirty="0"/>
          </a:p>
        </p:txBody>
      </p:sp>
    </p:spTree>
    <p:extLst>
      <p:ext uri="{BB962C8B-B14F-4D97-AF65-F5344CB8AC3E}">
        <p14:creationId xmlns:p14="http://schemas.microsoft.com/office/powerpoint/2010/main" val="134606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B0B90E-2B37-ABE3-2D71-EE9B1AE8719C}"/>
              </a:ext>
            </a:extLst>
          </p:cNvPr>
          <p:cNvSpPr>
            <a:spLocks noGrp="1"/>
          </p:cNvSpPr>
          <p:nvPr>
            <p:ph type="title"/>
          </p:nvPr>
        </p:nvSpPr>
        <p:spPr/>
        <p:txBody>
          <a:bodyPr/>
          <a:lstStyle/>
          <a:p>
            <a:r>
              <a:rPr lang="en-US" b="1" dirty="0"/>
              <a:t>Moralistic Therapeutic Deism</a:t>
            </a:r>
            <a:br>
              <a:rPr lang="en-US" b="1" dirty="0"/>
            </a:br>
            <a:r>
              <a:rPr lang="en-US" sz="3200" i="1" dirty="0"/>
              <a:t>the remnant of Christian faith in American culture</a:t>
            </a:r>
            <a:endParaRPr lang="en-US" i="1" dirty="0"/>
          </a:p>
        </p:txBody>
      </p:sp>
      <p:sp>
        <p:nvSpPr>
          <p:cNvPr id="5" name="Content Placeholder 4">
            <a:extLst>
              <a:ext uri="{FF2B5EF4-FFF2-40B4-BE49-F238E27FC236}">
                <a16:creationId xmlns:a16="http://schemas.microsoft.com/office/drawing/2014/main" id="{FAFAF07E-9841-9F9A-E5DD-B3754EC7B1F6}"/>
              </a:ext>
            </a:extLst>
          </p:cNvPr>
          <p:cNvSpPr>
            <a:spLocks noGrp="1"/>
          </p:cNvSpPr>
          <p:nvPr>
            <p:ph idx="1"/>
          </p:nvPr>
        </p:nvSpPr>
        <p:spPr>
          <a:xfrm>
            <a:off x="562708" y="1735138"/>
            <a:ext cx="11007969" cy="4056062"/>
          </a:xfrm>
        </p:spPr>
        <p:txBody>
          <a:bodyPr>
            <a:noAutofit/>
          </a:bodyPr>
          <a:lstStyle/>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A god exists who created and ordered the world and watches over human life.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People should be good, nice, and fair (i.e., moral) in dealing with each other.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The central goal of life is to be happy and to feel good about oneself.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There are no absolute moral truths for a human life.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God does not need to be particularly involved in one's life, except when needed to resolve a problem.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0"/>
              </a:spcAft>
              <a:buFont typeface="Symbol" pitchFamily="2" charset="2"/>
              <a:buChar char=""/>
            </a:pPr>
            <a:r>
              <a:rPr lang="en-US" sz="2600" b="1" dirty="0">
                <a:effectLst/>
                <a:latin typeface="Goudy Old Style" panose="02020502050305020303" pitchFamily="18" charset="77"/>
                <a:ea typeface="Calibri" panose="020F0502020204030204" pitchFamily="34" charset="0"/>
                <a:cs typeface="Calibri" panose="020F0502020204030204" pitchFamily="34" charset="0"/>
              </a:rPr>
              <a:t>Good people go to heaven when they die. </a:t>
            </a:r>
            <a:endParaRPr lang="en-US" sz="2600" b="1" dirty="0">
              <a:effectLst/>
              <a:latin typeface="Goudy Old Style" panose="02020502050305020303" pitchFamily="18" charset="77"/>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FFC9F19-245B-52D2-42B5-CA6A484B1FF6}"/>
              </a:ext>
            </a:extLst>
          </p:cNvPr>
          <p:cNvSpPr txBox="1"/>
          <p:nvPr/>
        </p:nvSpPr>
        <p:spPr>
          <a:xfrm>
            <a:off x="6330461" y="5391090"/>
            <a:ext cx="4256230" cy="400110"/>
          </a:xfrm>
          <a:prstGeom prst="rect">
            <a:avLst/>
          </a:prstGeom>
          <a:noFill/>
        </p:spPr>
        <p:txBody>
          <a:bodyPr wrap="none" rtlCol="0">
            <a:spAutoFit/>
          </a:bodyPr>
          <a:lstStyle/>
          <a:p>
            <a:r>
              <a:rPr lang="en-US" sz="2000" dirty="0"/>
              <a:t>Smith and Denton, </a:t>
            </a:r>
            <a:r>
              <a:rPr lang="en-US" sz="2000" i="1" dirty="0"/>
              <a:t>Soul Searching (2005)</a:t>
            </a:r>
            <a:endParaRPr lang="en-US" sz="2000" dirty="0"/>
          </a:p>
        </p:txBody>
      </p:sp>
    </p:spTree>
    <p:extLst>
      <p:ext uri="{BB962C8B-B14F-4D97-AF65-F5344CB8AC3E}">
        <p14:creationId xmlns:p14="http://schemas.microsoft.com/office/powerpoint/2010/main" val="35879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D057-9D3A-D448-519E-A6A386EC8404}"/>
              </a:ext>
            </a:extLst>
          </p:cNvPr>
          <p:cNvSpPr>
            <a:spLocks noGrp="1"/>
          </p:cNvSpPr>
          <p:nvPr>
            <p:ph type="body" sz="quarter" idx="13"/>
          </p:nvPr>
        </p:nvSpPr>
        <p:spPr>
          <a:xfrm>
            <a:off x="986647" y="1794711"/>
            <a:ext cx="10695709" cy="2209800"/>
          </a:xfrm>
        </p:spPr>
        <p:txBody>
          <a:bodyPr/>
          <a:lstStyle/>
          <a:p>
            <a:r>
              <a:rPr lang="en-US" sz="8000" dirty="0">
                <a:solidFill>
                  <a:schemeClr val="bg1">
                    <a:lumMod val="65000"/>
                  </a:schemeClr>
                </a:solidFill>
              </a:rPr>
              <a:t>Should We Talk about </a:t>
            </a:r>
          </a:p>
          <a:p>
            <a:r>
              <a:rPr lang="en-US" sz="8000" dirty="0">
                <a:solidFill>
                  <a:schemeClr val="bg1">
                    <a:lumMod val="65000"/>
                  </a:schemeClr>
                </a:solidFill>
              </a:rPr>
              <a:t>Sex at Church?</a:t>
            </a:r>
          </a:p>
        </p:txBody>
      </p:sp>
    </p:spTree>
    <p:extLst>
      <p:ext uri="{BB962C8B-B14F-4D97-AF65-F5344CB8AC3E}">
        <p14:creationId xmlns:p14="http://schemas.microsoft.com/office/powerpoint/2010/main" val="277250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CF50-5375-1CF6-7A93-D492BF9961F9}"/>
              </a:ext>
            </a:extLst>
          </p:cNvPr>
          <p:cNvSpPr>
            <a:spLocks noGrp="1"/>
          </p:cNvSpPr>
          <p:nvPr>
            <p:ph type="title"/>
          </p:nvPr>
        </p:nvSpPr>
        <p:spPr/>
        <p:txBody>
          <a:bodyPr/>
          <a:lstStyle/>
          <a:p>
            <a:r>
              <a:rPr lang="en-US" b="1" dirty="0"/>
              <a:t>Five Cultural Shifts</a:t>
            </a:r>
          </a:p>
        </p:txBody>
      </p:sp>
      <p:sp>
        <p:nvSpPr>
          <p:cNvPr id="3" name="Content Placeholder 2">
            <a:extLst>
              <a:ext uri="{FF2B5EF4-FFF2-40B4-BE49-F238E27FC236}">
                <a16:creationId xmlns:a16="http://schemas.microsoft.com/office/drawing/2014/main" id="{E16394BA-DFAB-EC0F-41B0-05CA808F18A7}"/>
              </a:ext>
            </a:extLst>
          </p:cNvPr>
          <p:cNvSpPr>
            <a:spLocks noGrp="1"/>
          </p:cNvSpPr>
          <p:nvPr>
            <p:ph idx="1"/>
          </p:nvPr>
        </p:nvSpPr>
        <p:spPr/>
        <p:txBody>
          <a:bodyPr>
            <a:normAutofit/>
          </a:bodyPr>
          <a:lstStyle/>
          <a:p>
            <a:r>
              <a:rPr lang="en-US" sz="2800" b="1" dirty="0"/>
              <a:t>Postmodernity</a:t>
            </a:r>
          </a:p>
          <a:p>
            <a:endParaRPr lang="en-US" sz="2800" b="1" dirty="0"/>
          </a:p>
        </p:txBody>
      </p:sp>
    </p:spTree>
    <p:extLst>
      <p:ext uri="{BB962C8B-B14F-4D97-AF65-F5344CB8AC3E}">
        <p14:creationId xmlns:p14="http://schemas.microsoft.com/office/powerpoint/2010/main" val="294151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FBBC-F819-E506-5F6B-E35C55FB360D}"/>
              </a:ext>
            </a:extLst>
          </p:cNvPr>
          <p:cNvSpPr>
            <a:spLocks noGrp="1"/>
          </p:cNvSpPr>
          <p:nvPr>
            <p:ph type="title"/>
          </p:nvPr>
        </p:nvSpPr>
        <p:spPr/>
        <p:txBody>
          <a:bodyPr/>
          <a:lstStyle/>
          <a:p>
            <a:r>
              <a:rPr lang="en-US" b="1" dirty="0"/>
              <a:t>“Truthless” Culture</a:t>
            </a:r>
          </a:p>
        </p:txBody>
      </p:sp>
      <p:sp>
        <p:nvSpPr>
          <p:cNvPr id="3" name="Content Placeholder 2">
            <a:extLst>
              <a:ext uri="{FF2B5EF4-FFF2-40B4-BE49-F238E27FC236}">
                <a16:creationId xmlns:a16="http://schemas.microsoft.com/office/drawing/2014/main" id="{31DBA9BD-F743-261B-C0A2-ACD46EC11FEA}"/>
              </a:ext>
            </a:extLst>
          </p:cNvPr>
          <p:cNvSpPr>
            <a:spLocks noGrp="1"/>
          </p:cNvSpPr>
          <p:nvPr>
            <p:ph idx="1"/>
          </p:nvPr>
        </p:nvSpPr>
        <p:spPr>
          <a:xfrm>
            <a:off x="1219201" y="1735138"/>
            <a:ext cx="9751484" cy="4420002"/>
          </a:xfrm>
        </p:spPr>
        <p:txBody>
          <a:bodyPr>
            <a:normAutofit/>
          </a:bodyPr>
          <a:lstStyle/>
          <a:p>
            <a:r>
              <a:rPr lang="en-US" sz="3200" b="1" dirty="0"/>
              <a:t>Postmodernity: Western culture since late 20</a:t>
            </a:r>
            <a:r>
              <a:rPr lang="en-US" sz="3200" b="1" baseline="30000" dirty="0"/>
              <a:t>th</a:t>
            </a:r>
            <a:r>
              <a:rPr lang="en-US" sz="3200" b="1" dirty="0"/>
              <a:t> century</a:t>
            </a:r>
          </a:p>
          <a:p>
            <a:pPr lvl="1"/>
            <a:r>
              <a:rPr lang="en-US" sz="3000" b="1" dirty="0"/>
              <a:t>Facts-out-there have given way to facts-in-me/us</a:t>
            </a:r>
          </a:p>
          <a:p>
            <a:pPr lvl="1"/>
            <a:r>
              <a:rPr lang="en-US" sz="3000" b="1" dirty="0"/>
              <a:t>Autobiography has become argument </a:t>
            </a:r>
          </a:p>
          <a:p>
            <a:r>
              <a:rPr lang="en-US" sz="3200" b="1" dirty="0"/>
              <a:t>Postmodern Theology: Scripture is true and authoritative when confirmed by (soft) sciences and personal experience</a:t>
            </a:r>
          </a:p>
          <a:p>
            <a:r>
              <a:rPr lang="en-US" sz="3200" b="1" dirty="0"/>
              <a:t>Relativism Rules!</a:t>
            </a:r>
          </a:p>
        </p:txBody>
      </p:sp>
    </p:spTree>
    <p:extLst>
      <p:ext uri="{BB962C8B-B14F-4D97-AF65-F5344CB8AC3E}">
        <p14:creationId xmlns:p14="http://schemas.microsoft.com/office/powerpoint/2010/main" val="364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CF50-5375-1CF6-7A93-D492BF9961F9}"/>
              </a:ext>
            </a:extLst>
          </p:cNvPr>
          <p:cNvSpPr>
            <a:spLocks noGrp="1"/>
          </p:cNvSpPr>
          <p:nvPr>
            <p:ph type="title"/>
          </p:nvPr>
        </p:nvSpPr>
        <p:spPr/>
        <p:txBody>
          <a:bodyPr/>
          <a:lstStyle/>
          <a:p>
            <a:r>
              <a:rPr lang="en-US" b="1" dirty="0"/>
              <a:t>Five Cultural Shifts</a:t>
            </a:r>
          </a:p>
        </p:txBody>
      </p:sp>
      <p:sp>
        <p:nvSpPr>
          <p:cNvPr id="3" name="Content Placeholder 2">
            <a:extLst>
              <a:ext uri="{FF2B5EF4-FFF2-40B4-BE49-F238E27FC236}">
                <a16:creationId xmlns:a16="http://schemas.microsoft.com/office/drawing/2014/main" id="{E16394BA-DFAB-EC0F-41B0-05CA808F18A7}"/>
              </a:ext>
            </a:extLst>
          </p:cNvPr>
          <p:cNvSpPr>
            <a:spLocks noGrp="1"/>
          </p:cNvSpPr>
          <p:nvPr>
            <p:ph idx="1"/>
          </p:nvPr>
        </p:nvSpPr>
        <p:spPr/>
        <p:txBody>
          <a:bodyPr>
            <a:normAutofit/>
          </a:bodyPr>
          <a:lstStyle/>
          <a:p>
            <a:r>
              <a:rPr lang="en-US" sz="2800" b="1" dirty="0"/>
              <a:t>Postmodernity</a:t>
            </a:r>
          </a:p>
          <a:p>
            <a:r>
              <a:rPr lang="en-US" sz="2800" b="1" dirty="0"/>
              <a:t>A Strategy for Normalization</a:t>
            </a:r>
          </a:p>
          <a:p>
            <a:endParaRPr lang="en-US" sz="2800" b="1" dirty="0"/>
          </a:p>
        </p:txBody>
      </p:sp>
    </p:spTree>
    <p:extLst>
      <p:ext uri="{BB962C8B-B14F-4D97-AF65-F5344CB8AC3E}">
        <p14:creationId xmlns:p14="http://schemas.microsoft.com/office/powerpoint/2010/main" val="139969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CF50-5375-1CF6-7A93-D492BF9961F9}"/>
              </a:ext>
            </a:extLst>
          </p:cNvPr>
          <p:cNvSpPr>
            <a:spLocks noGrp="1"/>
          </p:cNvSpPr>
          <p:nvPr>
            <p:ph type="title"/>
          </p:nvPr>
        </p:nvSpPr>
        <p:spPr/>
        <p:txBody>
          <a:bodyPr/>
          <a:lstStyle/>
          <a:p>
            <a:r>
              <a:rPr lang="en-US" b="1" dirty="0"/>
              <a:t>Five Cultural Shifts</a:t>
            </a:r>
          </a:p>
        </p:txBody>
      </p:sp>
      <p:sp>
        <p:nvSpPr>
          <p:cNvPr id="3" name="Content Placeholder 2">
            <a:extLst>
              <a:ext uri="{FF2B5EF4-FFF2-40B4-BE49-F238E27FC236}">
                <a16:creationId xmlns:a16="http://schemas.microsoft.com/office/drawing/2014/main" id="{E16394BA-DFAB-EC0F-41B0-05CA808F18A7}"/>
              </a:ext>
            </a:extLst>
          </p:cNvPr>
          <p:cNvSpPr>
            <a:spLocks noGrp="1"/>
          </p:cNvSpPr>
          <p:nvPr>
            <p:ph idx="1"/>
          </p:nvPr>
        </p:nvSpPr>
        <p:spPr/>
        <p:txBody>
          <a:bodyPr>
            <a:normAutofit/>
          </a:bodyPr>
          <a:lstStyle/>
          <a:p>
            <a:r>
              <a:rPr lang="en-US" sz="2800" b="1" dirty="0"/>
              <a:t>Postmodernity</a:t>
            </a:r>
          </a:p>
          <a:p>
            <a:r>
              <a:rPr lang="en-US" sz="2800" b="1" dirty="0"/>
              <a:t>A Strategy for Normalization</a:t>
            </a:r>
          </a:p>
          <a:p>
            <a:r>
              <a:rPr lang="en-US" sz="2800" b="1" dirty="0"/>
              <a:t>Changed Legal Status</a:t>
            </a:r>
          </a:p>
          <a:p>
            <a:endParaRPr lang="en-US" sz="2800" b="1" dirty="0"/>
          </a:p>
        </p:txBody>
      </p:sp>
    </p:spTree>
    <p:extLst>
      <p:ext uri="{BB962C8B-B14F-4D97-AF65-F5344CB8AC3E}">
        <p14:creationId xmlns:p14="http://schemas.microsoft.com/office/powerpoint/2010/main" val="788020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CF50-5375-1CF6-7A93-D492BF9961F9}"/>
              </a:ext>
            </a:extLst>
          </p:cNvPr>
          <p:cNvSpPr>
            <a:spLocks noGrp="1"/>
          </p:cNvSpPr>
          <p:nvPr>
            <p:ph type="title"/>
          </p:nvPr>
        </p:nvSpPr>
        <p:spPr/>
        <p:txBody>
          <a:bodyPr/>
          <a:lstStyle/>
          <a:p>
            <a:r>
              <a:rPr lang="en-US" b="1" dirty="0"/>
              <a:t>Five Cultural Shifts</a:t>
            </a:r>
          </a:p>
        </p:txBody>
      </p:sp>
      <p:sp>
        <p:nvSpPr>
          <p:cNvPr id="3" name="Content Placeholder 2">
            <a:extLst>
              <a:ext uri="{FF2B5EF4-FFF2-40B4-BE49-F238E27FC236}">
                <a16:creationId xmlns:a16="http://schemas.microsoft.com/office/drawing/2014/main" id="{E16394BA-DFAB-EC0F-41B0-05CA808F18A7}"/>
              </a:ext>
            </a:extLst>
          </p:cNvPr>
          <p:cNvSpPr>
            <a:spLocks noGrp="1"/>
          </p:cNvSpPr>
          <p:nvPr>
            <p:ph idx="1"/>
          </p:nvPr>
        </p:nvSpPr>
        <p:spPr/>
        <p:txBody>
          <a:bodyPr>
            <a:normAutofit/>
          </a:bodyPr>
          <a:lstStyle/>
          <a:p>
            <a:r>
              <a:rPr lang="en-US" sz="2800" b="1" dirty="0"/>
              <a:t>Postmodernity</a:t>
            </a:r>
          </a:p>
          <a:p>
            <a:r>
              <a:rPr lang="en-US" sz="2800" b="1" dirty="0"/>
              <a:t>A Strategy for Normalization</a:t>
            </a:r>
          </a:p>
          <a:p>
            <a:r>
              <a:rPr lang="en-US" sz="2800" b="1" dirty="0"/>
              <a:t>Changed Legal Status</a:t>
            </a:r>
          </a:p>
          <a:p>
            <a:r>
              <a:rPr lang="en-US" sz="2800" b="1" dirty="0"/>
              <a:t>“Progressive Christianity”</a:t>
            </a:r>
          </a:p>
          <a:p>
            <a:pPr marL="0" indent="0">
              <a:buNone/>
            </a:pPr>
            <a:endParaRPr lang="en-US" sz="2800" b="1" dirty="0"/>
          </a:p>
        </p:txBody>
      </p:sp>
    </p:spTree>
    <p:extLst>
      <p:ext uri="{BB962C8B-B14F-4D97-AF65-F5344CB8AC3E}">
        <p14:creationId xmlns:p14="http://schemas.microsoft.com/office/powerpoint/2010/main" val="81081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CF50-5375-1CF6-7A93-D492BF9961F9}"/>
              </a:ext>
            </a:extLst>
          </p:cNvPr>
          <p:cNvSpPr>
            <a:spLocks noGrp="1"/>
          </p:cNvSpPr>
          <p:nvPr>
            <p:ph type="title"/>
          </p:nvPr>
        </p:nvSpPr>
        <p:spPr/>
        <p:txBody>
          <a:bodyPr/>
          <a:lstStyle/>
          <a:p>
            <a:r>
              <a:rPr lang="en-US" b="1" dirty="0"/>
              <a:t>Five Cultural Shifts</a:t>
            </a:r>
          </a:p>
        </p:txBody>
      </p:sp>
      <p:sp>
        <p:nvSpPr>
          <p:cNvPr id="3" name="Content Placeholder 2">
            <a:extLst>
              <a:ext uri="{FF2B5EF4-FFF2-40B4-BE49-F238E27FC236}">
                <a16:creationId xmlns:a16="http://schemas.microsoft.com/office/drawing/2014/main" id="{E16394BA-DFAB-EC0F-41B0-05CA808F18A7}"/>
              </a:ext>
            </a:extLst>
          </p:cNvPr>
          <p:cNvSpPr>
            <a:spLocks noGrp="1"/>
          </p:cNvSpPr>
          <p:nvPr>
            <p:ph idx="1"/>
          </p:nvPr>
        </p:nvSpPr>
        <p:spPr/>
        <p:txBody>
          <a:bodyPr>
            <a:normAutofit/>
          </a:bodyPr>
          <a:lstStyle/>
          <a:p>
            <a:r>
              <a:rPr lang="en-US" sz="2800" b="1" dirty="0"/>
              <a:t>Postmodernity</a:t>
            </a:r>
          </a:p>
          <a:p>
            <a:r>
              <a:rPr lang="en-US" sz="2800" b="1" dirty="0"/>
              <a:t>A Strategy for Normalization</a:t>
            </a:r>
          </a:p>
          <a:p>
            <a:r>
              <a:rPr lang="en-US" sz="2800" b="1" dirty="0"/>
              <a:t>Changed Legal Status</a:t>
            </a:r>
          </a:p>
          <a:p>
            <a:r>
              <a:rPr lang="en-US" sz="2800" b="1" dirty="0"/>
              <a:t>“Progressive Christianity”</a:t>
            </a:r>
          </a:p>
          <a:p>
            <a:r>
              <a:rPr lang="en-US" sz="2800" b="1" dirty="0"/>
              <a:t>“But it is someone I know/love!”</a:t>
            </a:r>
          </a:p>
          <a:p>
            <a:endParaRPr lang="en-US" sz="2800" b="1" dirty="0"/>
          </a:p>
        </p:txBody>
      </p:sp>
    </p:spTree>
    <p:extLst>
      <p:ext uri="{BB962C8B-B14F-4D97-AF65-F5344CB8AC3E}">
        <p14:creationId xmlns:p14="http://schemas.microsoft.com/office/powerpoint/2010/main" val="3011530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E7A1-9B63-EC4C-AF9F-833FD2035921}"/>
              </a:ext>
            </a:extLst>
          </p:cNvPr>
          <p:cNvSpPr>
            <a:spLocks noGrp="1"/>
          </p:cNvSpPr>
          <p:nvPr>
            <p:ph type="title"/>
          </p:nvPr>
        </p:nvSpPr>
        <p:spPr>
          <a:xfrm>
            <a:off x="586154" y="683925"/>
            <a:ext cx="10779617" cy="1073712"/>
          </a:xfrm>
        </p:spPr>
        <p:txBody>
          <a:bodyPr>
            <a:normAutofit/>
          </a:bodyPr>
          <a:lstStyle/>
          <a:p>
            <a:r>
              <a:rPr lang="en-US" sz="4900" dirty="0"/>
              <a:t>A Final Word: </a:t>
            </a:r>
            <a:r>
              <a:rPr lang="en-US" sz="6000" b="1" dirty="0"/>
              <a:t>God Loves Gay People</a:t>
            </a:r>
            <a:endParaRPr lang="en-US" b="1" dirty="0"/>
          </a:p>
        </p:txBody>
      </p:sp>
      <p:sp>
        <p:nvSpPr>
          <p:cNvPr id="3" name="Content Placeholder 2">
            <a:extLst>
              <a:ext uri="{FF2B5EF4-FFF2-40B4-BE49-F238E27FC236}">
                <a16:creationId xmlns:a16="http://schemas.microsoft.com/office/drawing/2014/main" id="{BA693BB6-0CFA-2A49-8873-D7ACA941EC95}"/>
              </a:ext>
            </a:extLst>
          </p:cNvPr>
          <p:cNvSpPr>
            <a:spLocks noGrp="1"/>
          </p:cNvSpPr>
          <p:nvPr>
            <p:ph idx="1"/>
          </p:nvPr>
        </p:nvSpPr>
        <p:spPr>
          <a:xfrm>
            <a:off x="586154" y="1957753"/>
            <a:ext cx="11324492" cy="4494561"/>
          </a:xfrm>
        </p:spPr>
        <p:txBody>
          <a:bodyPr>
            <a:normAutofit/>
          </a:bodyPr>
          <a:lstStyle/>
          <a:p>
            <a:pPr>
              <a:lnSpc>
                <a:spcPct val="100000"/>
              </a:lnSpc>
            </a:pPr>
            <a:r>
              <a:rPr lang="en-US" b="1" dirty="0"/>
              <a:t>LGBTQ+ persons are my “neighbors” in God’s world – not my enemies.</a:t>
            </a:r>
          </a:p>
        </p:txBody>
      </p:sp>
    </p:spTree>
    <p:extLst>
      <p:ext uri="{BB962C8B-B14F-4D97-AF65-F5344CB8AC3E}">
        <p14:creationId xmlns:p14="http://schemas.microsoft.com/office/powerpoint/2010/main" val="405575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B091-9BE9-B986-8348-EA7A305D7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41853-A7DA-6448-614A-25FD9F42ED64}"/>
              </a:ext>
            </a:extLst>
          </p:cNvPr>
          <p:cNvSpPr>
            <a:spLocks noGrp="1"/>
          </p:cNvSpPr>
          <p:nvPr>
            <p:ph type="title"/>
          </p:nvPr>
        </p:nvSpPr>
        <p:spPr>
          <a:xfrm>
            <a:off x="586154" y="683925"/>
            <a:ext cx="10779617" cy="1073712"/>
          </a:xfrm>
        </p:spPr>
        <p:txBody>
          <a:bodyPr>
            <a:normAutofit/>
          </a:bodyPr>
          <a:lstStyle/>
          <a:p>
            <a:r>
              <a:rPr lang="en-US" sz="4900" dirty="0"/>
              <a:t>A Final Word: </a:t>
            </a:r>
            <a:r>
              <a:rPr lang="en-US" sz="6000" b="1" dirty="0"/>
              <a:t>God Loves Gay People</a:t>
            </a:r>
            <a:endParaRPr lang="en-US" b="1" dirty="0"/>
          </a:p>
        </p:txBody>
      </p:sp>
      <p:sp>
        <p:nvSpPr>
          <p:cNvPr id="3" name="Content Placeholder 2">
            <a:extLst>
              <a:ext uri="{FF2B5EF4-FFF2-40B4-BE49-F238E27FC236}">
                <a16:creationId xmlns:a16="http://schemas.microsoft.com/office/drawing/2014/main" id="{91334813-9EAD-E580-889A-47F39F40C7E1}"/>
              </a:ext>
            </a:extLst>
          </p:cNvPr>
          <p:cNvSpPr>
            <a:spLocks noGrp="1"/>
          </p:cNvSpPr>
          <p:nvPr>
            <p:ph idx="1"/>
          </p:nvPr>
        </p:nvSpPr>
        <p:spPr>
          <a:xfrm>
            <a:off x="586154" y="1957753"/>
            <a:ext cx="11324492" cy="4494561"/>
          </a:xfrm>
        </p:spPr>
        <p:txBody>
          <a:bodyPr>
            <a:normAutofit/>
          </a:bodyPr>
          <a:lstStyle/>
          <a:p>
            <a:pPr>
              <a:lnSpc>
                <a:spcPct val="100000"/>
              </a:lnSpc>
            </a:pPr>
            <a:r>
              <a:rPr lang="en-US" b="1" dirty="0"/>
              <a:t>LGBTQ+ persons are my “neighbors” in God’s world – not my enemies.</a:t>
            </a:r>
          </a:p>
          <a:p>
            <a:pPr>
              <a:lnSpc>
                <a:spcPct val="100000"/>
              </a:lnSpc>
            </a:pPr>
            <a:r>
              <a:rPr lang="en-US" b="1" dirty="0"/>
              <a:t>The church cannot love God and be homophobic and unwelcoming to gay people.</a:t>
            </a:r>
          </a:p>
        </p:txBody>
      </p:sp>
    </p:spTree>
    <p:extLst>
      <p:ext uri="{BB962C8B-B14F-4D97-AF65-F5344CB8AC3E}">
        <p14:creationId xmlns:p14="http://schemas.microsoft.com/office/powerpoint/2010/main" val="89682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B3EFA-2D51-8DC4-DAE3-CBC2FB05E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A0B18-7930-DBA3-E7A6-D24E8A407FD9}"/>
              </a:ext>
            </a:extLst>
          </p:cNvPr>
          <p:cNvSpPr>
            <a:spLocks noGrp="1"/>
          </p:cNvSpPr>
          <p:nvPr>
            <p:ph type="title"/>
          </p:nvPr>
        </p:nvSpPr>
        <p:spPr>
          <a:xfrm>
            <a:off x="586154" y="683925"/>
            <a:ext cx="10779617" cy="1073712"/>
          </a:xfrm>
        </p:spPr>
        <p:txBody>
          <a:bodyPr>
            <a:normAutofit/>
          </a:bodyPr>
          <a:lstStyle/>
          <a:p>
            <a:r>
              <a:rPr lang="en-US" sz="4900" dirty="0"/>
              <a:t>A Final Word: </a:t>
            </a:r>
            <a:r>
              <a:rPr lang="en-US" sz="6000" b="1" dirty="0"/>
              <a:t>God Loves Gay People</a:t>
            </a:r>
            <a:endParaRPr lang="en-US" b="1" dirty="0"/>
          </a:p>
        </p:txBody>
      </p:sp>
      <p:sp>
        <p:nvSpPr>
          <p:cNvPr id="3" name="Content Placeholder 2">
            <a:extLst>
              <a:ext uri="{FF2B5EF4-FFF2-40B4-BE49-F238E27FC236}">
                <a16:creationId xmlns:a16="http://schemas.microsoft.com/office/drawing/2014/main" id="{0F3C0EC7-A16D-5509-E8E8-16667D474794}"/>
              </a:ext>
            </a:extLst>
          </p:cNvPr>
          <p:cNvSpPr>
            <a:spLocks noGrp="1"/>
          </p:cNvSpPr>
          <p:nvPr>
            <p:ph idx="1"/>
          </p:nvPr>
        </p:nvSpPr>
        <p:spPr>
          <a:xfrm>
            <a:off x="586154" y="1957753"/>
            <a:ext cx="11324492" cy="4494561"/>
          </a:xfrm>
        </p:spPr>
        <p:txBody>
          <a:bodyPr>
            <a:normAutofit/>
          </a:bodyPr>
          <a:lstStyle/>
          <a:p>
            <a:pPr>
              <a:lnSpc>
                <a:spcPct val="100000"/>
              </a:lnSpc>
            </a:pPr>
            <a:r>
              <a:rPr lang="en-US" b="1" dirty="0"/>
              <a:t>LGBTQ+ persons are my “neighbors” in God’s world – not my enemies.</a:t>
            </a:r>
          </a:p>
          <a:p>
            <a:pPr>
              <a:lnSpc>
                <a:spcPct val="100000"/>
              </a:lnSpc>
            </a:pPr>
            <a:r>
              <a:rPr lang="en-US" b="1" dirty="0"/>
              <a:t>The church cannot love God and be homophobic and unwelcoming to gay people.</a:t>
            </a:r>
          </a:p>
          <a:p>
            <a:pPr>
              <a:lnSpc>
                <a:spcPct val="100000"/>
              </a:lnSpc>
            </a:pPr>
            <a:r>
              <a:rPr lang="en-US" b="1" dirty="0"/>
              <a:t>We must do a better job helping people deal with this issue!</a:t>
            </a:r>
          </a:p>
        </p:txBody>
      </p:sp>
    </p:spTree>
    <p:extLst>
      <p:ext uri="{BB962C8B-B14F-4D97-AF65-F5344CB8AC3E}">
        <p14:creationId xmlns:p14="http://schemas.microsoft.com/office/powerpoint/2010/main" val="251143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A69B-9AF2-AB36-A72A-3B5C8A3A5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CAF89-1272-DB15-8DB9-788AE7AA60A3}"/>
              </a:ext>
            </a:extLst>
          </p:cNvPr>
          <p:cNvSpPr>
            <a:spLocks noGrp="1"/>
          </p:cNvSpPr>
          <p:nvPr>
            <p:ph type="title"/>
          </p:nvPr>
        </p:nvSpPr>
        <p:spPr>
          <a:xfrm>
            <a:off x="586154" y="683925"/>
            <a:ext cx="10779617" cy="1073712"/>
          </a:xfrm>
        </p:spPr>
        <p:txBody>
          <a:bodyPr>
            <a:normAutofit/>
          </a:bodyPr>
          <a:lstStyle/>
          <a:p>
            <a:r>
              <a:rPr lang="en-US" sz="4900" dirty="0"/>
              <a:t>A Final Word: </a:t>
            </a:r>
            <a:r>
              <a:rPr lang="en-US" sz="6000" b="1" dirty="0"/>
              <a:t>God Loves Gay People</a:t>
            </a:r>
            <a:endParaRPr lang="en-US" b="1" dirty="0"/>
          </a:p>
        </p:txBody>
      </p:sp>
      <p:sp>
        <p:nvSpPr>
          <p:cNvPr id="3" name="Content Placeholder 2">
            <a:extLst>
              <a:ext uri="{FF2B5EF4-FFF2-40B4-BE49-F238E27FC236}">
                <a16:creationId xmlns:a16="http://schemas.microsoft.com/office/drawing/2014/main" id="{F292CB69-3581-34C2-3132-C722F44E8F27}"/>
              </a:ext>
            </a:extLst>
          </p:cNvPr>
          <p:cNvSpPr>
            <a:spLocks noGrp="1"/>
          </p:cNvSpPr>
          <p:nvPr>
            <p:ph idx="1"/>
          </p:nvPr>
        </p:nvSpPr>
        <p:spPr>
          <a:xfrm>
            <a:off x="586154" y="1957753"/>
            <a:ext cx="11324492" cy="4494561"/>
          </a:xfrm>
        </p:spPr>
        <p:txBody>
          <a:bodyPr>
            <a:normAutofit/>
          </a:bodyPr>
          <a:lstStyle/>
          <a:p>
            <a:pPr>
              <a:lnSpc>
                <a:spcPct val="100000"/>
              </a:lnSpc>
            </a:pPr>
            <a:r>
              <a:rPr lang="en-US" b="1" dirty="0"/>
              <a:t>LGBTQ+ persons are my “neighbors” in God’s world – not my enemies.</a:t>
            </a:r>
          </a:p>
          <a:p>
            <a:pPr>
              <a:lnSpc>
                <a:spcPct val="100000"/>
              </a:lnSpc>
            </a:pPr>
            <a:r>
              <a:rPr lang="en-US" b="1" dirty="0"/>
              <a:t>The church cannot love God and be homophobic and unwelcoming to gay people.</a:t>
            </a:r>
          </a:p>
          <a:p>
            <a:pPr>
              <a:lnSpc>
                <a:spcPct val="100000"/>
              </a:lnSpc>
            </a:pPr>
            <a:r>
              <a:rPr lang="en-US" b="1" dirty="0"/>
              <a:t>We must do a better job helping people deal with this issue!</a:t>
            </a:r>
          </a:p>
          <a:p>
            <a:pPr>
              <a:lnSpc>
                <a:spcPct val="100000"/>
              </a:lnSpc>
            </a:pPr>
            <a:r>
              <a:rPr lang="en-US" b="1" dirty="0"/>
              <a:t>“Welcoming” and “affirming” are no different for persons who teach, practice, or otherwise affirm any other category of misbehavior in Scripture’s list of vices.</a:t>
            </a:r>
          </a:p>
        </p:txBody>
      </p:sp>
    </p:spTree>
    <p:extLst>
      <p:ext uri="{BB962C8B-B14F-4D97-AF65-F5344CB8AC3E}">
        <p14:creationId xmlns:p14="http://schemas.microsoft.com/office/powerpoint/2010/main" val="2719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8B6F-A116-90BF-8285-D7EE2312370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3DDA94A-618D-ACC3-5760-31D65146B2D9}"/>
              </a:ext>
            </a:extLst>
          </p:cNvPr>
          <p:cNvSpPr>
            <a:spLocks noGrp="1"/>
          </p:cNvSpPr>
          <p:nvPr>
            <p:ph type="body" sz="quarter" idx="13"/>
          </p:nvPr>
        </p:nvSpPr>
        <p:spPr>
          <a:xfrm>
            <a:off x="986647" y="1794711"/>
            <a:ext cx="10695709" cy="2209800"/>
          </a:xfrm>
        </p:spPr>
        <p:txBody>
          <a:bodyPr/>
          <a:lstStyle/>
          <a:p>
            <a:r>
              <a:rPr lang="en-US" sz="8000" dirty="0">
                <a:solidFill>
                  <a:schemeClr val="bg1">
                    <a:lumMod val="65000"/>
                  </a:schemeClr>
                </a:solidFill>
              </a:rPr>
              <a:t>Should We Talk about </a:t>
            </a:r>
          </a:p>
          <a:p>
            <a:r>
              <a:rPr lang="en-US" sz="8000" dirty="0">
                <a:solidFill>
                  <a:schemeClr val="bg1">
                    <a:lumMod val="65000"/>
                  </a:schemeClr>
                </a:solidFill>
              </a:rPr>
              <a:t>Sex at Church?</a:t>
            </a:r>
          </a:p>
        </p:txBody>
      </p:sp>
      <p:sp>
        <p:nvSpPr>
          <p:cNvPr id="2" name="TextBox 1">
            <a:extLst>
              <a:ext uri="{FF2B5EF4-FFF2-40B4-BE49-F238E27FC236}">
                <a16:creationId xmlns:a16="http://schemas.microsoft.com/office/drawing/2014/main" id="{2A65CEE9-F07D-5547-BF24-F5070EBA34BC}"/>
              </a:ext>
            </a:extLst>
          </p:cNvPr>
          <p:cNvSpPr txBox="1"/>
          <p:nvPr/>
        </p:nvSpPr>
        <p:spPr>
          <a:xfrm>
            <a:off x="7249886" y="4533900"/>
            <a:ext cx="4241867" cy="1323439"/>
          </a:xfrm>
          <a:prstGeom prst="rect">
            <a:avLst/>
          </a:prstGeom>
          <a:noFill/>
        </p:spPr>
        <p:txBody>
          <a:bodyPr wrap="none" rtlCol="0">
            <a:spAutoFit/>
          </a:bodyPr>
          <a:lstStyle/>
          <a:p>
            <a:r>
              <a:rPr lang="en-US" sz="4000" b="1" i="1" dirty="0"/>
              <a:t>What Is Going On?</a:t>
            </a:r>
          </a:p>
          <a:p>
            <a:r>
              <a:rPr lang="en-US" sz="4000" b="1" i="1" dirty="0"/>
              <a:t>         And WHY?</a:t>
            </a:r>
          </a:p>
        </p:txBody>
      </p:sp>
    </p:spTree>
    <p:extLst>
      <p:ext uri="{BB962C8B-B14F-4D97-AF65-F5344CB8AC3E}">
        <p14:creationId xmlns:p14="http://schemas.microsoft.com/office/powerpoint/2010/main" val="1120567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34531"/>
            <a:ext cx="9144000" cy="4812632"/>
          </a:xfrm>
          <a:prstGeom prst="rect">
            <a:avLst/>
          </a:prstGeom>
        </p:spPr>
      </p:pic>
    </p:spTree>
    <p:extLst>
      <p:ext uri="{BB962C8B-B14F-4D97-AF65-F5344CB8AC3E}">
        <p14:creationId xmlns:p14="http://schemas.microsoft.com/office/powerpoint/2010/main" val="2902442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19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0A822B-1191-87AF-1810-FC4168A88F8F}"/>
              </a:ext>
            </a:extLst>
          </p:cNvPr>
          <p:cNvSpPr>
            <a:spLocks noGrp="1"/>
          </p:cNvSpPr>
          <p:nvPr>
            <p:ph type="title"/>
          </p:nvPr>
        </p:nvSpPr>
        <p:spPr/>
        <p:txBody>
          <a:bodyPr/>
          <a:lstStyle/>
          <a:p>
            <a:r>
              <a:rPr lang="en-US" b="1" dirty="0"/>
              <a:t>Scripture’s Positive Thesis</a:t>
            </a:r>
          </a:p>
        </p:txBody>
      </p:sp>
      <p:sp>
        <p:nvSpPr>
          <p:cNvPr id="6" name="Content Placeholder 5">
            <a:extLst>
              <a:ext uri="{FF2B5EF4-FFF2-40B4-BE49-F238E27FC236}">
                <a16:creationId xmlns:a16="http://schemas.microsoft.com/office/drawing/2014/main" id="{FDDA8842-EB29-B5C9-DEDD-89B4719A5D08}"/>
              </a:ext>
            </a:extLst>
          </p:cNvPr>
          <p:cNvSpPr>
            <a:spLocks noGrp="1"/>
          </p:cNvSpPr>
          <p:nvPr>
            <p:ph idx="1"/>
          </p:nvPr>
        </p:nvSpPr>
        <p:spPr>
          <a:xfrm>
            <a:off x="1219201" y="1735137"/>
            <a:ext cx="9751484" cy="4478093"/>
          </a:xfrm>
        </p:spPr>
        <p:txBody>
          <a:bodyPr>
            <a:normAutofit/>
          </a:bodyPr>
          <a:lstStyle/>
          <a:p>
            <a:pPr marL="0" indent="0">
              <a:lnSpc>
                <a:spcPct val="124000"/>
              </a:lnSpc>
              <a:buNone/>
            </a:pPr>
            <a:endParaRPr lang="en-US" sz="3200" b="1" i="0" u="none" strike="noStrike" dirty="0">
              <a:solidFill>
                <a:srgbClr val="000000"/>
              </a:solidFill>
              <a:effectLst/>
              <a:latin typeface="Goudy Old Style" panose="02020502050305020303" pitchFamily="18" charset="77"/>
            </a:endParaRPr>
          </a:p>
          <a:p>
            <a:pPr marL="0" indent="0">
              <a:lnSpc>
                <a:spcPct val="124000"/>
              </a:lnSpc>
              <a:buNone/>
            </a:pPr>
            <a:r>
              <a:rPr lang="en-US" sz="3200" b="1" i="0" u="none" strike="noStrike" dirty="0">
                <a:solidFill>
                  <a:srgbClr val="000000"/>
                </a:solidFill>
                <a:effectLst/>
                <a:latin typeface="Goudy Old Style" panose="02020502050305020303" pitchFamily="18" charset="77"/>
              </a:rPr>
              <a:t>Marriage should be honored by all, and the marriage bed kept pure</a:t>
            </a:r>
            <a:r>
              <a:rPr lang="en-US" sz="3200" b="1" dirty="0">
                <a:solidFill>
                  <a:srgbClr val="000000"/>
                </a:solidFill>
                <a:latin typeface="Goudy Old Style" panose="02020502050305020303" pitchFamily="18" charset="77"/>
              </a:rPr>
              <a:t> . . .</a:t>
            </a:r>
          </a:p>
          <a:p>
            <a:pPr marL="0" indent="0" algn="r">
              <a:lnSpc>
                <a:spcPct val="124000"/>
              </a:lnSpc>
              <a:buNone/>
            </a:pPr>
            <a:r>
              <a:rPr lang="en-US" sz="3200" i="1" dirty="0">
                <a:solidFill>
                  <a:srgbClr val="000000"/>
                </a:solidFill>
                <a:latin typeface="Goudy Old Style" panose="02020502050305020303" pitchFamily="18" charset="77"/>
              </a:rPr>
              <a:t>Hebrews 13:4a (NIV)</a:t>
            </a:r>
            <a:endParaRPr lang="en-US" sz="3200" i="1" dirty="0">
              <a:latin typeface="Goudy Old Style" panose="02020502050305020303" pitchFamily="18" charset="77"/>
            </a:endParaRPr>
          </a:p>
        </p:txBody>
      </p:sp>
    </p:spTree>
    <p:extLst>
      <p:ext uri="{BB962C8B-B14F-4D97-AF65-F5344CB8AC3E}">
        <p14:creationId xmlns:p14="http://schemas.microsoft.com/office/powerpoint/2010/main" val="425698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0A822B-1191-87AF-1810-FC4168A88F8F}"/>
              </a:ext>
            </a:extLst>
          </p:cNvPr>
          <p:cNvSpPr>
            <a:spLocks noGrp="1"/>
          </p:cNvSpPr>
          <p:nvPr>
            <p:ph type="title"/>
          </p:nvPr>
        </p:nvSpPr>
        <p:spPr/>
        <p:txBody>
          <a:bodyPr/>
          <a:lstStyle/>
          <a:p>
            <a:r>
              <a:rPr lang="en-US" b="1" dirty="0"/>
              <a:t>The Negative Implication</a:t>
            </a:r>
          </a:p>
        </p:txBody>
      </p:sp>
      <p:sp>
        <p:nvSpPr>
          <p:cNvPr id="6" name="Content Placeholder 5">
            <a:extLst>
              <a:ext uri="{FF2B5EF4-FFF2-40B4-BE49-F238E27FC236}">
                <a16:creationId xmlns:a16="http://schemas.microsoft.com/office/drawing/2014/main" id="{FDDA8842-EB29-B5C9-DEDD-89B4719A5D08}"/>
              </a:ext>
            </a:extLst>
          </p:cNvPr>
          <p:cNvSpPr>
            <a:spLocks noGrp="1"/>
          </p:cNvSpPr>
          <p:nvPr>
            <p:ph idx="1"/>
          </p:nvPr>
        </p:nvSpPr>
        <p:spPr>
          <a:xfrm>
            <a:off x="1219201" y="1735137"/>
            <a:ext cx="9751484" cy="4478093"/>
          </a:xfrm>
        </p:spPr>
        <p:txBody>
          <a:bodyPr>
            <a:normAutofit/>
          </a:bodyPr>
          <a:lstStyle/>
          <a:p>
            <a:pPr marL="0" indent="0">
              <a:lnSpc>
                <a:spcPct val="124000"/>
              </a:lnSpc>
              <a:buNone/>
            </a:pPr>
            <a:endParaRPr lang="en-US" sz="3200" b="1" i="0" u="none" strike="noStrike" dirty="0">
              <a:solidFill>
                <a:srgbClr val="000000"/>
              </a:solidFill>
              <a:effectLst/>
              <a:latin typeface="Goudy Old Style" panose="02020502050305020303" pitchFamily="18" charset="77"/>
            </a:endParaRPr>
          </a:p>
          <a:p>
            <a:pPr marL="0" indent="0">
              <a:lnSpc>
                <a:spcPct val="124000"/>
              </a:lnSpc>
              <a:buNone/>
            </a:pPr>
            <a:r>
              <a:rPr lang="en-US" sz="3200" b="1" i="0" u="none" strike="noStrike" dirty="0">
                <a:solidFill>
                  <a:schemeClr val="tx1">
                    <a:lumMod val="50000"/>
                    <a:lumOff val="50000"/>
                  </a:schemeClr>
                </a:solidFill>
                <a:effectLst/>
                <a:latin typeface="Goudy Old Style" panose="02020502050305020303" pitchFamily="18" charset="77"/>
              </a:rPr>
              <a:t>Marriage should be honored by all, and the marriage bed kept pure, </a:t>
            </a:r>
            <a:r>
              <a:rPr lang="en-US" sz="3200" b="1" i="0" u="none" strike="noStrike" dirty="0">
                <a:solidFill>
                  <a:srgbClr val="000000"/>
                </a:solidFill>
                <a:effectLst/>
                <a:latin typeface="Goudy Old Style" panose="02020502050305020303" pitchFamily="18" charset="77"/>
              </a:rPr>
              <a:t>for God will judge the adulterer and all the sexually immoral.</a:t>
            </a:r>
          </a:p>
          <a:p>
            <a:pPr marL="0" indent="0" algn="r">
              <a:lnSpc>
                <a:spcPct val="124000"/>
              </a:lnSpc>
              <a:buNone/>
            </a:pPr>
            <a:r>
              <a:rPr lang="en-US" sz="3200" i="1" dirty="0">
                <a:solidFill>
                  <a:srgbClr val="000000"/>
                </a:solidFill>
                <a:latin typeface="Goudy Old Style" panose="02020502050305020303" pitchFamily="18" charset="77"/>
              </a:rPr>
              <a:t>Hebrews 13:4 (NIV)</a:t>
            </a:r>
            <a:endParaRPr lang="en-US" sz="3200" i="1" dirty="0">
              <a:latin typeface="Goudy Old Style" panose="02020502050305020303" pitchFamily="18" charset="77"/>
            </a:endParaRPr>
          </a:p>
        </p:txBody>
      </p:sp>
    </p:spTree>
    <p:extLst>
      <p:ext uri="{BB962C8B-B14F-4D97-AF65-F5344CB8AC3E}">
        <p14:creationId xmlns:p14="http://schemas.microsoft.com/office/powerpoint/2010/main" val="101602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C9F0-139D-A9F7-C07E-E717404D320C}"/>
              </a:ext>
            </a:extLst>
          </p:cNvPr>
          <p:cNvSpPr>
            <a:spLocks noGrp="1"/>
          </p:cNvSpPr>
          <p:nvPr>
            <p:ph type="title"/>
          </p:nvPr>
        </p:nvSpPr>
        <p:spPr>
          <a:xfrm>
            <a:off x="1219201" y="503238"/>
            <a:ext cx="9751484" cy="868362"/>
          </a:xfrm>
        </p:spPr>
        <p:txBody>
          <a:bodyPr/>
          <a:lstStyle/>
          <a:p>
            <a:r>
              <a:rPr lang="en-US" dirty="0"/>
              <a:t>A Disclaimer</a:t>
            </a:r>
          </a:p>
        </p:txBody>
      </p:sp>
      <p:sp>
        <p:nvSpPr>
          <p:cNvPr id="3" name="Content Placeholder 2">
            <a:extLst>
              <a:ext uri="{FF2B5EF4-FFF2-40B4-BE49-F238E27FC236}">
                <a16:creationId xmlns:a16="http://schemas.microsoft.com/office/drawing/2014/main" id="{591B581C-461E-0787-1995-9B1049FC4011}"/>
              </a:ext>
            </a:extLst>
          </p:cNvPr>
          <p:cNvSpPr>
            <a:spLocks noGrp="1"/>
          </p:cNvSpPr>
          <p:nvPr>
            <p:ph idx="1"/>
          </p:nvPr>
        </p:nvSpPr>
        <p:spPr>
          <a:xfrm>
            <a:off x="1219201" y="1735138"/>
            <a:ext cx="9751484" cy="4056062"/>
          </a:xfrm>
        </p:spPr>
        <p:txBody>
          <a:bodyPr>
            <a:normAutofit/>
          </a:bodyPr>
          <a:lstStyle/>
          <a:p>
            <a:r>
              <a:rPr lang="en-US" dirty="0"/>
              <a:t>I never wanted to present these lectures, hold seminars on “LGBTQ+ issues,” or write </a:t>
            </a:r>
            <a:r>
              <a:rPr lang="en-US" b="1" i="1" dirty="0"/>
              <a:t>Male and Female God Created Them</a:t>
            </a:r>
            <a:r>
              <a:rPr lang="en-US" b="1" dirty="0"/>
              <a:t> </a:t>
            </a:r>
            <a:r>
              <a:rPr lang="en-US" dirty="0"/>
              <a:t>and </a:t>
            </a:r>
            <a:r>
              <a:rPr lang="en-US" b="1" i="1" dirty="0"/>
              <a:t>The Ink Is Dr</a:t>
            </a:r>
            <a:r>
              <a:rPr lang="en-US" i="1" dirty="0"/>
              <a:t>y</a:t>
            </a:r>
            <a:r>
              <a:rPr lang="en-US" dirty="0"/>
              <a:t> – or imagined the need for doing so.</a:t>
            </a:r>
          </a:p>
          <a:p>
            <a:endParaRPr lang="en-US" dirty="0"/>
          </a:p>
        </p:txBody>
      </p:sp>
      <p:pic>
        <p:nvPicPr>
          <p:cNvPr id="4" name="Content Placeholder 4">
            <a:extLst>
              <a:ext uri="{FF2B5EF4-FFF2-40B4-BE49-F238E27FC236}">
                <a16:creationId xmlns:a16="http://schemas.microsoft.com/office/drawing/2014/main" id="{7E29C4B7-4C5C-096F-75D1-4E7212B3DA46}"/>
              </a:ext>
            </a:extLst>
          </p:cNvPr>
          <p:cNvPicPr>
            <a:picLocks noChangeAspect="1"/>
          </p:cNvPicPr>
          <p:nvPr/>
        </p:nvPicPr>
        <p:blipFill>
          <a:blip r:embed="rId3"/>
          <a:stretch>
            <a:fillRect/>
          </a:stretch>
        </p:blipFill>
        <p:spPr>
          <a:xfrm>
            <a:off x="3285085" y="3095861"/>
            <a:ext cx="2391438" cy="3415080"/>
          </a:xfrm>
          <a:prstGeom prst="rect">
            <a:avLst/>
          </a:prstGeom>
        </p:spPr>
      </p:pic>
      <p:pic>
        <p:nvPicPr>
          <p:cNvPr id="7" name="Picture 6">
            <a:extLst>
              <a:ext uri="{FF2B5EF4-FFF2-40B4-BE49-F238E27FC236}">
                <a16:creationId xmlns:a16="http://schemas.microsoft.com/office/drawing/2014/main" id="{384FAF58-39E4-0916-75AB-585246A43E5E}"/>
              </a:ext>
            </a:extLst>
          </p:cNvPr>
          <p:cNvPicPr>
            <a:picLocks noChangeAspect="1"/>
          </p:cNvPicPr>
          <p:nvPr/>
        </p:nvPicPr>
        <p:blipFill>
          <a:blip r:embed="rId4"/>
          <a:stretch>
            <a:fillRect/>
          </a:stretch>
        </p:blipFill>
        <p:spPr>
          <a:xfrm>
            <a:off x="6515479" y="3408220"/>
            <a:ext cx="2023837" cy="3102721"/>
          </a:xfrm>
          <a:prstGeom prst="rect">
            <a:avLst/>
          </a:prstGeom>
        </p:spPr>
      </p:pic>
    </p:spTree>
    <p:extLst>
      <p:ext uri="{BB962C8B-B14F-4D97-AF65-F5344CB8AC3E}">
        <p14:creationId xmlns:p14="http://schemas.microsoft.com/office/powerpoint/2010/main" val="2954685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C9F0-139D-A9F7-C07E-E717404D320C}"/>
              </a:ext>
            </a:extLst>
          </p:cNvPr>
          <p:cNvSpPr>
            <a:spLocks noGrp="1"/>
          </p:cNvSpPr>
          <p:nvPr>
            <p:ph type="title"/>
          </p:nvPr>
        </p:nvSpPr>
        <p:spPr/>
        <p:txBody>
          <a:bodyPr/>
          <a:lstStyle/>
          <a:p>
            <a:r>
              <a:rPr lang="en-US" sz="4800" b="1" dirty="0"/>
              <a:t>A Disclaimer</a:t>
            </a:r>
          </a:p>
        </p:txBody>
      </p:sp>
      <p:sp>
        <p:nvSpPr>
          <p:cNvPr id="3" name="Content Placeholder 2">
            <a:extLst>
              <a:ext uri="{FF2B5EF4-FFF2-40B4-BE49-F238E27FC236}">
                <a16:creationId xmlns:a16="http://schemas.microsoft.com/office/drawing/2014/main" id="{591B581C-461E-0787-1995-9B1049FC4011}"/>
              </a:ext>
            </a:extLst>
          </p:cNvPr>
          <p:cNvSpPr>
            <a:spLocks noGrp="1"/>
          </p:cNvSpPr>
          <p:nvPr>
            <p:ph idx="1"/>
          </p:nvPr>
        </p:nvSpPr>
        <p:spPr>
          <a:xfrm>
            <a:off x="808892" y="1524000"/>
            <a:ext cx="10456985" cy="4548554"/>
          </a:xfrm>
        </p:spPr>
        <p:txBody>
          <a:bodyPr>
            <a:normAutofit/>
          </a:bodyPr>
          <a:lstStyle/>
          <a:p>
            <a:r>
              <a:rPr lang="en-US" sz="2800" b="1" dirty="0"/>
              <a:t>I never wanted to present these lectures, hold seminars on “LGBTQ+ issues,” or write </a:t>
            </a:r>
            <a:r>
              <a:rPr lang="en-US" sz="2800" b="1" i="1" dirty="0"/>
              <a:t>Male and Female God Created Them</a:t>
            </a:r>
            <a:r>
              <a:rPr lang="en-US" sz="2800" b="1" dirty="0"/>
              <a:t> and </a:t>
            </a:r>
            <a:r>
              <a:rPr lang="en-US" sz="2800" b="1" i="1" dirty="0"/>
              <a:t>The Ink Is Dry – </a:t>
            </a:r>
            <a:r>
              <a:rPr lang="en-US" sz="2800" b="1" i="1" u="sng" dirty="0"/>
              <a:t>or imagined the need for doing so</a:t>
            </a:r>
            <a:r>
              <a:rPr lang="en-US" sz="2800" b="1" dirty="0"/>
              <a:t>.</a:t>
            </a:r>
            <a:endParaRPr lang="en-US" sz="2800" b="1" i="1" dirty="0"/>
          </a:p>
          <a:p>
            <a:r>
              <a:rPr lang="en-US" sz="2800" b="1" dirty="0"/>
              <a:t>I had lived with the naïve assumption that Jesus-confessing, Bible-believing churches held a consistent doctrine of </a:t>
            </a:r>
            <a:r>
              <a:rPr lang="en-US" sz="2800" b="1" i="1" dirty="0"/>
              <a:t>ethical behavior</a:t>
            </a:r>
            <a:r>
              <a:rPr lang="en-US" sz="2800" b="1" dirty="0"/>
              <a:t> as articulated in the Holy Scriptures – certainly all the churches within my heritage in Churches of Christ.</a:t>
            </a:r>
          </a:p>
          <a:p>
            <a:r>
              <a:rPr lang="en-US" sz="3600" b="1" i="1" dirty="0"/>
              <a:t>Then things began to change!</a:t>
            </a:r>
          </a:p>
          <a:p>
            <a:endParaRPr lang="en-US" sz="2800" b="1" dirty="0"/>
          </a:p>
        </p:txBody>
      </p:sp>
    </p:spTree>
    <p:extLst>
      <p:ext uri="{BB962C8B-B14F-4D97-AF65-F5344CB8AC3E}">
        <p14:creationId xmlns:p14="http://schemas.microsoft.com/office/powerpoint/2010/main" val="53454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F5883-7E32-0CE2-A759-7A454F091FB6}"/>
              </a:ext>
            </a:extLst>
          </p:cNvPr>
          <p:cNvPicPr>
            <a:picLocks noChangeAspect="1"/>
          </p:cNvPicPr>
          <p:nvPr/>
        </p:nvPicPr>
        <p:blipFill>
          <a:blip r:embed="rId3"/>
          <a:stretch>
            <a:fillRect/>
          </a:stretch>
        </p:blipFill>
        <p:spPr>
          <a:xfrm>
            <a:off x="1770185" y="188515"/>
            <a:ext cx="8557846" cy="6410716"/>
          </a:xfrm>
          <a:prstGeom prst="rect">
            <a:avLst/>
          </a:prstGeom>
        </p:spPr>
      </p:pic>
    </p:spTree>
    <p:extLst>
      <p:ext uri="{BB962C8B-B14F-4D97-AF65-F5344CB8AC3E}">
        <p14:creationId xmlns:p14="http://schemas.microsoft.com/office/powerpoint/2010/main" val="313198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52CA-B429-C827-DD77-047FBD94E35D}"/>
              </a:ext>
            </a:extLst>
          </p:cNvPr>
          <p:cNvSpPr>
            <a:spLocks noGrp="1"/>
          </p:cNvSpPr>
          <p:nvPr>
            <p:ph type="title"/>
          </p:nvPr>
        </p:nvSpPr>
        <p:spPr>
          <a:xfrm>
            <a:off x="1219201" y="1218346"/>
            <a:ext cx="9751484" cy="868362"/>
          </a:xfrm>
        </p:spPr>
        <p:txBody>
          <a:bodyPr/>
          <a:lstStyle/>
          <a:p>
            <a:r>
              <a:rPr lang="en-US" b="1" dirty="0"/>
              <a:t>Case Study: David </a:t>
            </a:r>
            <a:r>
              <a:rPr lang="en-US" b="1" dirty="0" err="1"/>
              <a:t>Gushee</a:t>
            </a:r>
            <a:endParaRPr lang="en-US" b="1" dirty="0"/>
          </a:p>
        </p:txBody>
      </p:sp>
      <p:sp>
        <p:nvSpPr>
          <p:cNvPr id="3" name="Content Placeholder 2">
            <a:extLst>
              <a:ext uri="{FF2B5EF4-FFF2-40B4-BE49-F238E27FC236}">
                <a16:creationId xmlns:a16="http://schemas.microsoft.com/office/drawing/2014/main" id="{555E13E5-19F9-E9B7-CCA8-40E145B2D406}"/>
              </a:ext>
            </a:extLst>
          </p:cNvPr>
          <p:cNvSpPr>
            <a:spLocks noGrp="1"/>
          </p:cNvSpPr>
          <p:nvPr>
            <p:ph idx="1"/>
          </p:nvPr>
        </p:nvSpPr>
        <p:spPr>
          <a:xfrm>
            <a:off x="1219201" y="2356338"/>
            <a:ext cx="9751484" cy="3434862"/>
          </a:xfrm>
        </p:spPr>
        <p:txBody>
          <a:bodyPr>
            <a:normAutofit/>
          </a:bodyPr>
          <a:lstStyle/>
          <a:p>
            <a:r>
              <a:rPr lang="en-US" sz="2800" b="1" dirty="0"/>
              <a:t>Stassen &amp; </a:t>
            </a:r>
            <a:r>
              <a:rPr lang="en-US" sz="2800" b="1" dirty="0" err="1"/>
              <a:t>Gushee</a:t>
            </a:r>
            <a:r>
              <a:rPr lang="en-US" sz="2800" b="1" dirty="0"/>
              <a:t>, </a:t>
            </a:r>
            <a:r>
              <a:rPr lang="en-US" sz="2800" b="1" i="1" dirty="0"/>
              <a:t>Kingdom Ethics</a:t>
            </a:r>
            <a:r>
              <a:rPr lang="en-US" sz="2800" b="1" dirty="0"/>
              <a:t> (2003), 310-311</a:t>
            </a:r>
          </a:p>
          <a:p>
            <a:r>
              <a:rPr lang="en-US" sz="2800" b="1" dirty="0" err="1"/>
              <a:t>Gushee</a:t>
            </a:r>
            <a:r>
              <a:rPr lang="en-US" sz="2800" b="1" dirty="0"/>
              <a:t>, </a:t>
            </a:r>
            <a:r>
              <a:rPr lang="en-US" sz="2800" b="1" i="1" dirty="0"/>
              <a:t>Changing Our Mind</a:t>
            </a:r>
            <a:r>
              <a:rPr lang="en-US" sz="2800" b="1" dirty="0"/>
              <a:t> (2014-2017), 176-177</a:t>
            </a:r>
          </a:p>
          <a:p>
            <a:r>
              <a:rPr lang="en-US" sz="2800" b="1" dirty="0" err="1"/>
              <a:t>Gushee</a:t>
            </a:r>
            <a:r>
              <a:rPr lang="en-US" sz="2800" b="1" dirty="0"/>
              <a:t>, </a:t>
            </a:r>
            <a:r>
              <a:rPr lang="en-US" sz="2800" b="1" i="1" dirty="0"/>
              <a:t>After Evangelicalism: The Path to a New Christianity </a:t>
            </a:r>
            <a:r>
              <a:rPr lang="en-US" sz="2800" b="1" dirty="0"/>
              <a:t>(2020), 41, 130-131</a:t>
            </a:r>
          </a:p>
        </p:txBody>
      </p:sp>
    </p:spTree>
    <p:extLst>
      <p:ext uri="{BB962C8B-B14F-4D97-AF65-F5344CB8AC3E}">
        <p14:creationId xmlns:p14="http://schemas.microsoft.com/office/powerpoint/2010/main" val="321130497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51977</TotalTime>
  <Words>4878</Words>
  <Application>Microsoft Macintosh PowerPoint</Application>
  <PresentationFormat>Widescreen</PresentationFormat>
  <Paragraphs>283</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Goudy Old Style</vt:lpstr>
      <vt:lpstr>Impact</vt:lpstr>
      <vt:lpstr>Rockwell</vt:lpstr>
      <vt:lpstr>Symbol</vt:lpstr>
      <vt:lpstr>Times New Roman</vt:lpstr>
      <vt:lpstr>Inkwell</vt:lpstr>
      <vt:lpstr>Campbell Street Church of Christ</vt:lpstr>
      <vt:lpstr>PowerPoint Presentation</vt:lpstr>
      <vt:lpstr>PowerPoint Presentation</vt:lpstr>
      <vt:lpstr>Scripture’s Positive Thesis</vt:lpstr>
      <vt:lpstr>The Negative Implication</vt:lpstr>
      <vt:lpstr>A Disclaimer</vt:lpstr>
      <vt:lpstr>A Disclaimer</vt:lpstr>
      <vt:lpstr>PowerPoint Presentation</vt:lpstr>
      <vt:lpstr>Case Study: David Gushee</vt:lpstr>
      <vt:lpstr>Gushee’s “Post-Evangelical Sexual Ethic”</vt:lpstr>
      <vt:lpstr>Gushee’s “Post-Evangelical Sexual Ethic”</vt:lpstr>
      <vt:lpstr>Gushee’s Assertion</vt:lpstr>
      <vt:lpstr>The Shift!</vt:lpstr>
      <vt:lpstr>So RAPID a Shift!</vt:lpstr>
      <vt:lpstr>The “Culture Wars” Are Over</vt:lpstr>
      <vt:lpstr>PowerPoint Presentation</vt:lpstr>
      <vt:lpstr>PowerPoint Presentation</vt:lpstr>
      <vt:lpstr>PowerPoint Presentation</vt:lpstr>
      <vt:lpstr>Moralistic Therapeutic Deism the remnant of Christian faith in American culture</vt:lpstr>
      <vt:lpstr>Five Cultural Shifts</vt:lpstr>
      <vt:lpstr>“Truthless” Culture</vt:lpstr>
      <vt:lpstr>Five Cultural Shifts</vt:lpstr>
      <vt:lpstr>Five Cultural Shifts</vt:lpstr>
      <vt:lpstr>Five Cultural Shifts</vt:lpstr>
      <vt:lpstr>Five Cultural Shifts</vt:lpstr>
      <vt:lpstr>A Final Word: God Loves Gay People</vt:lpstr>
      <vt:lpstr>A Final Word: God Loves Gay People</vt:lpstr>
      <vt:lpstr>A Final Word: God Loves Gay People</vt:lpstr>
      <vt:lpstr>A Final Word: God Loves Gay People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 Grieve the Spirit!</dc:title>
  <dc:creator>Rubel Shelly</dc:creator>
  <cp:lastModifiedBy>Rubel Shelly</cp:lastModifiedBy>
  <cp:revision>228</cp:revision>
  <cp:lastPrinted>2024-06-07T12:28:35Z</cp:lastPrinted>
  <dcterms:created xsi:type="dcterms:W3CDTF">2018-06-04T20:45:07Z</dcterms:created>
  <dcterms:modified xsi:type="dcterms:W3CDTF">2024-09-20T21:25:07Z</dcterms:modified>
</cp:coreProperties>
</file>