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1"/>
  </p:notesMasterIdLst>
  <p:sldIdLst>
    <p:sldId id="441" r:id="rId2"/>
    <p:sldId id="442" r:id="rId3"/>
    <p:sldId id="389" r:id="rId4"/>
    <p:sldId id="326" r:id="rId5"/>
    <p:sldId id="366" r:id="rId6"/>
    <p:sldId id="367" r:id="rId7"/>
    <p:sldId id="372" r:id="rId8"/>
    <p:sldId id="336" r:id="rId9"/>
    <p:sldId id="368" r:id="rId10"/>
    <p:sldId id="369" r:id="rId11"/>
    <p:sldId id="391" r:id="rId12"/>
    <p:sldId id="395" r:id="rId13"/>
    <p:sldId id="342" r:id="rId14"/>
    <p:sldId id="392" r:id="rId15"/>
    <p:sldId id="345" r:id="rId16"/>
    <p:sldId id="410" r:id="rId17"/>
    <p:sldId id="411" r:id="rId18"/>
    <p:sldId id="398" r:id="rId19"/>
    <p:sldId id="399" r:id="rId20"/>
    <p:sldId id="404" r:id="rId21"/>
    <p:sldId id="396" r:id="rId22"/>
    <p:sldId id="334" r:id="rId23"/>
    <p:sldId id="332" r:id="rId24"/>
    <p:sldId id="335" r:id="rId25"/>
    <p:sldId id="412" r:id="rId26"/>
    <p:sldId id="408" r:id="rId27"/>
    <p:sldId id="413" r:id="rId28"/>
    <p:sldId id="344" r:id="rId29"/>
    <p:sldId id="377"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hiddenSlides="1"/>
  <p:clrMru>
    <a:srgbClr val="FFE880"/>
    <a:srgbClr val="FCE57F"/>
    <a:srgbClr val="FAE37E"/>
    <a:srgbClr val="ECD677"/>
    <a:srgbClr val="E6E747"/>
    <a:srgbClr val="FFFF50"/>
    <a:srgbClr val="E0E009"/>
    <a:srgbClr val="F0F109"/>
    <a:srgbClr val="F4F40A"/>
    <a:srgbClr val="1ACA0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660"/>
    <p:restoredTop sz="94444"/>
  </p:normalViewPr>
  <p:slideViewPr>
    <p:cSldViewPr snapToGrid="0" snapToObjects="1">
      <p:cViewPr varScale="1">
        <p:scale>
          <a:sx n="98" d="100"/>
          <a:sy n="98" d="100"/>
        </p:scale>
        <p:origin x="192" y="35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AC0FD3-10E8-9043-93C1-83753C7E7B97}" type="datetimeFigureOut">
              <a:rPr lang="en-US" smtClean="0"/>
              <a:t>9/20/24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6677E9-9F15-0F43-BE32-0F809CDAB6EE}" type="slidenum">
              <a:rPr lang="en-US" smtClean="0"/>
              <a:t>‹#›</a:t>
            </a:fld>
            <a:endParaRPr lang="en-US"/>
          </a:p>
        </p:txBody>
      </p:sp>
    </p:spTree>
    <p:extLst>
      <p:ext uri="{BB962C8B-B14F-4D97-AF65-F5344CB8AC3E}">
        <p14:creationId xmlns:p14="http://schemas.microsoft.com/office/powerpoint/2010/main" val="161325116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6677E9-9F15-0F43-BE32-0F809CDAB6EE}" type="slidenum">
              <a:rPr lang="en-US" smtClean="0"/>
              <a:t>1</a:t>
            </a:fld>
            <a:endParaRPr lang="en-US"/>
          </a:p>
        </p:txBody>
      </p:sp>
    </p:spTree>
    <p:extLst>
      <p:ext uri="{BB962C8B-B14F-4D97-AF65-F5344CB8AC3E}">
        <p14:creationId xmlns:p14="http://schemas.microsoft.com/office/powerpoint/2010/main" val="4063210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6677E9-9F15-0F43-BE32-0F809CDAB6EE}" type="slidenum">
              <a:rPr lang="en-US" smtClean="0"/>
              <a:t>17</a:t>
            </a:fld>
            <a:endParaRPr lang="en-US"/>
          </a:p>
        </p:txBody>
      </p:sp>
    </p:spTree>
    <p:extLst>
      <p:ext uri="{BB962C8B-B14F-4D97-AF65-F5344CB8AC3E}">
        <p14:creationId xmlns:p14="http://schemas.microsoft.com/office/powerpoint/2010/main" val="2319277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6677E9-9F15-0F43-BE32-0F809CDAB6EE}" type="slidenum">
              <a:rPr lang="en-US" smtClean="0"/>
              <a:t>18</a:t>
            </a:fld>
            <a:endParaRPr lang="en-US"/>
          </a:p>
        </p:txBody>
      </p:sp>
    </p:spTree>
    <p:extLst>
      <p:ext uri="{BB962C8B-B14F-4D97-AF65-F5344CB8AC3E}">
        <p14:creationId xmlns:p14="http://schemas.microsoft.com/office/powerpoint/2010/main" val="2837992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6677E9-9F15-0F43-BE32-0F809CDAB6EE}" type="slidenum">
              <a:rPr lang="en-US" smtClean="0"/>
              <a:t>19</a:t>
            </a:fld>
            <a:endParaRPr lang="en-US"/>
          </a:p>
        </p:txBody>
      </p:sp>
    </p:spTree>
    <p:extLst>
      <p:ext uri="{BB962C8B-B14F-4D97-AF65-F5344CB8AC3E}">
        <p14:creationId xmlns:p14="http://schemas.microsoft.com/office/powerpoint/2010/main" val="1397377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James </a:t>
            </a:r>
            <a:r>
              <a:rPr lang="en-US" dirty="0" err="1"/>
              <a:t>Romm</a:t>
            </a:r>
            <a:r>
              <a:rPr lang="en-US" dirty="0"/>
              <a:t>, </a:t>
            </a:r>
            <a:r>
              <a:rPr lang="en-US" i="1" dirty="0"/>
              <a:t>The Sacred Band</a:t>
            </a:r>
            <a:r>
              <a:rPr lang="en-US" i="0" dirty="0"/>
              <a:t> (New York: Simon and Schuster, 2021), 11-12.</a:t>
            </a:r>
            <a:endParaRPr lang="en-US" dirty="0"/>
          </a:p>
        </p:txBody>
      </p:sp>
      <p:sp>
        <p:nvSpPr>
          <p:cNvPr id="4" name="Slide Number Placeholder 3"/>
          <p:cNvSpPr>
            <a:spLocks noGrp="1"/>
          </p:cNvSpPr>
          <p:nvPr>
            <p:ph type="sldNum" sz="quarter" idx="5"/>
          </p:nvPr>
        </p:nvSpPr>
        <p:spPr/>
        <p:txBody>
          <a:bodyPr/>
          <a:lstStyle/>
          <a:p>
            <a:fld id="{6E6677E9-9F15-0F43-BE32-0F809CDAB6EE}" type="slidenum">
              <a:rPr lang="en-US" smtClean="0"/>
              <a:t>20</a:t>
            </a:fld>
            <a:endParaRPr lang="en-US"/>
          </a:p>
        </p:txBody>
      </p:sp>
    </p:spTree>
    <p:extLst>
      <p:ext uri="{BB962C8B-B14F-4D97-AF65-F5344CB8AC3E}">
        <p14:creationId xmlns:p14="http://schemas.microsoft.com/office/powerpoint/2010/main" val="921918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James </a:t>
            </a:r>
            <a:r>
              <a:rPr lang="en-US" dirty="0" err="1"/>
              <a:t>Romm</a:t>
            </a:r>
            <a:r>
              <a:rPr lang="en-US" dirty="0"/>
              <a:t>, </a:t>
            </a:r>
            <a:r>
              <a:rPr lang="en-US" i="1" dirty="0"/>
              <a:t>The Sacred Band</a:t>
            </a:r>
            <a:r>
              <a:rPr lang="en-US" i="0" dirty="0"/>
              <a:t> (New York: Simon and Schuster, 2021), 11-12.</a:t>
            </a:r>
            <a:endParaRPr lang="en-US" dirty="0"/>
          </a:p>
        </p:txBody>
      </p:sp>
      <p:sp>
        <p:nvSpPr>
          <p:cNvPr id="4" name="Slide Number Placeholder 3"/>
          <p:cNvSpPr>
            <a:spLocks noGrp="1"/>
          </p:cNvSpPr>
          <p:nvPr>
            <p:ph type="sldNum" sz="quarter" idx="5"/>
          </p:nvPr>
        </p:nvSpPr>
        <p:spPr/>
        <p:txBody>
          <a:bodyPr/>
          <a:lstStyle/>
          <a:p>
            <a:fld id="{6E6677E9-9F15-0F43-BE32-0F809CDAB6EE}" type="slidenum">
              <a:rPr lang="en-US" smtClean="0"/>
              <a:t>21</a:t>
            </a:fld>
            <a:endParaRPr lang="en-US"/>
          </a:p>
        </p:txBody>
      </p:sp>
    </p:spTree>
    <p:extLst>
      <p:ext uri="{BB962C8B-B14F-4D97-AF65-F5344CB8AC3E}">
        <p14:creationId xmlns:p14="http://schemas.microsoft.com/office/powerpoint/2010/main" val="2162236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rPr>
              <a:t>Thomas K. Hubbard, </a:t>
            </a:r>
            <a:r>
              <a:rPr lang="en-US" sz="1200" i="1" dirty="0">
                <a:effectLst/>
                <a:latin typeface="Calibri" panose="020F0502020204030204" pitchFamily="34" charset="0"/>
              </a:rPr>
              <a:t>Homosexuality in Greece and Rome: A Sourcebook of Basic Documents </a:t>
            </a:r>
            <a:r>
              <a:rPr lang="en-US" sz="1200" dirty="0">
                <a:effectLst/>
                <a:latin typeface="Calibri" panose="020F0502020204030204" pitchFamily="34" charset="0"/>
              </a:rPr>
              <a:t>(Berkeley, CA: University of California Press, 2003), 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rPr>
              <a:t>   PLATE / 450 BC / Ashmolean Museum / Oxford University // Hubbard calls it a “popular misconception” that Greek same-sex coupling was restricted to older-with-younger men.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“Vase painting shows numerous scenes where there is little or no apparent difference between the young wooer and his object of courtship, as well as graphic scenes of sexual experimentation between youths. . . . Although a youth’s attractiveness was thought by many to cease with the growth of his beard and body hair, the window of attraction varied to some degree by individual preferences. . . . In the Hellenistic period, some lovers swore continued attraction even well into their loved one’s adulthood . . . In Roman times, we have more than one account of soldiers being the object of sexual attention by superior officers; the elderly emperor Galba is said to have preferred mature and masculine men, and Nero supposedly ‘married’ a freedman named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Doryphorus</a:t>
            </a:r>
            <a:r>
              <a:rPr lang="en-US" sz="1200" dirty="0">
                <a:effectLst/>
                <a:latin typeface="Calibri" panose="020F0502020204030204" pitchFamily="34" charset="0"/>
                <a:ea typeface="Calibri" panose="020F0502020204030204" pitchFamily="34" charset="0"/>
                <a:cs typeface="Times New Roman" panose="02020603050405020304" pitchFamily="18" charset="0"/>
              </a:rPr>
              <a:t>.” Thomas K. Hubbard,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Homosexuality in Greece and Rome: A Sourcebook of Basic Documents</a:t>
            </a:r>
            <a:r>
              <a:rPr lang="en-US" sz="1200" dirty="0">
                <a:effectLst/>
                <a:latin typeface="Calibri" panose="020F0502020204030204" pitchFamily="34" charset="0"/>
                <a:ea typeface="Calibri" panose="020F0502020204030204" pitchFamily="34" charset="0"/>
                <a:cs typeface="Times New Roman" panose="02020603050405020304" pitchFamily="18" charset="0"/>
              </a:rPr>
              <a:t> (Berkeley, CA: University of California Press, 2003), 5-6</a:t>
            </a:r>
            <a:r>
              <a:rPr lang="en-US" sz="10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E6677E9-9F15-0F43-BE32-0F809CDAB6EE}" type="slidenum">
              <a:rPr lang="en-US" smtClean="0"/>
              <a:t>22</a:t>
            </a:fld>
            <a:endParaRPr lang="en-US"/>
          </a:p>
        </p:txBody>
      </p:sp>
    </p:spTree>
    <p:extLst>
      <p:ext uri="{BB962C8B-B14F-4D97-AF65-F5344CB8AC3E}">
        <p14:creationId xmlns:p14="http://schemas.microsoft.com/office/powerpoint/2010/main" val="1054764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Attic Red-Figure Psykter (vessel for cooling wine, set into large bowl of cold water) / ca. 500 B.C. / Getty Museum</a:t>
            </a:r>
          </a:p>
        </p:txBody>
      </p:sp>
      <p:sp>
        <p:nvSpPr>
          <p:cNvPr id="4" name="Slide Number Placeholder 3"/>
          <p:cNvSpPr>
            <a:spLocks noGrp="1"/>
          </p:cNvSpPr>
          <p:nvPr>
            <p:ph type="sldNum" sz="quarter" idx="5"/>
          </p:nvPr>
        </p:nvSpPr>
        <p:spPr/>
        <p:txBody>
          <a:bodyPr/>
          <a:lstStyle/>
          <a:p>
            <a:fld id="{6E6677E9-9F15-0F43-BE32-0F809CDAB6EE}" type="slidenum">
              <a:rPr lang="en-US" smtClean="0"/>
              <a:t>23</a:t>
            </a:fld>
            <a:endParaRPr lang="en-US"/>
          </a:p>
        </p:txBody>
      </p:sp>
    </p:spTree>
    <p:extLst>
      <p:ext uri="{BB962C8B-B14F-4D97-AF65-F5344CB8AC3E}">
        <p14:creationId xmlns:p14="http://schemas.microsoft.com/office/powerpoint/2010/main" val="2852760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Attic Red-Figure Psykter (vessel for cooling wine, set into large bowl of cold water) / ca. 500 B.C. / London / British Museum</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    NOTE: </a:t>
            </a:r>
            <a:r>
              <a:rPr lang="en-US" sz="1200" dirty="0">
                <a:effectLst/>
                <a:latin typeface="Calibri" panose="020F0502020204030204" pitchFamily="34" charset="0"/>
              </a:rPr>
              <a:t>In Roman times, we have more than one account of soldiers being the object of sexual attention by superior officers. (Hubbard, 6)</a:t>
            </a:r>
            <a:endParaRPr lang="en-US" sz="1200" dirty="0"/>
          </a:p>
          <a:p>
            <a:endParaRPr lang="en-US" dirty="0"/>
          </a:p>
        </p:txBody>
      </p:sp>
      <p:sp>
        <p:nvSpPr>
          <p:cNvPr id="4" name="Slide Number Placeholder 3"/>
          <p:cNvSpPr>
            <a:spLocks noGrp="1"/>
          </p:cNvSpPr>
          <p:nvPr>
            <p:ph type="sldNum" sz="quarter" idx="5"/>
          </p:nvPr>
        </p:nvSpPr>
        <p:spPr/>
        <p:txBody>
          <a:bodyPr/>
          <a:lstStyle/>
          <a:p>
            <a:fld id="{6E6677E9-9F15-0F43-BE32-0F809CDAB6EE}" type="slidenum">
              <a:rPr lang="en-US" smtClean="0"/>
              <a:t>24</a:t>
            </a:fld>
            <a:endParaRPr lang="en-US"/>
          </a:p>
        </p:txBody>
      </p:sp>
    </p:spTree>
    <p:extLst>
      <p:ext uri="{BB962C8B-B14F-4D97-AF65-F5344CB8AC3E}">
        <p14:creationId xmlns:p14="http://schemas.microsoft.com/office/powerpoint/2010/main" val="30376779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6677E9-9F15-0F43-BE32-0F809CDAB6EE}" type="slidenum">
              <a:rPr lang="en-US" smtClean="0"/>
              <a:t>25</a:t>
            </a:fld>
            <a:endParaRPr lang="en-US"/>
          </a:p>
        </p:txBody>
      </p:sp>
    </p:spTree>
    <p:extLst>
      <p:ext uri="{BB962C8B-B14F-4D97-AF65-F5344CB8AC3E}">
        <p14:creationId xmlns:p14="http://schemas.microsoft.com/office/powerpoint/2010/main" val="2911843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6677E9-9F15-0F43-BE32-0F809CDAB6EE}" type="slidenum">
              <a:rPr lang="en-US" smtClean="0"/>
              <a:t>26</a:t>
            </a:fld>
            <a:endParaRPr lang="en-US"/>
          </a:p>
        </p:txBody>
      </p:sp>
    </p:spTree>
    <p:extLst>
      <p:ext uri="{BB962C8B-B14F-4D97-AF65-F5344CB8AC3E}">
        <p14:creationId xmlns:p14="http://schemas.microsoft.com/office/powerpoint/2010/main" val="764955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2DFB4-DC16-3101-8E58-F491C87713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7F0B30-138F-8DEE-0EE6-147D7926F4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7EE812-B766-D350-5286-9F95E356323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C28C661-32C2-015E-D13C-3335E0DC23E1}"/>
              </a:ext>
            </a:extLst>
          </p:cNvPr>
          <p:cNvSpPr>
            <a:spLocks noGrp="1"/>
          </p:cNvSpPr>
          <p:nvPr>
            <p:ph type="sldNum" sz="quarter" idx="5"/>
          </p:nvPr>
        </p:nvSpPr>
        <p:spPr/>
        <p:txBody>
          <a:bodyPr/>
          <a:lstStyle/>
          <a:p>
            <a:fld id="{6E6677E9-9F15-0F43-BE32-0F809CDAB6EE}" type="slidenum">
              <a:rPr lang="en-US" smtClean="0"/>
              <a:t>2</a:t>
            </a:fld>
            <a:endParaRPr lang="en-US"/>
          </a:p>
        </p:txBody>
      </p:sp>
    </p:spTree>
    <p:extLst>
      <p:ext uri="{BB962C8B-B14F-4D97-AF65-F5344CB8AC3E}">
        <p14:creationId xmlns:p14="http://schemas.microsoft.com/office/powerpoint/2010/main" val="3305283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Harper, </a:t>
            </a:r>
            <a:r>
              <a:rPr lang="en-US" sz="1200" i="1" dirty="0"/>
              <a:t>From Shame to Sin</a:t>
            </a:r>
            <a:r>
              <a:rPr lang="en-US" sz="1200" i="0" dirty="0"/>
              <a:t>, 35.</a:t>
            </a: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Kyle Harper is Professor of Classics at University of Oklahoma. This book received </a:t>
            </a:r>
            <a:r>
              <a:rPr lang="en-US" sz="1200" dirty="0">
                <a:effectLst/>
                <a:latin typeface="Calibri" panose="020F0502020204030204" pitchFamily="34" charset="0"/>
              </a:rPr>
              <a:t>2014 Award for Excellence from the American Academy of Religion and was published by Harvard University Press as a volume in its “Revealing Antiquity” series </a:t>
            </a:r>
            <a:endParaRPr lang="en-US" sz="1200" dirty="0"/>
          </a:p>
          <a:p>
            <a:endParaRPr lang="en-US" dirty="0"/>
          </a:p>
        </p:txBody>
      </p:sp>
      <p:sp>
        <p:nvSpPr>
          <p:cNvPr id="4" name="Slide Number Placeholder 3"/>
          <p:cNvSpPr>
            <a:spLocks noGrp="1"/>
          </p:cNvSpPr>
          <p:nvPr>
            <p:ph type="sldNum" sz="quarter" idx="5"/>
          </p:nvPr>
        </p:nvSpPr>
        <p:spPr/>
        <p:txBody>
          <a:bodyPr/>
          <a:lstStyle/>
          <a:p>
            <a:fld id="{6E6677E9-9F15-0F43-BE32-0F809CDAB6EE}" type="slidenum">
              <a:rPr lang="en-US" smtClean="0"/>
              <a:t>28</a:t>
            </a:fld>
            <a:endParaRPr lang="en-US"/>
          </a:p>
        </p:txBody>
      </p:sp>
    </p:spTree>
    <p:extLst>
      <p:ext uri="{BB962C8B-B14F-4D97-AF65-F5344CB8AC3E}">
        <p14:creationId xmlns:p14="http://schemas.microsoft.com/office/powerpoint/2010/main" val="415763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6677E9-9F15-0F43-BE32-0F809CDAB6EE}" type="slidenum">
              <a:rPr lang="en-US" smtClean="0"/>
              <a:t>29</a:t>
            </a:fld>
            <a:endParaRPr lang="en-US"/>
          </a:p>
        </p:txBody>
      </p:sp>
    </p:spTree>
    <p:extLst>
      <p:ext uri="{BB962C8B-B14F-4D97-AF65-F5344CB8AC3E}">
        <p14:creationId xmlns:p14="http://schemas.microsoft.com/office/powerpoint/2010/main" val="1967115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6677E9-9F15-0F43-BE32-0F809CDAB6EE}" type="slidenum">
              <a:rPr lang="en-US" smtClean="0"/>
              <a:t>4</a:t>
            </a:fld>
            <a:endParaRPr lang="en-US"/>
          </a:p>
        </p:txBody>
      </p:sp>
    </p:spTree>
    <p:extLst>
      <p:ext uri="{BB962C8B-B14F-4D97-AF65-F5344CB8AC3E}">
        <p14:creationId xmlns:p14="http://schemas.microsoft.com/office/powerpoint/2010/main" val="2361297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6677E9-9F15-0F43-BE32-0F809CDAB6EE}" type="slidenum">
              <a:rPr lang="en-US" smtClean="0"/>
              <a:t>11</a:t>
            </a:fld>
            <a:endParaRPr lang="en-US"/>
          </a:p>
        </p:txBody>
      </p:sp>
    </p:spTree>
    <p:extLst>
      <p:ext uri="{BB962C8B-B14F-4D97-AF65-F5344CB8AC3E}">
        <p14:creationId xmlns:p14="http://schemas.microsoft.com/office/powerpoint/2010/main" val="3423947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Boswell, dust jacket</a:t>
            </a:r>
          </a:p>
          <a:p>
            <a:r>
              <a:rPr lang="en-US" dirty="0"/>
              <a:t>Crompton, p.69</a:t>
            </a:r>
          </a:p>
        </p:txBody>
      </p:sp>
      <p:sp>
        <p:nvSpPr>
          <p:cNvPr id="4" name="Slide Number Placeholder 3"/>
          <p:cNvSpPr>
            <a:spLocks noGrp="1"/>
          </p:cNvSpPr>
          <p:nvPr>
            <p:ph type="sldNum" sz="quarter" idx="5"/>
          </p:nvPr>
        </p:nvSpPr>
        <p:spPr/>
        <p:txBody>
          <a:bodyPr/>
          <a:lstStyle/>
          <a:p>
            <a:fld id="{6E6677E9-9F15-0F43-BE32-0F809CDAB6EE}" type="slidenum">
              <a:rPr lang="en-US" smtClean="0"/>
              <a:t>12</a:t>
            </a:fld>
            <a:endParaRPr lang="en-US"/>
          </a:p>
        </p:txBody>
      </p:sp>
    </p:spTree>
    <p:extLst>
      <p:ext uri="{BB962C8B-B14F-4D97-AF65-F5344CB8AC3E}">
        <p14:creationId xmlns:p14="http://schemas.microsoft.com/office/powerpoint/2010/main" val="916052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err="1"/>
              <a:t>Scroggs</a:t>
            </a:r>
            <a:r>
              <a:rPr lang="en-US" sz="1200" dirty="0"/>
              <a:t>, </a:t>
            </a:r>
            <a:r>
              <a:rPr lang="en-US" sz="1200" i="1" dirty="0">
                <a:effectLst/>
                <a:latin typeface="Calibri" panose="020F0502020204030204" pitchFamily="34" charset="0"/>
              </a:rPr>
              <a:t>The New Testament and Homosexuality: Contextual Background for Contemporary Debate </a:t>
            </a:r>
            <a:r>
              <a:rPr lang="en-US" sz="1200" dirty="0">
                <a:effectLst/>
                <a:latin typeface="Calibri" panose="020F0502020204030204" pitchFamily="34" charset="0"/>
              </a:rPr>
              <a:t>(Philadelphia: Fortress Press, 1983), 130, 139</a:t>
            </a: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Brownson,</a:t>
            </a:r>
            <a:r>
              <a:rPr lang="en-US" sz="1200" noProof="0" dirty="0"/>
              <a:t> </a:t>
            </a:r>
            <a:r>
              <a:rPr lang="en-US" sz="1200" i="1" dirty="0">
                <a:effectLst/>
                <a:latin typeface="Calibri" panose="020F0502020204030204" pitchFamily="34" charset="0"/>
              </a:rPr>
              <a:t>Bible, Gender, Sexuality: Reframing the Church’s Debate on Same-Sex Relationships </a:t>
            </a:r>
            <a:r>
              <a:rPr lang="en-US" sz="1200" dirty="0">
                <a:effectLst/>
                <a:latin typeface="Calibri" panose="020F0502020204030204" pitchFamily="34" charset="0"/>
              </a:rPr>
              <a:t>(Grand Rapids: Eerdmans Publishing Co., 2013), 107.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err="1">
                <a:effectLst/>
                <a:latin typeface="Calibri" panose="020F0502020204030204" pitchFamily="34" charset="0"/>
              </a:rPr>
              <a:t>Gushee</a:t>
            </a:r>
            <a:r>
              <a:rPr lang="en-US" sz="1200" dirty="0">
                <a:effectLst/>
                <a:latin typeface="Calibri" panose="020F0502020204030204" pitchFamily="34" charset="0"/>
              </a:rPr>
              <a:t>,</a:t>
            </a:r>
            <a:r>
              <a:rPr lang="en-US" sz="1200" i="1" dirty="0">
                <a:effectLst/>
                <a:latin typeface="Calibri" panose="020F0502020204030204" pitchFamily="34" charset="0"/>
              </a:rPr>
              <a:t> Changing Our Mind </a:t>
            </a:r>
            <a:r>
              <a:rPr lang="en-US" sz="1200" dirty="0">
                <a:effectLst/>
                <a:latin typeface="Calibri" panose="020F0502020204030204" pitchFamily="34" charset="0"/>
              </a:rPr>
              <a:t>(Canton, MI: Read the Spirit Books, 2017), 89.</a:t>
            </a:r>
            <a:br>
              <a:rPr lang="en-US" sz="1200" dirty="0">
                <a:effectLst/>
                <a:latin typeface="Calibri" panose="020F0502020204030204" pitchFamily="34" charset="0"/>
              </a:rPr>
            </a:b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ndParaRPr>
          </a:p>
          <a:p>
            <a:r>
              <a:rPr lang="en-US" sz="1200" dirty="0" err="1">
                <a:effectLst/>
                <a:latin typeface="Calibri" panose="020F0502020204030204" pitchFamily="34" charset="0"/>
              </a:rPr>
              <a:t>Achtemeier</a:t>
            </a:r>
            <a:r>
              <a:rPr lang="en-US" sz="1200" dirty="0">
                <a:effectLst/>
                <a:latin typeface="Calibri" panose="020F0502020204030204" pitchFamily="34" charset="0"/>
              </a:rPr>
              <a:t>, </a:t>
            </a:r>
            <a:r>
              <a:rPr lang="en-US" sz="1200" i="1" dirty="0">
                <a:effectLst/>
                <a:latin typeface="Calibri" panose="020F0502020204030204" pitchFamily="34" charset="0"/>
              </a:rPr>
              <a:t>The Bible’s Yes to Same-Sex Marriage</a:t>
            </a:r>
            <a:r>
              <a:rPr lang="en-US" sz="1200" dirty="0">
                <a:effectLst/>
                <a:latin typeface="Calibri" panose="020F0502020204030204" pitchFamily="34" charset="0"/>
              </a:rPr>
              <a:t>, new edition (Louisville: Westminster John Knox </a:t>
            </a:r>
            <a:endParaRPr lang="en-US" sz="1200" dirty="0"/>
          </a:p>
          <a:p>
            <a:r>
              <a:rPr lang="en-US" sz="1200" dirty="0">
                <a:effectLst/>
                <a:latin typeface="Calibri" panose="020F0502020204030204" pitchFamily="34" charset="0"/>
              </a:rPr>
              <a:t>Press, 2015), 82.</a:t>
            </a:r>
            <a:endParaRPr lang="en-US" sz="1200" dirty="0"/>
          </a:p>
          <a:p>
            <a:r>
              <a:rPr lang="en-US" sz="1200" dirty="0"/>
              <a:t>Keen</a:t>
            </a:r>
            <a:r>
              <a:rPr lang="en-US" sz="1200" dirty="0">
                <a:effectLst/>
                <a:latin typeface="Calibri" panose="020F0502020204030204" pitchFamily="34" charset="0"/>
              </a:rPr>
              <a:t>, </a:t>
            </a:r>
            <a:r>
              <a:rPr lang="en-US" sz="1200" i="1" dirty="0">
                <a:effectLst/>
                <a:latin typeface="Calibri" panose="020F0502020204030204" pitchFamily="34" charset="0"/>
              </a:rPr>
              <a:t>Scripture, Ethics, and the Possibility of Same-Sex Relationships </a:t>
            </a:r>
            <a:r>
              <a:rPr lang="en-US" sz="1200" dirty="0">
                <a:effectLst/>
                <a:latin typeface="Calibri" panose="020F0502020204030204" pitchFamily="34" charset="0"/>
              </a:rPr>
              <a:t>(Grand Rapids: Eerdmans, </a:t>
            </a:r>
            <a:endParaRPr lang="en-US" sz="1200" dirty="0"/>
          </a:p>
          <a:p>
            <a:r>
              <a:rPr lang="en-US" sz="1200" dirty="0">
                <a:effectLst/>
                <a:latin typeface="Calibri" panose="020F0502020204030204" pitchFamily="34" charset="0"/>
              </a:rPr>
              <a:t>2018), 20.</a:t>
            </a:r>
            <a:endParaRPr lang="en-US" sz="1200" dirty="0"/>
          </a:p>
        </p:txBody>
      </p:sp>
      <p:sp>
        <p:nvSpPr>
          <p:cNvPr id="4" name="Slide Number Placeholder 3"/>
          <p:cNvSpPr>
            <a:spLocks noGrp="1"/>
          </p:cNvSpPr>
          <p:nvPr>
            <p:ph type="sldNum" sz="quarter" idx="5"/>
          </p:nvPr>
        </p:nvSpPr>
        <p:spPr/>
        <p:txBody>
          <a:bodyPr/>
          <a:lstStyle/>
          <a:p>
            <a:fld id="{6E6677E9-9F15-0F43-BE32-0F809CDAB6EE}" type="slidenum">
              <a:rPr lang="en-US" smtClean="0"/>
              <a:t>13</a:t>
            </a:fld>
            <a:endParaRPr lang="en-US"/>
          </a:p>
        </p:txBody>
      </p:sp>
    </p:spTree>
    <p:extLst>
      <p:ext uri="{BB962C8B-B14F-4D97-AF65-F5344CB8AC3E}">
        <p14:creationId xmlns:p14="http://schemas.microsoft.com/office/powerpoint/2010/main" val="4166827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6677E9-9F15-0F43-BE32-0F809CDAB6EE}" type="slidenum">
              <a:rPr lang="en-US" smtClean="0"/>
              <a:t>14</a:t>
            </a:fld>
            <a:endParaRPr lang="en-US"/>
          </a:p>
        </p:txBody>
      </p:sp>
    </p:spTree>
    <p:extLst>
      <p:ext uri="{BB962C8B-B14F-4D97-AF65-F5344CB8AC3E}">
        <p14:creationId xmlns:p14="http://schemas.microsoft.com/office/powerpoint/2010/main" val="3513225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rPr>
              <a:t>Boswell, </a:t>
            </a:r>
            <a:r>
              <a:rPr lang="en-US" sz="1800" i="1" dirty="0">
                <a:effectLst/>
                <a:latin typeface="Calibri" panose="020F0502020204030204" pitchFamily="34" charset="0"/>
              </a:rPr>
              <a:t>Same-Sex Unions in Premodern Europe </a:t>
            </a:r>
            <a:r>
              <a:rPr lang="en-US" sz="1800" dirty="0">
                <a:effectLst/>
                <a:latin typeface="Calibri" panose="020F0502020204030204" pitchFamily="34" charset="0"/>
              </a:rPr>
              <a:t>(New York: Villard Books, 1994), 80.  NOTE: Cicero quote is from </a:t>
            </a:r>
            <a:r>
              <a:rPr lang="en-US" i="1" dirty="0">
                <a:effectLst/>
                <a:latin typeface="Avenir" panose="02000503020000020003" pitchFamily="2" charset="0"/>
              </a:rPr>
              <a:t>Philippic </a:t>
            </a:r>
            <a:r>
              <a:rPr lang="en-US" dirty="0">
                <a:effectLst/>
                <a:latin typeface="Avenir" panose="02000503020000020003" pitchFamily="2" charset="0"/>
              </a:rPr>
              <a:t>2.18.45</a:t>
            </a:r>
            <a:endParaRPr lang="en-US" dirty="0"/>
          </a:p>
          <a:p>
            <a:endParaRPr lang="en-US" dirty="0"/>
          </a:p>
        </p:txBody>
      </p:sp>
      <p:sp>
        <p:nvSpPr>
          <p:cNvPr id="4" name="Slide Number Placeholder 3"/>
          <p:cNvSpPr>
            <a:spLocks noGrp="1"/>
          </p:cNvSpPr>
          <p:nvPr>
            <p:ph type="sldNum" sz="quarter" idx="5"/>
          </p:nvPr>
        </p:nvSpPr>
        <p:spPr/>
        <p:txBody>
          <a:bodyPr/>
          <a:lstStyle/>
          <a:p>
            <a:fld id="{6E6677E9-9F15-0F43-BE32-0F809CDAB6EE}" type="slidenum">
              <a:rPr lang="en-US" smtClean="0"/>
              <a:t>15</a:t>
            </a:fld>
            <a:endParaRPr lang="en-US"/>
          </a:p>
        </p:txBody>
      </p:sp>
    </p:spTree>
    <p:extLst>
      <p:ext uri="{BB962C8B-B14F-4D97-AF65-F5344CB8AC3E}">
        <p14:creationId xmlns:p14="http://schemas.microsoft.com/office/powerpoint/2010/main" val="1937089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spcBef>
                <a:spcPts val="0"/>
              </a:spcBef>
              <a:buNone/>
            </a:pPr>
            <a:r>
              <a:rPr lang="en-US" sz="1200" b="1" dirty="0">
                <a:effectLst/>
                <a:latin typeface="Calibri" panose="020F0502020204030204" pitchFamily="34" charset="0"/>
              </a:rPr>
              <a:t>Documented References to </a:t>
            </a:r>
          </a:p>
          <a:p>
            <a:pPr marL="0" indent="0" algn="ctr">
              <a:spcBef>
                <a:spcPts val="0"/>
              </a:spcBef>
              <a:buNone/>
            </a:pPr>
            <a:r>
              <a:rPr lang="en-US" sz="1200" b="1" dirty="0">
                <a:effectLst/>
                <a:latin typeface="Calibri" panose="020F0502020204030204" pitchFamily="34" charset="0"/>
              </a:rPr>
              <a:t>LGBTQ+ Activities in Greco-Roman Period </a:t>
            </a:r>
          </a:p>
          <a:p>
            <a:pPr marL="0" indent="0">
              <a:spcBef>
                <a:spcPts val="0"/>
              </a:spcBef>
              <a:buNone/>
            </a:pPr>
            <a:endParaRPr lang="en-US" dirty="0"/>
          </a:p>
          <a:p>
            <a:pPr marL="0" indent="0">
              <a:spcBef>
                <a:spcPts val="0"/>
              </a:spcBef>
              <a:buNone/>
            </a:pPr>
            <a:r>
              <a:rPr lang="en-US" sz="1200" i="1" dirty="0">
                <a:effectLst/>
                <a:latin typeface="Calibri" panose="020F0502020204030204" pitchFamily="34" charset="0"/>
              </a:rPr>
              <a:t>Some of these are names of gods and/or public legends. Others are historic characters. They illustrate widespread public awareness of same-sex liaisons, partnerships, and “pseudo-marriages” in Greek and Roman cultures. Collectively, they prove the claim that ancient Greco-Roman culture neither knew nor approved consensual same-sex partnerships of the sort we know today is false. Further, that some of these are accounts of “gods” or “heroes” rather than common people or citizens does not diminish their relevance to the topic: myths were central to the educational process that taught Greeks and Romans what behaviors were acceptable for them as honorable persons.</a:t>
            </a:r>
            <a:r>
              <a:rPr lang="en-US" sz="1200" i="1" baseline="30000" dirty="0">
                <a:effectLst/>
                <a:latin typeface="Calibri" panose="020F0502020204030204" pitchFamily="34" charset="0"/>
              </a:rPr>
              <a:t>18</a:t>
            </a:r>
            <a:r>
              <a:rPr lang="en-US" sz="1200" i="1" dirty="0">
                <a:effectLst/>
                <a:latin typeface="Calibri" panose="020F0502020204030204" pitchFamily="34" charset="0"/>
              </a:rPr>
              <a:t> Quite clearly, consensual same-sex love over time was endorsed by these common stories, poems, plays, etc. They were known, documented, and talked about in the New Testament era. </a:t>
            </a:r>
            <a:endParaRPr lang="en-US" dirty="0"/>
          </a:p>
          <a:p>
            <a:endParaRPr lang="en-US" dirty="0"/>
          </a:p>
        </p:txBody>
      </p:sp>
      <p:sp>
        <p:nvSpPr>
          <p:cNvPr id="4" name="Slide Number Placeholder 3"/>
          <p:cNvSpPr>
            <a:spLocks noGrp="1"/>
          </p:cNvSpPr>
          <p:nvPr>
            <p:ph type="sldNum" sz="quarter" idx="5"/>
          </p:nvPr>
        </p:nvSpPr>
        <p:spPr/>
        <p:txBody>
          <a:bodyPr/>
          <a:lstStyle/>
          <a:p>
            <a:fld id="{6E6677E9-9F15-0F43-BE32-0F809CDAB6EE}" type="slidenum">
              <a:rPr lang="en-US" smtClean="0"/>
              <a:t>16</a:t>
            </a:fld>
            <a:endParaRPr lang="en-US"/>
          </a:p>
        </p:txBody>
      </p:sp>
    </p:spTree>
    <p:extLst>
      <p:ext uri="{BB962C8B-B14F-4D97-AF65-F5344CB8AC3E}">
        <p14:creationId xmlns:p14="http://schemas.microsoft.com/office/powerpoint/2010/main" val="767896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946400" y="3124200"/>
            <a:ext cx="8636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2946400" y="5056632"/>
            <a:ext cx="8636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09600" y="6300216"/>
            <a:ext cx="2645664"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3C4D6694-A80A-5A45-BD3B-378814A7B755}" type="datetimeFigureOut">
              <a:rPr lang="en-US" smtClean="0"/>
              <a:t>9/20/24</a:t>
            </a:fld>
            <a:endParaRPr lang="en-US"/>
          </a:p>
        </p:txBody>
      </p:sp>
      <p:sp>
        <p:nvSpPr>
          <p:cNvPr id="5" name="Footer Placeholder 4"/>
          <p:cNvSpPr>
            <a:spLocks noGrp="1"/>
          </p:cNvSpPr>
          <p:nvPr>
            <p:ph type="ftr" sz="quarter" idx="11"/>
          </p:nvPr>
        </p:nvSpPr>
        <p:spPr>
          <a:xfrm>
            <a:off x="5279136" y="6300216"/>
            <a:ext cx="5084064"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11033760" y="6300216"/>
            <a:ext cx="9144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7747429F-B2CD-D84A-A91E-824E7710C2F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fld id="{3C4D6694-A80A-5A45-BD3B-378814A7B755}" type="datetimeFigureOut">
              <a:rPr lang="en-US" smtClean="0"/>
              <a:t>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47429F-B2CD-D84A-A91E-824E7710C2FD}" type="slidenum">
              <a:rPr lang="en-US" smtClean="0"/>
              <a:t>‹#›</a:t>
            </a:fld>
            <a:endParaRPr lang="en-US"/>
          </a:p>
        </p:txBody>
      </p:sp>
      <p:sp>
        <p:nvSpPr>
          <p:cNvPr id="11" name="Content Placeholder 2"/>
          <p:cNvSpPr>
            <a:spLocks noGrp="1"/>
          </p:cNvSpPr>
          <p:nvPr>
            <p:ph sz="half" idx="14"/>
          </p:nvPr>
        </p:nvSpPr>
        <p:spPr>
          <a:xfrm>
            <a:off x="6193536" y="1735138"/>
            <a:ext cx="475488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Content Placeholder 2"/>
          <p:cNvSpPr>
            <a:spLocks noGrp="1"/>
          </p:cNvSpPr>
          <p:nvPr>
            <p:ph sz="half" idx="15"/>
          </p:nvPr>
        </p:nvSpPr>
        <p:spPr>
          <a:xfrm>
            <a:off x="6193536" y="3870960"/>
            <a:ext cx="475488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0" name="Content Placeholder 2"/>
          <p:cNvSpPr>
            <a:spLocks noGrp="1"/>
          </p:cNvSpPr>
          <p:nvPr>
            <p:ph sz="half" idx="1"/>
          </p:nvPr>
        </p:nvSpPr>
        <p:spPr>
          <a:xfrm>
            <a:off x="1219200" y="1735139"/>
            <a:ext cx="475488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19200" y="1735138"/>
            <a:ext cx="475488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3C4D6694-A80A-5A45-BD3B-378814A7B755}" type="datetimeFigureOut">
              <a:rPr lang="en-US" smtClean="0"/>
              <a:t>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47429F-B2CD-D84A-A91E-824E7710C2FD}" type="slidenum">
              <a:rPr lang="en-US" smtClean="0"/>
              <a:t>‹#›</a:t>
            </a:fld>
            <a:endParaRPr lang="en-US"/>
          </a:p>
        </p:txBody>
      </p:sp>
      <p:sp>
        <p:nvSpPr>
          <p:cNvPr id="8" name="Content Placeholder 2"/>
          <p:cNvSpPr>
            <a:spLocks noGrp="1"/>
          </p:cNvSpPr>
          <p:nvPr>
            <p:ph sz="half" idx="13"/>
          </p:nvPr>
        </p:nvSpPr>
        <p:spPr>
          <a:xfrm>
            <a:off x="1219200" y="3870960"/>
            <a:ext cx="475488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Content Placeholder 2"/>
          <p:cNvSpPr>
            <a:spLocks noGrp="1"/>
          </p:cNvSpPr>
          <p:nvPr>
            <p:ph sz="half" idx="14"/>
          </p:nvPr>
        </p:nvSpPr>
        <p:spPr>
          <a:xfrm>
            <a:off x="6193536" y="1735138"/>
            <a:ext cx="475488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Content Placeholder 2"/>
          <p:cNvSpPr>
            <a:spLocks noGrp="1"/>
          </p:cNvSpPr>
          <p:nvPr>
            <p:ph sz="half" idx="15"/>
          </p:nvPr>
        </p:nvSpPr>
        <p:spPr>
          <a:xfrm>
            <a:off x="6193536" y="3870960"/>
            <a:ext cx="475488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3C4D6694-A80A-5A45-BD3B-378814A7B755}" type="datetimeFigureOut">
              <a:rPr lang="en-US" smtClean="0"/>
              <a:t>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47429F-B2CD-D84A-A91E-824E7710C2FD}"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D6694-A80A-5A45-BD3B-378814A7B755}" type="datetimeFigureOut">
              <a:rPr lang="en-US" smtClean="0"/>
              <a:t>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47429F-B2CD-D84A-A91E-824E7710C2FD}"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1690048"/>
            <a:ext cx="4751917" cy="1162050"/>
          </a:xfrm>
        </p:spPr>
        <p:txBody>
          <a:bodyPr tIns="0" bIns="0" anchor="b"/>
          <a:lstStyle>
            <a:lvl1pPr algn="l">
              <a:lnSpc>
                <a:spcPts val="4600"/>
              </a:lnSpc>
              <a:defRPr sz="4200" b="1"/>
            </a:lvl1pPr>
          </a:lstStyle>
          <a:p>
            <a:r>
              <a:rPr lang="en-US"/>
              <a:t>Click to edit Master title style</a:t>
            </a:r>
            <a:endParaRPr/>
          </a:p>
        </p:txBody>
      </p:sp>
      <p:sp>
        <p:nvSpPr>
          <p:cNvPr id="3" name="Content Placeholder 2"/>
          <p:cNvSpPr>
            <a:spLocks noGrp="1"/>
          </p:cNvSpPr>
          <p:nvPr>
            <p:ph idx="1"/>
          </p:nvPr>
        </p:nvSpPr>
        <p:spPr>
          <a:xfrm>
            <a:off x="6223000" y="368490"/>
            <a:ext cx="475488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1219198" y="2866031"/>
            <a:ext cx="4751917"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4D6694-A80A-5A45-BD3B-378814A7B755}" type="datetimeFigureOut">
              <a:rPr lang="en-US" smtClean="0"/>
              <a:t>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47429F-B2CD-D84A-A91E-824E7710C2FD}"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90061" y="1524000"/>
            <a:ext cx="4754880" cy="1162050"/>
          </a:xfrm>
        </p:spPr>
        <p:txBody>
          <a:bodyPr tIns="0" bIns="0" anchor="b"/>
          <a:lstStyle>
            <a:lvl1pPr algn="l">
              <a:lnSpc>
                <a:spcPts val="4600"/>
              </a:lnSpc>
              <a:defRPr sz="4200" b="1"/>
            </a:lvl1pPr>
          </a:lstStyle>
          <a:p>
            <a:r>
              <a:rPr lang="en-US"/>
              <a:t>Click to edit Master title style</a:t>
            </a:r>
            <a:endParaRPr/>
          </a:p>
        </p:txBody>
      </p:sp>
      <p:sp>
        <p:nvSpPr>
          <p:cNvPr id="4" name="Text Placeholder 3"/>
          <p:cNvSpPr>
            <a:spLocks noGrp="1"/>
          </p:cNvSpPr>
          <p:nvPr>
            <p:ph type="body" sz="half" idx="2"/>
          </p:nvPr>
        </p:nvSpPr>
        <p:spPr>
          <a:xfrm>
            <a:off x="6690059" y="2699983"/>
            <a:ext cx="475488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4D6694-A80A-5A45-BD3B-378814A7B755}" type="datetimeFigureOut">
              <a:rPr lang="en-US" smtClean="0"/>
              <a:t>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47429F-B2CD-D84A-A91E-824E7710C2FD}" type="slidenum">
              <a:rPr lang="en-US" smtClean="0"/>
              <a:t>‹#›</a:t>
            </a:fld>
            <a:endParaRPr lang="en-US"/>
          </a:p>
        </p:txBody>
      </p:sp>
      <p:grpSp>
        <p:nvGrpSpPr>
          <p:cNvPr id="3" name="Group 7"/>
          <p:cNvGrpSpPr/>
          <p:nvPr/>
        </p:nvGrpSpPr>
        <p:grpSpPr>
          <a:xfrm rot="21421631">
            <a:off x="838705" y="505650"/>
            <a:ext cx="5134567"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grpSp>
      <p:sp>
        <p:nvSpPr>
          <p:cNvPr id="12" name="Picture Placeholder 9"/>
          <p:cNvSpPr>
            <a:spLocks noGrp="1"/>
          </p:cNvSpPr>
          <p:nvPr>
            <p:ph type="pic" sz="quarter" idx="14"/>
          </p:nvPr>
        </p:nvSpPr>
        <p:spPr>
          <a:xfrm rot="21421631">
            <a:off x="1078391" y="667561"/>
            <a:ext cx="4624885" cy="5124723"/>
          </a:xfrm>
          <a:solidFill>
            <a:schemeClr val="bg1">
              <a:lumMod val="85000"/>
            </a:schemeClr>
          </a:solidFill>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417879" y="3520798"/>
            <a:ext cx="5450699"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grpSp>
      <p:sp>
        <p:nvSpPr>
          <p:cNvPr id="17" name="Picture Placeholder 9"/>
          <p:cNvSpPr>
            <a:spLocks noGrp="1"/>
          </p:cNvSpPr>
          <p:nvPr>
            <p:ph type="pic" sz="quarter" idx="16"/>
          </p:nvPr>
        </p:nvSpPr>
        <p:spPr>
          <a:xfrm rot="21214351">
            <a:off x="654743" y="3682580"/>
            <a:ext cx="4938812" cy="2697083"/>
          </a:xfrm>
          <a:solidFill>
            <a:schemeClr val="bg1">
              <a:lumMod val="85000"/>
            </a:schemeClr>
          </a:solidFill>
        </p:spPr>
        <p:txBody>
          <a:bodyPr/>
          <a:lstStyle>
            <a:lvl1pPr>
              <a:buNone/>
              <a:defRPr/>
            </a:lvl1pPr>
          </a:lstStyle>
          <a:p>
            <a:r>
              <a:rPr lang="en-US"/>
              <a:t>Drag picture to placeholder or click icon to add</a:t>
            </a:r>
            <a:endParaRPr/>
          </a:p>
        </p:txBody>
      </p:sp>
      <p:grpSp>
        <p:nvGrpSpPr>
          <p:cNvPr id="8" name="Group 9"/>
          <p:cNvGrpSpPr/>
          <p:nvPr/>
        </p:nvGrpSpPr>
        <p:grpSpPr>
          <a:xfrm rot="232774">
            <a:off x="225975" y="241256"/>
            <a:ext cx="5450699"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grpSp>
      <p:sp>
        <p:nvSpPr>
          <p:cNvPr id="13" name="Picture Placeholder 9"/>
          <p:cNvSpPr>
            <a:spLocks noGrp="1"/>
          </p:cNvSpPr>
          <p:nvPr>
            <p:ph type="pic" sz="quarter" idx="15"/>
          </p:nvPr>
        </p:nvSpPr>
        <p:spPr>
          <a:xfrm rot="232774">
            <a:off x="462839" y="403038"/>
            <a:ext cx="4938812" cy="2697083"/>
          </a:xfrm>
          <a:solidFill>
            <a:schemeClr val="bg1">
              <a:lumMod val="85000"/>
            </a:schemeClr>
          </a:solidFill>
        </p:spPr>
        <p:txBody>
          <a:bodyPr/>
          <a:lstStyle>
            <a:lvl1pPr>
              <a:buNone/>
              <a:defRPr/>
            </a:lvl1pPr>
          </a:lstStyle>
          <a:p>
            <a:r>
              <a:rPr lang="en-US"/>
              <a:t>Drag picture to placeholder or click icon to add</a:t>
            </a:r>
            <a:endParaRPr/>
          </a:p>
        </p:txBody>
      </p:sp>
      <p:sp>
        <p:nvSpPr>
          <p:cNvPr id="2" name="Title 1"/>
          <p:cNvSpPr>
            <a:spLocks noGrp="1"/>
          </p:cNvSpPr>
          <p:nvPr>
            <p:ph type="title"/>
          </p:nvPr>
        </p:nvSpPr>
        <p:spPr>
          <a:xfrm>
            <a:off x="6684579" y="1524000"/>
            <a:ext cx="4754880" cy="1162050"/>
          </a:xfrm>
        </p:spPr>
        <p:txBody>
          <a:bodyPr tIns="0" bIns="0" anchor="b"/>
          <a:lstStyle>
            <a:lvl1pPr algn="l">
              <a:lnSpc>
                <a:spcPts val="4600"/>
              </a:lnSpc>
              <a:defRPr sz="4200" b="1"/>
            </a:lvl1pPr>
          </a:lstStyle>
          <a:p>
            <a:r>
              <a:rPr lang="en-US"/>
              <a:t>Click to edit Master title style</a:t>
            </a:r>
            <a:endParaRPr/>
          </a:p>
        </p:txBody>
      </p:sp>
      <p:sp>
        <p:nvSpPr>
          <p:cNvPr id="4" name="Text Placeholder 3"/>
          <p:cNvSpPr>
            <a:spLocks noGrp="1"/>
          </p:cNvSpPr>
          <p:nvPr>
            <p:ph type="body" sz="half" idx="2"/>
          </p:nvPr>
        </p:nvSpPr>
        <p:spPr>
          <a:xfrm>
            <a:off x="6684576" y="2699983"/>
            <a:ext cx="475488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4D6694-A80A-5A45-BD3B-378814A7B755}" type="datetimeFigureOut">
              <a:rPr lang="en-US" smtClean="0"/>
              <a:t>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47429F-B2CD-D84A-A91E-824E7710C2FD}"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3762374"/>
            <a:ext cx="9753600" cy="1162050"/>
          </a:xfrm>
        </p:spPr>
        <p:txBody>
          <a:bodyPr tIns="0" bIns="0" anchor="b"/>
          <a:lstStyle>
            <a:lvl1pPr algn="l">
              <a:lnSpc>
                <a:spcPts val="4600"/>
              </a:lnSpc>
              <a:defRPr sz="3600" b="1"/>
            </a:lvl1pPr>
          </a:lstStyle>
          <a:p>
            <a:r>
              <a:rPr lang="en-US"/>
              <a:t>Click to edit Master title style</a:t>
            </a:r>
            <a:endParaRPr/>
          </a:p>
        </p:txBody>
      </p:sp>
      <p:grpSp>
        <p:nvGrpSpPr>
          <p:cNvPr id="3" name="Group 8"/>
          <p:cNvGrpSpPr/>
          <p:nvPr/>
        </p:nvGrpSpPr>
        <p:grpSpPr>
          <a:xfrm rot="232774">
            <a:off x="2745710" y="379100"/>
            <a:ext cx="6708436"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grpSp>
      <p:sp>
        <p:nvSpPr>
          <p:cNvPr id="4" name="Text Placeholder 3"/>
          <p:cNvSpPr>
            <a:spLocks noGrp="1"/>
          </p:cNvSpPr>
          <p:nvPr>
            <p:ph type="body" sz="half" idx="2"/>
          </p:nvPr>
        </p:nvSpPr>
        <p:spPr>
          <a:xfrm>
            <a:off x="1219200" y="4928736"/>
            <a:ext cx="97536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4D6694-A80A-5A45-BD3B-378814A7B755}" type="datetimeFigureOut">
              <a:rPr lang="en-US" smtClean="0"/>
              <a:t>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47429F-B2CD-D84A-A91E-824E7710C2FD}" type="slidenum">
              <a:rPr lang="en-US" smtClean="0"/>
              <a:t>‹#›</a:t>
            </a:fld>
            <a:endParaRPr lang="en-US"/>
          </a:p>
        </p:txBody>
      </p:sp>
      <p:sp>
        <p:nvSpPr>
          <p:cNvPr id="12" name="Picture Placeholder 9"/>
          <p:cNvSpPr>
            <a:spLocks noGrp="1"/>
          </p:cNvSpPr>
          <p:nvPr>
            <p:ph type="pic" sz="quarter" idx="15"/>
          </p:nvPr>
        </p:nvSpPr>
        <p:spPr>
          <a:xfrm rot="232774">
            <a:off x="2997544" y="564564"/>
            <a:ext cx="6204769" cy="3072384"/>
          </a:xfrm>
          <a:solidFill>
            <a:schemeClr val="bg1">
              <a:lumMod val="85000"/>
            </a:schemeClr>
          </a:solidFill>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3762374"/>
            <a:ext cx="9753600" cy="1162050"/>
          </a:xfrm>
        </p:spPr>
        <p:txBody>
          <a:bodyPr tIns="0" bIns="0" anchor="b"/>
          <a:lstStyle>
            <a:lvl1pPr algn="l">
              <a:lnSpc>
                <a:spcPts val="4600"/>
              </a:lnSpc>
              <a:defRPr sz="3600" b="1"/>
            </a:lvl1pPr>
          </a:lstStyle>
          <a:p>
            <a:r>
              <a:rPr lang="en-US"/>
              <a:t>Click to edit Master title style</a:t>
            </a:r>
            <a:endParaRPr/>
          </a:p>
        </p:txBody>
      </p:sp>
      <p:grpSp>
        <p:nvGrpSpPr>
          <p:cNvPr id="3" name="Group 13"/>
          <p:cNvGrpSpPr/>
          <p:nvPr/>
        </p:nvGrpSpPr>
        <p:grpSpPr>
          <a:xfrm rot="21420000">
            <a:off x="151583" y="116368"/>
            <a:ext cx="529208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grpSp>
      <p:sp>
        <p:nvSpPr>
          <p:cNvPr id="17" name="Picture Placeholder 9"/>
          <p:cNvSpPr>
            <a:spLocks noGrp="1"/>
          </p:cNvSpPr>
          <p:nvPr>
            <p:ph type="pic" sz="quarter" idx="17"/>
          </p:nvPr>
        </p:nvSpPr>
        <p:spPr>
          <a:xfrm rot="21420000">
            <a:off x="398869" y="304999"/>
            <a:ext cx="4797940" cy="3334235"/>
          </a:xfrm>
          <a:solidFill>
            <a:schemeClr val="bg1">
              <a:lumMod val="85000"/>
            </a:schemeClr>
          </a:solidFill>
        </p:spPr>
        <p:txBody>
          <a:bodyPr/>
          <a:lstStyle>
            <a:lvl1pPr>
              <a:buNone/>
              <a:defRPr/>
            </a:lvl1pPr>
          </a:lstStyle>
          <a:p>
            <a:r>
              <a:rPr lang="en-US"/>
              <a:t>Drag picture to placeholder or click icon to add</a:t>
            </a:r>
            <a:endParaRPr/>
          </a:p>
        </p:txBody>
      </p:sp>
      <p:grpSp>
        <p:nvGrpSpPr>
          <p:cNvPr id="8" name="Group 9"/>
          <p:cNvGrpSpPr/>
          <p:nvPr/>
        </p:nvGrpSpPr>
        <p:grpSpPr>
          <a:xfrm rot="360000">
            <a:off x="5553973" y="323141"/>
            <a:ext cx="6390257"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grpSp>
      <p:sp>
        <p:nvSpPr>
          <p:cNvPr id="13" name="Picture Placeholder 9"/>
          <p:cNvSpPr>
            <a:spLocks noGrp="1"/>
          </p:cNvSpPr>
          <p:nvPr>
            <p:ph type="pic" sz="quarter" idx="16"/>
          </p:nvPr>
        </p:nvSpPr>
        <p:spPr>
          <a:xfrm rot="360000">
            <a:off x="5781981" y="507668"/>
            <a:ext cx="5910480" cy="3072384"/>
          </a:xfrm>
          <a:solidFill>
            <a:schemeClr val="bg1">
              <a:lumMod val="85000"/>
            </a:schemeClr>
          </a:solidFill>
        </p:spPr>
        <p:txBody>
          <a:bodyPr/>
          <a:lstStyle>
            <a:lvl1pPr>
              <a:buNone/>
              <a:defRPr/>
            </a:lvl1pPr>
          </a:lstStyle>
          <a:p>
            <a:r>
              <a:rPr lang="en-US"/>
              <a:t>Drag picture to placeholder or click icon to add</a:t>
            </a:r>
            <a:endParaRPr/>
          </a:p>
        </p:txBody>
      </p:sp>
      <p:sp>
        <p:nvSpPr>
          <p:cNvPr id="4" name="Text Placeholder 3"/>
          <p:cNvSpPr>
            <a:spLocks noGrp="1"/>
          </p:cNvSpPr>
          <p:nvPr>
            <p:ph type="body" sz="half" idx="2"/>
          </p:nvPr>
        </p:nvSpPr>
        <p:spPr>
          <a:xfrm>
            <a:off x="1219200" y="4926106"/>
            <a:ext cx="97536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4D6694-A80A-5A45-BD3B-378814A7B755}" type="datetimeFigureOut">
              <a:rPr lang="en-US" smtClean="0"/>
              <a:t>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47429F-B2CD-D84A-A91E-824E7710C2FD}"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3C4D6694-A80A-5A45-BD3B-378814A7B755}" type="datetimeFigureOut">
              <a:rPr lang="en-US" smtClean="0"/>
              <a:t>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47429F-B2CD-D84A-A91E-824E7710C2F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3C4D6694-A80A-5A45-BD3B-378814A7B755}" type="datetimeFigureOut">
              <a:rPr lang="en-US" smtClean="0"/>
              <a:t>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47429F-B2CD-D84A-A91E-824E7710C2FD}"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8910" y="450851"/>
            <a:ext cx="1128111" cy="5357812"/>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1219200" y="450851"/>
            <a:ext cx="7924800" cy="5357812"/>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3C4D6694-A80A-5A45-BD3B-378814A7B755}" type="datetimeFigureOut">
              <a:rPr lang="en-US" smtClean="0"/>
              <a:t>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47429F-B2CD-D84A-A91E-824E7710C2F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496287" y="3200400"/>
            <a:ext cx="10695709"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a:t>Click to edit Master text styles</a:t>
            </a:r>
          </a:p>
        </p:txBody>
      </p:sp>
      <p:sp>
        <p:nvSpPr>
          <p:cNvPr id="2" name="Title 1"/>
          <p:cNvSpPr>
            <a:spLocks noGrp="1"/>
          </p:cNvSpPr>
          <p:nvPr>
            <p:ph type="ctrTitle"/>
          </p:nvPr>
        </p:nvSpPr>
        <p:spPr>
          <a:xfrm>
            <a:off x="5281084" y="3833095"/>
            <a:ext cx="6299200" cy="1209964"/>
          </a:xfrm>
        </p:spPr>
        <p:txBody>
          <a:bodyPr lIns="45720" tIns="0" rIns="45720" bIns="0" anchor="b" anchorCtr="0">
            <a:noAutofit/>
          </a:bodyPr>
          <a:lstStyle>
            <a:lvl1pPr algn="l">
              <a:lnSpc>
                <a:spcPts val="5000"/>
              </a:lnSpc>
              <a:defRPr sz="4600"/>
            </a:lvl1pPr>
          </a:lstStyle>
          <a:p>
            <a:r>
              <a:rPr lang="en-US"/>
              <a:t>Click to edit Master title style</a:t>
            </a:r>
            <a:endParaRPr dirty="0"/>
          </a:p>
        </p:txBody>
      </p:sp>
      <p:sp>
        <p:nvSpPr>
          <p:cNvPr id="3" name="Subtitle 2"/>
          <p:cNvSpPr>
            <a:spLocks noGrp="1"/>
          </p:cNvSpPr>
          <p:nvPr>
            <p:ph type="subTitle" idx="1"/>
          </p:nvPr>
        </p:nvSpPr>
        <p:spPr>
          <a:xfrm>
            <a:off x="5281084" y="5056909"/>
            <a:ext cx="62992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09600" y="6298744"/>
            <a:ext cx="2641600" cy="273050"/>
          </a:xfrm>
        </p:spPr>
        <p:txBody>
          <a:bodyPr/>
          <a:lstStyle>
            <a:lvl1pPr algn="l">
              <a:defRPr sz="1100">
                <a:latin typeface="Rockwell" pitchFamily="18" charset="0"/>
              </a:defRPr>
            </a:lvl1pPr>
          </a:lstStyle>
          <a:p>
            <a:fld id="{3C4D6694-A80A-5A45-BD3B-378814A7B755}" type="datetimeFigureOut">
              <a:rPr lang="en-US" smtClean="0"/>
              <a:t>9/20/24</a:t>
            </a:fld>
            <a:endParaRPr lang="en-US"/>
          </a:p>
        </p:txBody>
      </p:sp>
      <p:sp>
        <p:nvSpPr>
          <p:cNvPr id="5" name="Footer Placeholder 4"/>
          <p:cNvSpPr>
            <a:spLocks noGrp="1"/>
          </p:cNvSpPr>
          <p:nvPr>
            <p:ph type="ftr" sz="quarter" idx="11"/>
          </p:nvPr>
        </p:nvSpPr>
        <p:spPr>
          <a:xfrm>
            <a:off x="5283200" y="6298744"/>
            <a:ext cx="5080000" cy="273050"/>
          </a:xfrm>
        </p:spPr>
        <p:txBody>
          <a:bodyPr/>
          <a:lstStyle>
            <a:lvl1pPr algn="l">
              <a:defRPr/>
            </a:lvl1pPr>
          </a:lstStyle>
          <a:p>
            <a:endParaRPr lang="en-US"/>
          </a:p>
        </p:txBody>
      </p:sp>
      <p:sp>
        <p:nvSpPr>
          <p:cNvPr id="6" name="Slide Number Placeholder 5"/>
          <p:cNvSpPr>
            <a:spLocks noGrp="1"/>
          </p:cNvSpPr>
          <p:nvPr>
            <p:ph type="sldNum" sz="quarter" idx="12"/>
          </p:nvPr>
        </p:nvSpPr>
        <p:spPr>
          <a:xfrm>
            <a:off x="11019808" y="6312393"/>
            <a:ext cx="914400" cy="265089"/>
          </a:xfrm>
        </p:spPr>
        <p:txBody>
          <a:bodyPr/>
          <a:lstStyle>
            <a:lvl1pPr>
              <a:defRPr sz="1100">
                <a:solidFill>
                  <a:schemeClr val="tx1"/>
                </a:solidFill>
                <a:latin typeface="Rockwell" pitchFamily="18" charset="0"/>
              </a:defRPr>
            </a:lvl1pPr>
          </a:lstStyle>
          <a:p>
            <a:fld id="{7747429F-B2CD-D84A-A91E-824E7710C2F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194561"/>
            <a:ext cx="103632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609600" y="3557016"/>
            <a:ext cx="103632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a:t>Click to edit Master text styles</a:t>
            </a:r>
          </a:p>
        </p:txBody>
      </p:sp>
      <p:sp>
        <p:nvSpPr>
          <p:cNvPr id="4" name="Date Placeholder 3"/>
          <p:cNvSpPr>
            <a:spLocks noGrp="1"/>
          </p:cNvSpPr>
          <p:nvPr>
            <p:ph type="dt" sz="half" idx="10"/>
          </p:nvPr>
        </p:nvSpPr>
        <p:spPr/>
        <p:txBody>
          <a:bodyPr/>
          <a:lstStyle/>
          <a:p>
            <a:fld id="{3C4D6694-A80A-5A45-BD3B-378814A7B755}" type="datetimeFigureOut">
              <a:rPr lang="en-US" smtClean="0"/>
              <a:t>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47429F-B2CD-D84A-A91E-824E7710C2F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950258" y="1689847"/>
            <a:ext cx="11241737"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a:t>Click to edit Master text styles</a:t>
            </a:r>
          </a:p>
        </p:txBody>
      </p:sp>
      <p:sp>
        <p:nvSpPr>
          <p:cNvPr id="2" name="Title 1"/>
          <p:cNvSpPr>
            <a:spLocks noGrp="1"/>
          </p:cNvSpPr>
          <p:nvPr>
            <p:ph type="title"/>
          </p:nvPr>
        </p:nvSpPr>
        <p:spPr>
          <a:xfrm>
            <a:off x="609601" y="2196354"/>
            <a:ext cx="7112000" cy="1362075"/>
          </a:xfrm>
        </p:spPr>
        <p:txBody>
          <a:bodyPr lIns="45720" tIns="0" rIns="45720" bIns="0" anchor="b" anchorCtr="0"/>
          <a:lstStyle>
            <a:lvl1pPr algn="l">
              <a:lnSpc>
                <a:spcPts val="5000"/>
              </a:lnSpc>
              <a:defRPr sz="4600" b="1" cap="none" baseline="0"/>
            </a:lvl1pPr>
          </a:lstStyle>
          <a:p>
            <a:r>
              <a:rPr lang="en-US"/>
              <a:t>Click to edit Master title style</a:t>
            </a:r>
            <a:endParaRPr/>
          </a:p>
        </p:txBody>
      </p:sp>
      <p:sp>
        <p:nvSpPr>
          <p:cNvPr id="3" name="Text Placeholder 2"/>
          <p:cNvSpPr>
            <a:spLocks noGrp="1"/>
          </p:cNvSpPr>
          <p:nvPr>
            <p:ph type="body" idx="1"/>
          </p:nvPr>
        </p:nvSpPr>
        <p:spPr>
          <a:xfrm>
            <a:off x="609600" y="3560619"/>
            <a:ext cx="7112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4D6694-A80A-5A45-BD3B-378814A7B755}" type="datetimeFigureOut">
              <a:rPr lang="en-US" smtClean="0"/>
              <a:t>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47429F-B2CD-D84A-A91E-824E7710C2F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03700" y="4069804"/>
            <a:ext cx="7385051" cy="1162050"/>
          </a:xfrm>
        </p:spPr>
        <p:txBody>
          <a:bodyPr tIns="0" bIns="0" anchor="b"/>
          <a:lstStyle>
            <a:lvl1pPr algn="l">
              <a:lnSpc>
                <a:spcPts val="4600"/>
              </a:lnSpc>
              <a:defRPr sz="4600" b="1"/>
            </a:lvl1pPr>
          </a:lstStyle>
          <a:p>
            <a:r>
              <a:rPr lang="en-US"/>
              <a:t>Click to edit Master title style</a:t>
            </a:r>
            <a:endParaRPr/>
          </a:p>
        </p:txBody>
      </p:sp>
      <p:grpSp>
        <p:nvGrpSpPr>
          <p:cNvPr id="3" name="Group 8"/>
          <p:cNvGrpSpPr/>
          <p:nvPr/>
        </p:nvGrpSpPr>
        <p:grpSpPr>
          <a:xfrm rot="21240000">
            <a:off x="872470" y="445180"/>
            <a:ext cx="7221663"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grpSp>
      <p:sp>
        <p:nvSpPr>
          <p:cNvPr id="12" name="Picture Placeholder 9"/>
          <p:cNvSpPr>
            <a:spLocks noGrp="1"/>
          </p:cNvSpPr>
          <p:nvPr>
            <p:ph type="pic" sz="quarter" idx="15"/>
          </p:nvPr>
        </p:nvSpPr>
        <p:spPr>
          <a:xfrm rot="21240000">
            <a:off x="1143570" y="632632"/>
            <a:ext cx="6679463" cy="3255264"/>
          </a:xfrm>
          <a:solidFill>
            <a:schemeClr val="bg1">
              <a:lumMod val="85000"/>
            </a:schemeClr>
          </a:solidFill>
        </p:spPr>
        <p:txBody>
          <a:bodyPr/>
          <a:lstStyle>
            <a:lvl1pPr>
              <a:buNone/>
              <a:defRPr/>
            </a:lvl1pPr>
          </a:lstStyle>
          <a:p>
            <a:r>
              <a:rPr lang="en-US"/>
              <a:t>Drag picture to placeholder or click icon to add</a:t>
            </a:r>
            <a:endParaRPr/>
          </a:p>
        </p:txBody>
      </p:sp>
      <p:sp>
        <p:nvSpPr>
          <p:cNvPr id="4" name="Text Placeholder 3"/>
          <p:cNvSpPr>
            <a:spLocks noGrp="1"/>
          </p:cNvSpPr>
          <p:nvPr>
            <p:ph type="body" sz="half" idx="2"/>
          </p:nvPr>
        </p:nvSpPr>
        <p:spPr>
          <a:xfrm>
            <a:off x="4210823" y="5230907"/>
            <a:ext cx="7377277"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4D6694-A80A-5A45-BD3B-378814A7B755}" type="datetimeFigureOut">
              <a:rPr lang="en-US" smtClean="0"/>
              <a:t>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47429F-B2CD-D84A-A91E-824E7710C2F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19200" y="1735139"/>
            <a:ext cx="475488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197600" y="1735139"/>
            <a:ext cx="475488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3C4D6694-A80A-5A45-BD3B-378814A7B755}" type="datetimeFigureOut">
              <a:rPr lang="en-US" smtClean="0"/>
              <a:t>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47429F-B2CD-D84A-A91E-824E7710C2F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95101" y="1419367"/>
            <a:ext cx="42672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96489" y="2174876"/>
            <a:ext cx="475488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573663" y="1419367"/>
            <a:ext cx="42672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5352" y="2174876"/>
            <a:ext cx="475488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3C4D6694-A80A-5A45-BD3B-378814A7B755}" type="datetimeFigureOut">
              <a:rPr lang="en-US" smtClean="0"/>
              <a:t>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47429F-B2CD-D84A-A91E-824E7710C2FD}" type="slidenum">
              <a:rPr lang="en-US" smtClean="0"/>
              <a:t>‹#›</a:t>
            </a:fld>
            <a:endParaRPr lang="en-US"/>
          </a:p>
        </p:txBody>
      </p:sp>
      <p:pic>
        <p:nvPicPr>
          <p:cNvPr id="11" name="Picture 10" descr="Comparison-Underline.png"/>
          <p:cNvPicPr>
            <a:picLocks noChangeAspect="1"/>
          </p:cNvPicPr>
          <p:nvPr/>
        </p:nvPicPr>
        <p:blipFill>
          <a:blip r:embed="rId2"/>
          <a:stretch>
            <a:fillRect/>
          </a:stretch>
        </p:blipFill>
        <p:spPr>
          <a:xfrm>
            <a:off x="1276053" y="1897041"/>
            <a:ext cx="4305300" cy="142875"/>
          </a:xfrm>
          <a:prstGeom prst="rect">
            <a:avLst/>
          </a:prstGeom>
        </p:spPr>
      </p:pic>
      <p:pic>
        <p:nvPicPr>
          <p:cNvPr id="13" name="Picture 12" descr="Comparison-Underline.png"/>
          <p:cNvPicPr>
            <a:picLocks noChangeAspect="1"/>
          </p:cNvPicPr>
          <p:nvPr/>
        </p:nvPicPr>
        <p:blipFill>
          <a:blip r:embed="rId2"/>
          <a:stretch>
            <a:fillRect/>
          </a:stretch>
        </p:blipFill>
        <p:spPr>
          <a:xfrm>
            <a:off x="6554614" y="1897041"/>
            <a:ext cx="4305300" cy="142875"/>
          </a:xfrm>
          <a:prstGeom prst="rect">
            <a:avLst/>
          </a:prstGeom>
        </p:spPr>
      </p:pic>
      <p:pic>
        <p:nvPicPr>
          <p:cNvPr id="12" name="Picture 11" descr="Comparison-Underline.png"/>
          <p:cNvPicPr>
            <a:picLocks noChangeAspect="1"/>
          </p:cNvPicPr>
          <p:nvPr/>
        </p:nvPicPr>
        <p:blipFill>
          <a:blip r:embed="rId2"/>
          <a:stretch>
            <a:fillRect/>
          </a:stretch>
        </p:blipFill>
        <p:spPr>
          <a:xfrm>
            <a:off x="1276053" y="1897041"/>
            <a:ext cx="4305300" cy="142875"/>
          </a:xfrm>
          <a:prstGeom prst="rect">
            <a:avLst/>
          </a:prstGeom>
        </p:spPr>
      </p:pic>
      <p:pic>
        <p:nvPicPr>
          <p:cNvPr id="14" name="Picture 13" descr="Comparison-Underline.png"/>
          <p:cNvPicPr>
            <a:picLocks noChangeAspect="1"/>
          </p:cNvPicPr>
          <p:nvPr/>
        </p:nvPicPr>
        <p:blipFill>
          <a:blip r:embed="rId2"/>
          <a:stretch>
            <a:fillRect/>
          </a:stretch>
        </p:blipFill>
        <p:spPr>
          <a:xfrm>
            <a:off x="6554614" y="1897041"/>
            <a:ext cx="4305300" cy="1428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19200" y="1735138"/>
            <a:ext cx="97536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3C4D6694-A80A-5A45-BD3B-378814A7B755}" type="datetimeFigureOut">
              <a:rPr lang="en-US" smtClean="0"/>
              <a:t>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47429F-B2CD-D84A-A91E-824E7710C2FD}" type="slidenum">
              <a:rPr lang="en-US" smtClean="0"/>
              <a:t>‹#›</a:t>
            </a:fld>
            <a:endParaRPr lang="en-US"/>
          </a:p>
        </p:txBody>
      </p:sp>
      <p:sp>
        <p:nvSpPr>
          <p:cNvPr id="8" name="Content Placeholder 2"/>
          <p:cNvSpPr>
            <a:spLocks noGrp="1"/>
          </p:cNvSpPr>
          <p:nvPr>
            <p:ph sz="half" idx="13"/>
          </p:nvPr>
        </p:nvSpPr>
        <p:spPr>
          <a:xfrm>
            <a:off x="1219200" y="3870960"/>
            <a:ext cx="97536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8.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7.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1" y="503238"/>
            <a:ext cx="9751484" cy="868362"/>
          </a:xfrm>
          <a:prstGeom prst="rect">
            <a:avLst/>
          </a:prstGeom>
        </p:spPr>
        <p:txBody>
          <a:bodyPr vert="horz" lIns="91440" tIns="45720" rIns="91440" bIns="45720" rtlCol="0" anchor="ctr">
            <a:noAutofit/>
          </a:bodyPr>
          <a:lstStyle/>
          <a:p>
            <a:r>
              <a:rPr lang="en-US"/>
              <a:t>Click to edit Master title style</a:t>
            </a:r>
            <a:endParaRPr/>
          </a:p>
        </p:txBody>
      </p:sp>
      <p:sp>
        <p:nvSpPr>
          <p:cNvPr id="3" name="Text Placeholder 2"/>
          <p:cNvSpPr>
            <a:spLocks noGrp="1"/>
          </p:cNvSpPr>
          <p:nvPr>
            <p:ph type="body" idx="1"/>
          </p:nvPr>
        </p:nvSpPr>
        <p:spPr>
          <a:xfrm>
            <a:off x="1219201" y="1735138"/>
            <a:ext cx="9751484" cy="40560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0217917" y="6314462"/>
            <a:ext cx="17272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3C4D6694-A80A-5A45-BD3B-378814A7B755}" type="datetimeFigureOut">
              <a:rPr lang="en-US" smtClean="0"/>
              <a:t>9/20/24</a:t>
            </a:fld>
            <a:endParaRPr lang="en-US"/>
          </a:p>
        </p:txBody>
      </p:sp>
      <p:sp>
        <p:nvSpPr>
          <p:cNvPr id="5" name="Footer Placeholder 4"/>
          <p:cNvSpPr>
            <a:spLocks noGrp="1"/>
          </p:cNvSpPr>
          <p:nvPr>
            <p:ph type="ftr" sz="quarter" idx="3"/>
          </p:nvPr>
        </p:nvSpPr>
        <p:spPr>
          <a:xfrm>
            <a:off x="5256810" y="6305797"/>
            <a:ext cx="4957289"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10028517" y="5476097"/>
            <a:ext cx="1977408"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7747429F-B2CD-D84A-A91E-824E7710C2F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9652873-6028-7A08-7073-2868D0BED0FB}"/>
              </a:ext>
            </a:extLst>
          </p:cNvPr>
          <p:cNvSpPr>
            <a:spLocks noGrp="1"/>
          </p:cNvSpPr>
          <p:nvPr>
            <p:ph type="ctrTitle"/>
          </p:nvPr>
        </p:nvSpPr>
        <p:spPr/>
        <p:txBody>
          <a:bodyPr/>
          <a:lstStyle/>
          <a:p>
            <a:r>
              <a:rPr lang="en-US" b="1" dirty="0"/>
              <a:t>Campbell Street Church of Christ</a:t>
            </a:r>
          </a:p>
        </p:txBody>
      </p:sp>
      <p:sp>
        <p:nvSpPr>
          <p:cNvPr id="15" name="Subtitle 14">
            <a:extLst>
              <a:ext uri="{FF2B5EF4-FFF2-40B4-BE49-F238E27FC236}">
                <a16:creationId xmlns:a16="http://schemas.microsoft.com/office/drawing/2014/main" id="{3D9AEBC8-D695-6498-92D3-7E85ECF935DA}"/>
              </a:ext>
            </a:extLst>
          </p:cNvPr>
          <p:cNvSpPr>
            <a:spLocks noGrp="1"/>
          </p:cNvSpPr>
          <p:nvPr>
            <p:ph type="subTitle" idx="1"/>
          </p:nvPr>
        </p:nvSpPr>
        <p:spPr>
          <a:xfrm>
            <a:off x="2946400" y="5056632"/>
            <a:ext cx="8098589" cy="1174088"/>
          </a:xfrm>
        </p:spPr>
        <p:txBody>
          <a:bodyPr/>
          <a:lstStyle/>
          <a:p>
            <a:pPr algn="r"/>
            <a:r>
              <a:rPr lang="en-US" i="1" dirty="0"/>
              <a:t>September 21, 2024</a:t>
            </a:r>
          </a:p>
        </p:txBody>
      </p:sp>
    </p:spTree>
    <p:extLst>
      <p:ext uri="{BB962C8B-B14F-4D97-AF65-F5344CB8AC3E}">
        <p14:creationId xmlns:p14="http://schemas.microsoft.com/office/powerpoint/2010/main" val="1100611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B6F50-CB6B-2A58-34B4-AD132A2AB2A4}"/>
              </a:ext>
            </a:extLst>
          </p:cNvPr>
          <p:cNvSpPr>
            <a:spLocks noGrp="1"/>
          </p:cNvSpPr>
          <p:nvPr>
            <p:ph type="title"/>
          </p:nvPr>
        </p:nvSpPr>
        <p:spPr/>
        <p:txBody>
          <a:bodyPr/>
          <a:lstStyle/>
          <a:p>
            <a:r>
              <a:rPr lang="en-US" dirty="0"/>
              <a:t>Jesus Saw Genesis as </a:t>
            </a:r>
            <a:r>
              <a:rPr lang="en-US" b="1" dirty="0"/>
              <a:t>Prescriptive</a:t>
            </a:r>
            <a:br>
              <a:rPr lang="en-US" b="1" dirty="0"/>
            </a:br>
            <a:r>
              <a:rPr lang="en-US" sz="2400" b="1" dirty="0"/>
              <a:t>Matthew 19:1ff</a:t>
            </a:r>
            <a:endParaRPr lang="en-US" b="1" dirty="0"/>
          </a:p>
        </p:txBody>
      </p:sp>
      <p:sp>
        <p:nvSpPr>
          <p:cNvPr id="3" name="Content Placeholder 2">
            <a:extLst>
              <a:ext uri="{FF2B5EF4-FFF2-40B4-BE49-F238E27FC236}">
                <a16:creationId xmlns:a16="http://schemas.microsoft.com/office/drawing/2014/main" id="{272EA64C-88F4-0A23-F561-F7E45077B863}"/>
              </a:ext>
            </a:extLst>
          </p:cNvPr>
          <p:cNvSpPr>
            <a:spLocks noGrp="1"/>
          </p:cNvSpPr>
          <p:nvPr>
            <p:ph idx="1"/>
          </p:nvPr>
        </p:nvSpPr>
        <p:spPr>
          <a:xfrm>
            <a:off x="867508" y="1735138"/>
            <a:ext cx="10597661" cy="4900124"/>
          </a:xfrm>
        </p:spPr>
        <p:txBody>
          <a:bodyPr>
            <a:normAutofit/>
          </a:bodyPr>
          <a:lstStyle/>
          <a:p>
            <a:pPr marL="0" marR="0" indent="0">
              <a:spcBef>
                <a:spcPts val="500"/>
              </a:spcBef>
              <a:spcAft>
                <a:spcPts val="0"/>
              </a:spcAft>
              <a:buNone/>
            </a:pPr>
            <a:r>
              <a:rPr lang="en-US" b="1" dirty="0">
                <a:effectLst/>
                <a:latin typeface="Goudy Old Style" panose="02020502050305020303" pitchFamily="18" charset="77"/>
                <a:ea typeface="Times New Roman" panose="02020603050405020304" pitchFamily="18" charset="0"/>
              </a:rPr>
              <a:t>We find the following key aspects of marriage in Genesis 2 and Jesus’ interpretation of Genesis: </a:t>
            </a:r>
          </a:p>
          <a:p>
            <a:pPr marL="793750" lvl="1" indent="-342900">
              <a:spcBef>
                <a:spcPts val="0"/>
              </a:spcBef>
              <a:buFont typeface="Symbol" pitchFamily="2" charset="2"/>
              <a:buChar char=""/>
            </a:pPr>
            <a:r>
              <a:rPr lang="en-US" sz="2000" b="1" dirty="0">
                <a:effectLst/>
                <a:latin typeface="Goudy Old Style" panose="02020502050305020303" pitchFamily="18" charset="77"/>
                <a:ea typeface="Calibri" panose="020F0502020204030204" pitchFamily="34" charset="0"/>
                <a:cs typeface="Calibri" panose="020F0502020204030204" pitchFamily="34" charset="0"/>
              </a:rPr>
              <a:t>companionship (not good to be alone)</a:t>
            </a:r>
            <a:endParaRPr lang="en-US" sz="2000" b="1" dirty="0">
              <a:effectLst/>
              <a:latin typeface="Goudy Old Style" panose="02020502050305020303" pitchFamily="18" charset="77"/>
              <a:ea typeface="Calibri" panose="020F0502020204030204" pitchFamily="34" charset="0"/>
              <a:cs typeface="Times New Roman" panose="02020603050405020304" pitchFamily="18" charset="0"/>
            </a:endParaRPr>
          </a:p>
          <a:p>
            <a:pPr marL="793750" lvl="1" indent="-342900">
              <a:spcBef>
                <a:spcPts val="0"/>
              </a:spcBef>
              <a:buFont typeface="Symbol" pitchFamily="2" charset="2"/>
              <a:buChar char=""/>
            </a:pPr>
            <a:r>
              <a:rPr lang="en-US" sz="2000" b="1" dirty="0">
                <a:effectLst/>
                <a:latin typeface="Goudy Old Style" panose="02020502050305020303" pitchFamily="18" charset="77"/>
                <a:ea typeface="Calibri" panose="020F0502020204030204" pitchFamily="34" charset="0"/>
                <a:cs typeface="Calibri" panose="020F0502020204030204" pitchFamily="34" charset="0"/>
              </a:rPr>
              <a:t>mutual support of a strong ally (</a:t>
            </a:r>
            <a:r>
              <a:rPr lang="en-US" sz="2000" b="1" i="1" dirty="0" err="1">
                <a:effectLst/>
                <a:latin typeface="Goudy Old Style" panose="02020502050305020303" pitchFamily="18" charset="77"/>
                <a:ea typeface="Calibri" panose="020F0502020204030204" pitchFamily="34" charset="0"/>
                <a:cs typeface="Calibri" panose="020F0502020204030204" pitchFamily="34" charset="0"/>
              </a:rPr>
              <a:t>ezer</a:t>
            </a:r>
            <a:r>
              <a:rPr lang="en-US" sz="2000" b="1" i="1" dirty="0">
                <a:effectLst/>
                <a:latin typeface="Goudy Old Style" panose="02020502050305020303" pitchFamily="18" charset="77"/>
                <a:ea typeface="Calibri" panose="020F0502020204030204" pitchFamily="34" charset="0"/>
                <a:cs typeface="Calibri" panose="020F0502020204030204" pitchFamily="34" charset="0"/>
              </a:rPr>
              <a:t> </a:t>
            </a:r>
            <a:r>
              <a:rPr lang="en-US" sz="2000" b="1" dirty="0">
                <a:effectLst/>
                <a:latin typeface="Goudy Old Style" panose="02020502050305020303" pitchFamily="18" charset="77"/>
                <a:ea typeface="Calibri" panose="020F0502020204030204" pitchFamily="34" charset="0"/>
                <a:cs typeface="Calibri" panose="020F0502020204030204" pitchFamily="34" charset="0"/>
              </a:rPr>
              <a:t>; not unilateral since Adam is by definition a counterpart [</a:t>
            </a:r>
            <a:r>
              <a:rPr lang="en-US" sz="2000" b="1" i="1" dirty="0" err="1">
                <a:effectLst/>
                <a:latin typeface="Goudy Old Style" panose="02020502050305020303" pitchFamily="18" charset="77"/>
                <a:ea typeface="Calibri" panose="020F0502020204030204" pitchFamily="34" charset="0"/>
                <a:cs typeface="Calibri" panose="020F0502020204030204" pitchFamily="34" charset="0"/>
              </a:rPr>
              <a:t>kenegdo</a:t>
            </a:r>
            <a:r>
              <a:rPr lang="en-US" sz="2000" b="1" dirty="0">
                <a:effectLst/>
                <a:latin typeface="Goudy Old Style" panose="02020502050305020303" pitchFamily="18" charset="77"/>
                <a:ea typeface="Calibri" panose="020F0502020204030204" pitchFamily="34" charset="0"/>
                <a:cs typeface="Calibri" panose="020F0502020204030204" pitchFamily="34" charset="0"/>
              </a:rPr>
              <a:t>]; as counterparts they mirror each other)</a:t>
            </a:r>
            <a:endParaRPr lang="en-US" sz="2000" b="1" dirty="0">
              <a:effectLst/>
              <a:latin typeface="Goudy Old Style" panose="02020502050305020303" pitchFamily="18" charset="77"/>
              <a:ea typeface="Calibri" panose="020F0502020204030204" pitchFamily="34" charset="0"/>
              <a:cs typeface="Times New Roman" panose="02020603050405020304" pitchFamily="18" charset="0"/>
            </a:endParaRPr>
          </a:p>
          <a:p>
            <a:pPr marL="793750" lvl="1" indent="-342900">
              <a:spcBef>
                <a:spcPts val="0"/>
              </a:spcBef>
              <a:buFont typeface="Symbol" pitchFamily="2" charset="2"/>
              <a:buChar char=""/>
            </a:pPr>
            <a:r>
              <a:rPr lang="en-US" sz="2000" b="1" dirty="0">
                <a:effectLst/>
                <a:latin typeface="Goudy Old Style" panose="02020502050305020303" pitchFamily="18" charset="77"/>
                <a:ea typeface="Calibri" panose="020F0502020204030204" pitchFamily="34" charset="0"/>
                <a:cs typeface="Calibri" panose="020F0502020204030204" pitchFamily="34" charset="0"/>
              </a:rPr>
              <a:t>commonality and similarity</a:t>
            </a:r>
            <a:endParaRPr lang="en-US" sz="2000" b="1" dirty="0">
              <a:effectLst/>
              <a:latin typeface="Goudy Old Style" panose="02020502050305020303" pitchFamily="18" charset="77"/>
              <a:ea typeface="Calibri" panose="020F0502020204030204" pitchFamily="34" charset="0"/>
              <a:cs typeface="Times New Roman" panose="02020603050405020304" pitchFamily="18" charset="0"/>
            </a:endParaRPr>
          </a:p>
          <a:p>
            <a:pPr marL="793750" lvl="1" indent="-342900">
              <a:spcBef>
                <a:spcPts val="0"/>
              </a:spcBef>
              <a:buFont typeface="Symbol" pitchFamily="2" charset="2"/>
              <a:buChar char=""/>
            </a:pPr>
            <a:r>
              <a:rPr lang="en-US" sz="2000" b="1" dirty="0">
                <a:effectLst/>
                <a:latin typeface="Goudy Old Style" panose="02020502050305020303" pitchFamily="18" charset="77"/>
                <a:ea typeface="Calibri" panose="020F0502020204030204" pitchFamily="34" charset="0"/>
                <a:cs typeface="Calibri" panose="020F0502020204030204" pitchFamily="34" charset="0"/>
              </a:rPr>
              <a:t>human spouse (bestiality ruled out; animals are too “other”)</a:t>
            </a:r>
            <a:endParaRPr lang="en-US" sz="2000" b="1" dirty="0">
              <a:effectLst/>
              <a:latin typeface="Goudy Old Style" panose="02020502050305020303" pitchFamily="18" charset="77"/>
              <a:ea typeface="Calibri" panose="020F0502020204030204" pitchFamily="34" charset="0"/>
              <a:cs typeface="Times New Roman" panose="02020603050405020304" pitchFamily="18" charset="0"/>
            </a:endParaRPr>
          </a:p>
          <a:p>
            <a:pPr marL="793750" lvl="1" indent="-342900">
              <a:spcBef>
                <a:spcPts val="0"/>
              </a:spcBef>
              <a:buFont typeface="Symbol" pitchFamily="2" charset="2"/>
              <a:buChar char=""/>
            </a:pPr>
            <a:r>
              <a:rPr lang="en-US" sz="2000" b="1" dirty="0">
                <a:effectLst/>
                <a:latin typeface="Goudy Old Style" panose="02020502050305020303" pitchFamily="18" charset="77"/>
                <a:ea typeface="Calibri" panose="020F0502020204030204" pitchFamily="34" charset="0"/>
                <a:cs typeface="Calibri" panose="020F0502020204030204" pitchFamily="34" charset="0"/>
              </a:rPr>
              <a:t>establishment of “flesh of my flesh” kinship tie (no incest because it’s redundant; one does not need to form a kinship bond with someone who is already kin; one must leave family of origin to find a spouse [Gen.2:24])</a:t>
            </a:r>
            <a:endParaRPr lang="en-US" sz="2000" b="1" dirty="0">
              <a:effectLst/>
              <a:latin typeface="Goudy Old Style" panose="02020502050305020303" pitchFamily="18" charset="77"/>
              <a:ea typeface="Calibri" panose="020F0502020204030204" pitchFamily="34" charset="0"/>
              <a:cs typeface="Times New Roman" panose="02020603050405020304" pitchFamily="18" charset="0"/>
            </a:endParaRPr>
          </a:p>
          <a:p>
            <a:pPr marL="793750" lvl="1" indent="-342900">
              <a:spcBef>
                <a:spcPts val="0"/>
              </a:spcBef>
              <a:buFont typeface="Symbol" pitchFamily="2" charset="2"/>
              <a:buChar char=""/>
            </a:pPr>
            <a:r>
              <a:rPr lang="en-US" sz="2000" b="1" dirty="0">
                <a:effectLst/>
                <a:latin typeface="Goudy Old Style" panose="02020502050305020303" pitchFamily="18" charset="77"/>
                <a:ea typeface="Calibri" panose="020F0502020204030204" pitchFamily="34" charset="0"/>
                <a:cs typeface="Calibri" panose="020F0502020204030204" pitchFamily="34" charset="0"/>
              </a:rPr>
              <a:t>faithfulness (no adultery or divorce)</a:t>
            </a:r>
          </a:p>
          <a:p>
            <a:pPr marL="793750" lvl="1" indent="-342900">
              <a:spcBef>
                <a:spcPts val="0"/>
              </a:spcBef>
              <a:buFont typeface="Symbol" pitchFamily="2" charset="2"/>
              <a:buChar char=""/>
            </a:pPr>
            <a:r>
              <a:rPr lang="en-US" sz="2000" b="1" dirty="0">
                <a:latin typeface="Goudy Old Style" panose="02020502050305020303" pitchFamily="18" charset="77"/>
                <a:ea typeface="Calibri" panose="020F0502020204030204" pitchFamily="34" charset="0"/>
                <a:cs typeface="Calibri" panose="020F0502020204030204" pitchFamily="34" charset="0"/>
              </a:rPr>
              <a:t>a pair (no polygamous relationships)</a:t>
            </a:r>
          </a:p>
          <a:p>
            <a:pPr marL="450850" lvl="1" indent="0" algn="r">
              <a:spcBef>
                <a:spcPts val="0"/>
              </a:spcBef>
              <a:buNone/>
            </a:pPr>
            <a:r>
              <a:rPr lang="en-US" sz="1800" dirty="0">
                <a:latin typeface="Goudy Old Style" panose="02020502050305020303" pitchFamily="18" charset="77"/>
                <a:ea typeface="Calibri" panose="020F0502020204030204" pitchFamily="34" charset="0"/>
                <a:cs typeface="Calibri" panose="020F0502020204030204" pitchFamily="34" charset="0"/>
              </a:rPr>
              <a:t>— Karen Keen, </a:t>
            </a:r>
          </a:p>
          <a:p>
            <a:pPr marL="450850" lvl="1" indent="0" algn="r">
              <a:spcBef>
                <a:spcPts val="0"/>
              </a:spcBef>
              <a:buNone/>
            </a:pPr>
            <a:r>
              <a:rPr lang="en-US" sz="1800" i="1" dirty="0">
                <a:effectLst/>
                <a:latin typeface="Times New Roman" panose="02020603050405020304" pitchFamily="18" charset="0"/>
                <a:ea typeface="Times New Roman" panose="02020603050405020304" pitchFamily="18" charset="0"/>
              </a:rPr>
              <a:t>Scripture, Ethics, &amp; the Possibility of </a:t>
            </a:r>
          </a:p>
          <a:p>
            <a:pPr marL="450850" lvl="1" indent="0" algn="r">
              <a:spcBef>
                <a:spcPts val="0"/>
              </a:spcBef>
              <a:buNone/>
            </a:pPr>
            <a:r>
              <a:rPr lang="en-US" sz="1800" i="1" dirty="0">
                <a:effectLst/>
                <a:latin typeface="Times New Roman" panose="02020603050405020304" pitchFamily="18" charset="0"/>
                <a:ea typeface="Times New Roman" panose="02020603050405020304" pitchFamily="18" charset="0"/>
              </a:rPr>
              <a:t>Same-Sex Relationships</a:t>
            </a:r>
            <a:r>
              <a:rPr lang="en-US" sz="1800" dirty="0">
                <a:effectLst/>
                <a:latin typeface="Times New Roman" panose="02020603050405020304" pitchFamily="18" charset="0"/>
                <a:ea typeface="Times New Roman" panose="02020603050405020304" pitchFamily="18" charset="0"/>
              </a:rPr>
              <a:t>, 32-33</a:t>
            </a:r>
            <a:r>
              <a:rPr lang="en-US" sz="1800" dirty="0">
                <a:effectLst/>
              </a:rPr>
              <a:t> </a:t>
            </a:r>
            <a:endParaRPr lang="en-US" sz="1800" b="1" dirty="0">
              <a:latin typeface="Goudy Old Style" panose="02020502050305020303" pitchFamily="18" charset="77"/>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7209AD14-F7C5-3AA0-24B9-F1D826DC6E50}"/>
              </a:ext>
            </a:extLst>
          </p:cNvPr>
          <p:cNvSpPr txBox="1"/>
          <p:nvPr/>
        </p:nvSpPr>
        <p:spPr>
          <a:xfrm>
            <a:off x="844062" y="5486400"/>
            <a:ext cx="7162799" cy="461665"/>
          </a:xfrm>
          <a:prstGeom prst="rect">
            <a:avLst/>
          </a:prstGeom>
          <a:noFill/>
        </p:spPr>
        <p:txBody>
          <a:bodyPr wrap="square" rtlCol="0">
            <a:spAutoFit/>
          </a:bodyPr>
          <a:lstStyle/>
          <a:p>
            <a:pPr marL="793750" lvl="1" indent="-342900">
              <a:buFont typeface="Symbol" pitchFamily="2" charset="2"/>
              <a:buChar char=""/>
            </a:pPr>
            <a:r>
              <a:rPr lang="en-US" sz="2400" b="1" dirty="0">
                <a:solidFill>
                  <a:srgbClr val="FF0000"/>
                </a:solidFill>
                <a:latin typeface="Goudy Old Style" panose="02020502050305020303" pitchFamily="18" charset="77"/>
                <a:ea typeface="Calibri" panose="020F0502020204030204" pitchFamily="34" charset="0"/>
                <a:cs typeface="Calibri" panose="020F0502020204030204" pitchFamily="34" charset="0"/>
              </a:rPr>
              <a:t>sex/gender differentiation ? </a:t>
            </a:r>
            <a:r>
              <a:rPr lang="en-US" b="1" dirty="0">
                <a:solidFill>
                  <a:srgbClr val="FF0000"/>
                </a:solidFill>
                <a:effectLst/>
                <a:latin typeface="Goudy Old Style" panose="02020502050305020303" pitchFamily="18" charset="77"/>
              </a:rPr>
              <a:t>(1:27b; 2:22; 2:23; 2:25; 2:25) </a:t>
            </a:r>
            <a:endParaRPr lang="en-US" sz="2400" b="1" dirty="0">
              <a:solidFill>
                <a:srgbClr val="FF0000"/>
              </a:solidFill>
              <a:effectLst/>
              <a:latin typeface="Goudy Old Style" panose="02020502050305020303" pitchFamily="18" charset="77"/>
            </a:endParaRPr>
          </a:p>
        </p:txBody>
      </p:sp>
    </p:spTree>
    <p:extLst>
      <p:ext uri="{BB962C8B-B14F-4D97-AF65-F5344CB8AC3E}">
        <p14:creationId xmlns:p14="http://schemas.microsoft.com/office/powerpoint/2010/main" val="266792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52A996-967E-137B-59B3-ED7E3CEC771D}"/>
              </a:ext>
            </a:extLst>
          </p:cNvPr>
          <p:cNvSpPr>
            <a:spLocks noGrp="1"/>
          </p:cNvSpPr>
          <p:nvPr>
            <p:ph type="title"/>
          </p:nvPr>
        </p:nvSpPr>
        <p:spPr/>
        <p:txBody>
          <a:bodyPr/>
          <a:lstStyle/>
          <a:p>
            <a:r>
              <a:rPr lang="en-US" b="1" dirty="0"/>
              <a:t>Same-Sex Relationships in </a:t>
            </a:r>
            <a:br>
              <a:rPr lang="en-US" b="1" dirty="0"/>
            </a:br>
            <a:r>
              <a:rPr lang="en-US" b="1" dirty="0"/>
              <a:t>Non-Biblical Literature</a:t>
            </a:r>
          </a:p>
        </p:txBody>
      </p:sp>
      <p:sp>
        <p:nvSpPr>
          <p:cNvPr id="6" name="Content Placeholder 5">
            <a:extLst>
              <a:ext uri="{FF2B5EF4-FFF2-40B4-BE49-F238E27FC236}">
                <a16:creationId xmlns:a16="http://schemas.microsoft.com/office/drawing/2014/main" id="{8D7744D0-D683-7E9C-3EAB-668268A87FE3}"/>
              </a:ext>
            </a:extLst>
          </p:cNvPr>
          <p:cNvSpPr>
            <a:spLocks noGrp="1"/>
          </p:cNvSpPr>
          <p:nvPr>
            <p:ph idx="1"/>
          </p:nvPr>
        </p:nvSpPr>
        <p:spPr>
          <a:xfrm>
            <a:off x="494270" y="1735138"/>
            <a:ext cx="11084011" cy="4529738"/>
          </a:xfrm>
        </p:spPr>
        <p:txBody>
          <a:bodyPr>
            <a:normAutofit/>
          </a:bodyPr>
          <a:lstStyle/>
          <a:p>
            <a:r>
              <a:rPr lang="en-US" sz="2600" b="1" dirty="0"/>
              <a:t>It is generally known that “ethical” sexual behavior in antiquity permitted much of what modern law codes prohibit</a:t>
            </a:r>
          </a:p>
          <a:p>
            <a:pPr lvl="1"/>
            <a:r>
              <a:rPr lang="en-US" sz="2600" b="1" dirty="0"/>
              <a:t>Premarital sex / common for fathers to “educate” sons in sexual behaviors</a:t>
            </a:r>
          </a:p>
          <a:p>
            <a:pPr lvl="1"/>
            <a:r>
              <a:rPr lang="en-US" sz="2600" b="1" dirty="0"/>
              <a:t>Prostitution / sometimes as actions of “religious devotion”</a:t>
            </a:r>
          </a:p>
          <a:p>
            <a:pPr lvl="1"/>
            <a:r>
              <a:rPr lang="en-US" sz="2600" b="1" dirty="0"/>
              <a:t>Exploitation of slaves / both male and female</a:t>
            </a:r>
          </a:p>
          <a:p>
            <a:pPr lvl="1"/>
            <a:r>
              <a:rPr lang="en-US" sz="2600" b="1" dirty="0"/>
              <a:t>Acts of war &amp; conquest / rape of male combatants and innocents</a:t>
            </a:r>
          </a:p>
          <a:p>
            <a:pPr lvl="1"/>
            <a:r>
              <a:rPr lang="en-US" sz="2600" b="1" dirty="0"/>
              <a:t>Pederasty / institutionalized “mentorship” in Greece (</a:t>
            </a:r>
            <a:r>
              <a:rPr lang="en-US" sz="2600" b="1" i="1" dirty="0"/>
              <a:t>note: </a:t>
            </a:r>
            <a:r>
              <a:rPr lang="en-US" sz="2600" b="1" dirty="0"/>
              <a:t>Athens &amp; Sparta vs Roman attitude)</a:t>
            </a:r>
          </a:p>
          <a:p>
            <a:r>
              <a:rPr lang="en-US" sz="2600" b="1" dirty="0"/>
              <a:t>NOTE: In </a:t>
            </a:r>
            <a:r>
              <a:rPr lang="en-US" sz="2600" b="1" i="1" dirty="0"/>
              <a:t>patriarchal cultures</a:t>
            </a:r>
            <a:r>
              <a:rPr lang="en-US" sz="2600" b="1" dirty="0"/>
              <a:t> males had “sexual privilege” denied to females</a:t>
            </a:r>
          </a:p>
          <a:p>
            <a:pPr lvl="1"/>
            <a:endParaRPr lang="en-US" sz="2600" b="1" dirty="0"/>
          </a:p>
        </p:txBody>
      </p:sp>
    </p:spTree>
    <p:extLst>
      <p:ext uri="{BB962C8B-B14F-4D97-AF65-F5344CB8AC3E}">
        <p14:creationId xmlns:p14="http://schemas.microsoft.com/office/powerpoint/2010/main" val="83668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animEffect transition="in" filter="dissolve">
                                      <p:cBhvr>
                                        <p:cTn id="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B90C0-B42F-BE10-0ADA-9788E4AEB812}"/>
              </a:ext>
            </a:extLst>
          </p:cNvPr>
          <p:cNvSpPr>
            <a:spLocks noGrp="1"/>
          </p:cNvSpPr>
          <p:nvPr>
            <p:ph type="title"/>
          </p:nvPr>
        </p:nvSpPr>
        <p:spPr/>
        <p:txBody>
          <a:bodyPr/>
          <a:lstStyle/>
          <a:p>
            <a:r>
              <a:rPr lang="en-US" b="1" dirty="0"/>
              <a:t>A Background Note</a:t>
            </a:r>
          </a:p>
        </p:txBody>
      </p:sp>
      <p:sp>
        <p:nvSpPr>
          <p:cNvPr id="3" name="Content Placeholder 2">
            <a:extLst>
              <a:ext uri="{FF2B5EF4-FFF2-40B4-BE49-F238E27FC236}">
                <a16:creationId xmlns:a16="http://schemas.microsoft.com/office/drawing/2014/main" id="{7B69001D-DCCA-1205-AC9A-B18E58009128}"/>
              </a:ext>
            </a:extLst>
          </p:cNvPr>
          <p:cNvSpPr>
            <a:spLocks noGrp="1"/>
          </p:cNvSpPr>
          <p:nvPr>
            <p:ph idx="1"/>
          </p:nvPr>
        </p:nvSpPr>
        <p:spPr>
          <a:xfrm>
            <a:off x="605480" y="1228503"/>
            <a:ext cx="11046942" cy="4937513"/>
          </a:xfrm>
        </p:spPr>
        <p:txBody>
          <a:bodyPr>
            <a:normAutofit lnSpcReduction="10000"/>
          </a:bodyPr>
          <a:lstStyle/>
          <a:p>
            <a:pPr marL="0" indent="0">
              <a:spcBef>
                <a:spcPts val="800"/>
              </a:spcBef>
              <a:buNone/>
            </a:pPr>
            <a:r>
              <a:rPr lang="en-US" sz="2800" b="1" dirty="0"/>
              <a:t>The </a:t>
            </a:r>
            <a:r>
              <a:rPr lang="en-US" sz="2800" b="1" u="sng" dirty="0"/>
              <a:t>historical argument</a:t>
            </a:r>
            <a:r>
              <a:rPr lang="en-US" sz="2800" b="1" dirty="0"/>
              <a:t> around same-sex behaviors has changed rather 	dramatically in recent years</a:t>
            </a:r>
          </a:p>
          <a:p>
            <a:pPr>
              <a:spcBef>
                <a:spcPts val="800"/>
              </a:spcBef>
            </a:pPr>
            <a:r>
              <a:rPr lang="en-US" b="1" dirty="0"/>
              <a:t>A twentieth-century case (e.g., Boswell, Crompton) argued that the frequency of documented and sanctioned same-sex coupling should override modern hesitation about same-sex marriage</a:t>
            </a:r>
          </a:p>
          <a:p>
            <a:pPr>
              <a:spcBef>
                <a:spcPts val="800"/>
              </a:spcBef>
            </a:pPr>
            <a:r>
              <a:rPr lang="en-US" b="1" dirty="0"/>
              <a:t>“A work of paramount significance, </a:t>
            </a:r>
            <a:r>
              <a:rPr lang="en-US" b="1" i="1" dirty="0"/>
              <a:t>Same-Sex Unions in Premodern Europe</a:t>
            </a:r>
            <a:r>
              <a:rPr lang="en-US" b="1" dirty="0"/>
              <a:t> irrefutably demonstrates that same-sex relationships have been sanctioned and even idealized in Western societies for over two thousand years” (Dust jacket of </a:t>
            </a:r>
            <a:r>
              <a:rPr lang="en-US" b="1" i="1" dirty="0"/>
              <a:t>Same-Sex Unions</a:t>
            </a:r>
            <a:r>
              <a:rPr lang="en-US" b="1" dirty="0"/>
              <a:t>)</a:t>
            </a:r>
          </a:p>
          <a:p>
            <a:pPr>
              <a:spcBef>
                <a:spcPts val="800"/>
              </a:spcBef>
            </a:pPr>
            <a:r>
              <a:rPr lang="en-US" b="1" dirty="0"/>
              <a:t>John Boswell (Professor of History, Yale Univ) gives documentation – both citation and text – for a number of public and normalized same-sex relationships</a:t>
            </a:r>
          </a:p>
          <a:p>
            <a:pPr>
              <a:spcBef>
                <a:spcPts val="800"/>
              </a:spcBef>
            </a:pPr>
            <a:r>
              <a:rPr lang="en-US" b="1" dirty="0"/>
              <a:t>Louis Crompton (Univ of Nebraska) – The major source of prestige for male-male love was “its contribution to military morale” that led to Sacred Band of Thebes</a:t>
            </a:r>
          </a:p>
          <a:p>
            <a:endParaRPr lang="en-US" sz="2800" b="1" dirty="0"/>
          </a:p>
          <a:p>
            <a:endParaRPr lang="en-US" dirty="0"/>
          </a:p>
        </p:txBody>
      </p:sp>
    </p:spTree>
    <p:extLst>
      <p:ext uri="{BB962C8B-B14F-4D97-AF65-F5344CB8AC3E}">
        <p14:creationId xmlns:p14="http://schemas.microsoft.com/office/powerpoint/2010/main" val="288876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E3301A-5733-3BFE-0FB4-DAE8D62F6C31}"/>
              </a:ext>
            </a:extLst>
          </p:cNvPr>
          <p:cNvSpPr>
            <a:spLocks noGrp="1"/>
          </p:cNvSpPr>
          <p:nvPr>
            <p:ph type="title"/>
          </p:nvPr>
        </p:nvSpPr>
        <p:spPr>
          <a:xfrm>
            <a:off x="1219201" y="350839"/>
            <a:ext cx="9751484" cy="868362"/>
          </a:xfrm>
        </p:spPr>
        <p:txBody>
          <a:bodyPr/>
          <a:lstStyle/>
          <a:p>
            <a:r>
              <a:rPr lang="en-US" b="1" dirty="0"/>
              <a:t>The More Recent Form of Argument</a:t>
            </a:r>
          </a:p>
        </p:txBody>
      </p:sp>
      <p:sp>
        <p:nvSpPr>
          <p:cNvPr id="6" name="Content Placeholder 5">
            <a:extLst>
              <a:ext uri="{FF2B5EF4-FFF2-40B4-BE49-F238E27FC236}">
                <a16:creationId xmlns:a16="http://schemas.microsoft.com/office/drawing/2014/main" id="{D64485AC-D6B8-BA9B-B400-36D5360CA677}"/>
              </a:ext>
            </a:extLst>
          </p:cNvPr>
          <p:cNvSpPr>
            <a:spLocks noGrp="1"/>
          </p:cNvSpPr>
          <p:nvPr>
            <p:ph idx="1"/>
          </p:nvPr>
        </p:nvSpPr>
        <p:spPr>
          <a:xfrm>
            <a:off x="410308" y="1371599"/>
            <a:ext cx="11254154" cy="4943475"/>
          </a:xfrm>
        </p:spPr>
        <p:txBody>
          <a:bodyPr>
            <a:noAutofit/>
          </a:bodyPr>
          <a:lstStyle/>
          <a:p>
            <a:pPr>
              <a:spcBef>
                <a:spcPts val="600"/>
              </a:spcBef>
            </a:pPr>
            <a:r>
              <a:rPr lang="en-US" b="1" dirty="0">
                <a:latin typeface="Goudy Old Style" panose="02020502050305020303" pitchFamily="18" charset="77"/>
              </a:rPr>
              <a:t>Robin </a:t>
            </a:r>
            <a:r>
              <a:rPr lang="en-US" b="1" dirty="0" err="1">
                <a:latin typeface="Goudy Old Style" panose="02020502050305020303" pitchFamily="18" charset="77"/>
              </a:rPr>
              <a:t>Scroggs</a:t>
            </a:r>
            <a:r>
              <a:rPr lang="en-US" dirty="0">
                <a:latin typeface="Goudy Old Style" panose="02020502050305020303" pitchFamily="18" charset="77"/>
              </a:rPr>
              <a:t>: </a:t>
            </a:r>
            <a:r>
              <a:rPr lang="en-US" sz="2200" dirty="0">
                <a:latin typeface="Goudy Old Style" panose="02020502050305020303" pitchFamily="18" charset="77"/>
              </a:rPr>
              <a:t>“The </a:t>
            </a:r>
            <a:r>
              <a:rPr lang="en-US" sz="2200" i="1" dirty="0">
                <a:latin typeface="Goudy Old Style" panose="02020502050305020303" pitchFamily="18" charset="77"/>
              </a:rPr>
              <a:t>only</a:t>
            </a:r>
            <a:r>
              <a:rPr lang="en-US" sz="2200" dirty="0">
                <a:latin typeface="Goudy Old Style" panose="02020502050305020303" pitchFamily="18" charset="77"/>
              </a:rPr>
              <a:t> model of male homosexuality [in Paul’s day] was pederasty . . .”; “I</a:t>
            </a:r>
            <a:r>
              <a:rPr lang="en-US" sz="2200" dirty="0">
                <a:effectLst/>
                <a:latin typeface="Goudy Old Style" panose="02020502050305020303" pitchFamily="18" charset="77"/>
              </a:rPr>
              <a:t>t is certain that pederasty was the only </a:t>
            </a:r>
            <a:r>
              <a:rPr lang="en-US" sz="2200" i="1" dirty="0">
                <a:effectLst/>
                <a:latin typeface="Goudy Old Style" panose="02020502050305020303" pitchFamily="18" charset="77"/>
              </a:rPr>
              <a:t>model </a:t>
            </a:r>
            <a:r>
              <a:rPr lang="en-US" sz="2200" dirty="0">
                <a:effectLst/>
                <a:latin typeface="Goudy Old Style" panose="02020502050305020303" pitchFamily="18" charset="77"/>
              </a:rPr>
              <a:t>in existence in the world of this time. That proposed by twentieth-century gay liberation movements was, without question, entirely absent.” </a:t>
            </a:r>
          </a:p>
          <a:p>
            <a:pPr>
              <a:spcBef>
                <a:spcPts val="600"/>
              </a:spcBef>
            </a:pPr>
            <a:r>
              <a:rPr lang="en-US" b="1" dirty="0">
                <a:latin typeface="Goudy Old Style" panose="02020502050305020303" pitchFamily="18" charset="77"/>
              </a:rPr>
              <a:t>James Brownson: </a:t>
            </a:r>
            <a:r>
              <a:rPr lang="en-US" sz="2200" dirty="0">
                <a:latin typeface="Goudy Old Style" panose="02020502050305020303" pitchFamily="18" charset="77"/>
              </a:rPr>
              <a:t>“</a:t>
            </a:r>
            <a:r>
              <a:rPr lang="en-US" sz="2200" dirty="0">
                <a:effectLst/>
                <a:latin typeface="Goudy Old Style" panose="02020502050305020303" pitchFamily="18" charset="77"/>
              </a:rPr>
              <a:t>In the ancient world, such ongoing permanent relationships between persons of the same sex are never documented in the extant literature of the period.”</a:t>
            </a:r>
            <a:endParaRPr lang="en-US" sz="2200" dirty="0">
              <a:latin typeface="Goudy Old Style" panose="02020502050305020303" pitchFamily="18" charset="77"/>
            </a:endParaRPr>
          </a:p>
          <a:p>
            <a:pPr>
              <a:spcBef>
                <a:spcPts val="600"/>
              </a:spcBef>
            </a:pPr>
            <a:r>
              <a:rPr lang="en-US" b="1" dirty="0">
                <a:latin typeface="Goudy Old Style" panose="02020502050305020303" pitchFamily="18" charset="77"/>
              </a:rPr>
              <a:t>David </a:t>
            </a:r>
            <a:r>
              <a:rPr lang="en-US" b="1" dirty="0" err="1">
                <a:latin typeface="Goudy Old Style" panose="02020502050305020303" pitchFamily="18" charset="77"/>
              </a:rPr>
              <a:t>Gushee</a:t>
            </a:r>
            <a:r>
              <a:rPr lang="en-US" b="1" dirty="0">
                <a:latin typeface="Goudy Old Style" panose="02020502050305020303" pitchFamily="18" charset="77"/>
              </a:rPr>
              <a:t>: </a:t>
            </a:r>
            <a:r>
              <a:rPr lang="en-US" sz="2200" dirty="0">
                <a:latin typeface="Goudy Old Style" panose="02020502050305020303" pitchFamily="18" charset="77"/>
              </a:rPr>
              <a:t>“The context is so different that Paul’s words are of little relevance to the question of covenanted same-sex relations among devoted Christians.”</a:t>
            </a:r>
          </a:p>
          <a:p>
            <a:pPr>
              <a:spcBef>
                <a:spcPts val="600"/>
              </a:spcBef>
            </a:pPr>
            <a:r>
              <a:rPr lang="en-US" b="1" dirty="0">
                <a:latin typeface="Goudy Old Style" panose="02020502050305020303" pitchFamily="18" charset="77"/>
              </a:rPr>
              <a:t>Mark </a:t>
            </a:r>
            <a:r>
              <a:rPr lang="en-US" b="1" dirty="0" err="1">
                <a:latin typeface="Goudy Old Style" panose="02020502050305020303" pitchFamily="18" charset="77"/>
              </a:rPr>
              <a:t>Achtemeier</a:t>
            </a:r>
            <a:r>
              <a:rPr lang="en-US" b="1" dirty="0">
                <a:latin typeface="Goudy Old Style" panose="02020502050305020303" pitchFamily="18" charset="77"/>
              </a:rPr>
              <a:t>: </a:t>
            </a:r>
            <a:r>
              <a:rPr lang="en-US" sz="2200" dirty="0">
                <a:effectLst/>
                <a:latin typeface="Goudy Old Style" panose="02020502050305020303" pitchFamily="18" charset="77"/>
              </a:rPr>
              <a:t>“The world of the biblical writers had nothing that remotely resembles the loving, egalitarian, committed gay marriages and partnerships we know today.” </a:t>
            </a:r>
            <a:endParaRPr lang="en-US" sz="2200" dirty="0">
              <a:latin typeface="Goudy Old Style" panose="02020502050305020303" pitchFamily="18" charset="77"/>
            </a:endParaRPr>
          </a:p>
          <a:p>
            <a:pPr>
              <a:spcBef>
                <a:spcPts val="600"/>
              </a:spcBef>
            </a:pPr>
            <a:r>
              <a:rPr lang="en-US" b="1" dirty="0">
                <a:latin typeface="Goudy Old Style" panose="02020502050305020303" pitchFamily="18" charset="77"/>
              </a:rPr>
              <a:t>Karen Keen: </a:t>
            </a:r>
            <a:r>
              <a:rPr lang="en-US" sz="2200" dirty="0">
                <a:latin typeface="Goudy Old Style" panose="02020502050305020303" pitchFamily="18" charset="77"/>
              </a:rPr>
              <a:t>“</a:t>
            </a:r>
            <a:r>
              <a:rPr lang="en-US" sz="2200" dirty="0">
                <a:effectLst/>
                <a:latin typeface="Goudy Old Style" panose="02020502050305020303" pitchFamily="18" charset="77"/>
              </a:rPr>
              <a:t>But the biblical authors don’t write about the morality of consensual same-sex relationships as we know them today.” </a:t>
            </a:r>
            <a:endParaRPr lang="en-US" sz="2200" dirty="0">
              <a:latin typeface="Goudy Old Style" panose="02020502050305020303" pitchFamily="18" charset="77"/>
            </a:endParaRPr>
          </a:p>
        </p:txBody>
      </p:sp>
    </p:spTree>
    <p:extLst>
      <p:ext uri="{BB962C8B-B14F-4D97-AF65-F5344CB8AC3E}">
        <p14:creationId xmlns:p14="http://schemas.microsoft.com/office/powerpoint/2010/main" val="385346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BACC8-7273-5A6B-604A-9237E45B7DE4}"/>
              </a:ext>
            </a:extLst>
          </p:cNvPr>
          <p:cNvSpPr>
            <a:spLocks noGrp="1"/>
          </p:cNvSpPr>
          <p:nvPr>
            <p:ph type="title"/>
          </p:nvPr>
        </p:nvSpPr>
        <p:spPr/>
        <p:txBody>
          <a:bodyPr/>
          <a:lstStyle/>
          <a:p>
            <a:r>
              <a:rPr lang="en-US" b="1" dirty="0"/>
              <a:t>Correction of a Common Claim</a:t>
            </a:r>
          </a:p>
        </p:txBody>
      </p:sp>
      <p:sp>
        <p:nvSpPr>
          <p:cNvPr id="3" name="Content Placeholder 2">
            <a:extLst>
              <a:ext uri="{FF2B5EF4-FFF2-40B4-BE49-F238E27FC236}">
                <a16:creationId xmlns:a16="http://schemas.microsoft.com/office/drawing/2014/main" id="{B35946FC-2A18-B71D-32A1-BA4883902EE0}"/>
              </a:ext>
            </a:extLst>
          </p:cNvPr>
          <p:cNvSpPr>
            <a:spLocks noGrp="1"/>
          </p:cNvSpPr>
          <p:nvPr>
            <p:ph idx="1"/>
          </p:nvPr>
        </p:nvSpPr>
        <p:spPr>
          <a:xfrm>
            <a:off x="729049" y="1735138"/>
            <a:ext cx="10241636" cy="4056062"/>
          </a:xfrm>
        </p:spPr>
        <p:txBody>
          <a:bodyPr>
            <a:normAutofit/>
          </a:bodyPr>
          <a:lstStyle/>
          <a:p>
            <a:r>
              <a:rPr lang="en-US" sz="2800" b="1" dirty="0"/>
              <a:t>Affirming writers </a:t>
            </a:r>
            <a:r>
              <a:rPr lang="en-US" sz="2800" b="1" i="1" dirty="0"/>
              <a:t>often</a:t>
            </a:r>
            <a:r>
              <a:rPr lang="en-US" sz="2800" b="1" dirty="0"/>
              <a:t> claim that only pederasty and other exploitative and/or non-consensual unions were known in ancient times (thus, only they are referred to/condemned in Scripture)</a:t>
            </a:r>
          </a:p>
          <a:p>
            <a:r>
              <a:rPr lang="en-US" sz="2800" b="1" dirty="0"/>
              <a:t>Thus, the claim is that Scripture nowhere condemns </a:t>
            </a:r>
            <a:r>
              <a:rPr lang="en-US" sz="2800" b="1" u="sng" dirty="0"/>
              <a:t>loving, consensual, covenanted, and monogamous</a:t>
            </a:r>
            <a:r>
              <a:rPr lang="en-US" sz="2800" b="1" dirty="0"/>
              <a:t> same-sex unions</a:t>
            </a:r>
          </a:p>
          <a:p>
            <a:pPr lvl="1"/>
            <a:r>
              <a:rPr lang="en-US" sz="2600" b="1" dirty="0"/>
              <a:t>If these were not known in antiquity, they could not be rebuked</a:t>
            </a:r>
          </a:p>
          <a:p>
            <a:pPr lvl="1"/>
            <a:r>
              <a:rPr lang="en-US" sz="2600" b="1" dirty="0"/>
              <a:t>The claim is false and the conclusion from it is wrong</a:t>
            </a:r>
          </a:p>
          <a:p>
            <a:pPr lvl="1"/>
            <a:endParaRPr lang="en-US" sz="2600" b="1" dirty="0"/>
          </a:p>
        </p:txBody>
      </p:sp>
    </p:spTree>
    <p:extLst>
      <p:ext uri="{BB962C8B-B14F-4D97-AF65-F5344CB8AC3E}">
        <p14:creationId xmlns:p14="http://schemas.microsoft.com/office/powerpoint/2010/main" val="3675853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081BA-C4A9-491A-0B1C-9BABDFF55018}"/>
              </a:ext>
            </a:extLst>
          </p:cNvPr>
          <p:cNvSpPr>
            <a:spLocks noGrp="1"/>
          </p:cNvSpPr>
          <p:nvPr>
            <p:ph type="title"/>
          </p:nvPr>
        </p:nvSpPr>
        <p:spPr>
          <a:xfrm>
            <a:off x="1219201" y="280501"/>
            <a:ext cx="9751484" cy="868362"/>
          </a:xfrm>
        </p:spPr>
        <p:txBody>
          <a:bodyPr/>
          <a:lstStyle/>
          <a:p>
            <a:r>
              <a:rPr lang="en-US" dirty="0"/>
              <a:t>Yale Historian / Gay Activist</a:t>
            </a:r>
          </a:p>
        </p:txBody>
      </p:sp>
      <p:sp>
        <p:nvSpPr>
          <p:cNvPr id="3" name="Content Placeholder 2">
            <a:extLst>
              <a:ext uri="{FF2B5EF4-FFF2-40B4-BE49-F238E27FC236}">
                <a16:creationId xmlns:a16="http://schemas.microsoft.com/office/drawing/2014/main" id="{286A2D07-E9EC-4378-0B55-E5C02A7DC9A1}"/>
              </a:ext>
            </a:extLst>
          </p:cNvPr>
          <p:cNvSpPr>
            <a:spLocks noGrp="1"/>
          </p:cNvSpPr>
          <p:nvPr>
            <p:ph idx="1"/>
          </p:nvPr>
        </p:nvSpPr>
        <p:spPr>
          <a:xfrm>
            <a:off x="4208585" y="1207477"/>
            <a:ext cx="7866187" cy="5147285"/>
          </a:xfrm>
        </p:spPr>
        <p:txBody>
          <a:bodyPr>
            <a:normAutofit/>
          </a:bodyPr>
          <a:lstStyle/>
          <a:p>
            <a:pPr marL="0" indent="0">
              <a:spcBef>
                <a:spcPts val="0"/>
              </a:spcBef>
              <a:buNone/>
            </a:pPr>
            <a:r>
              <a:rPr lang="en-US" dirty="0">
                <a:effectLst/>
                <a:latin typeface="Avenir" panose="02000503020000020003" pitchFamily="2" charset="0"/>
              </a:rPr>
              <a:t>     A fourth type of homosexual relationship known in the ancient world consisted of formal unions – i.e., publicly recognized relationships entailing some change in status for one or both parties, comparable in this sense to heterosexual marriage. </a:t>
            </a:r>
            <a:endParaRPr lang="en-US" dirty="0">
              <a:effectLst/>
            </a:endParaRPr>
          </a:p>
          <a:p>
            <a:pPr marL="0" indent="0">
              <a:spcBef>
                <a:spcPts val="0"/>
              </a:spcBef>
              <a:buNone/>
            </a:pPr>
            <a:r>
              <a:rPr lang="en-US" dirty="0">
                <a:effectLst/>
                <a:latin typeface="Avenir" panose="02000503020000020003" pitchFamily="2" charset="0"/>
              </a:rPr>
              <a:t>     Cicero, though notoriously straightlaced, persuaded Curio the Elder to honor the debt his son had incurred on behalf of Antonius, to whom the younger Curio was, in Cicero’s words, “united in a stable and permanent marriage, just as if he had given him a matron’s </a:t>
            </a:r>
            <a:r>
              <a:rPr lang="en-US" i="1" dirty="0">
                <a:effectLst/>
                <a:latin typeface="Avenir" panose="02000503020000020003" pitchFamily="2" charset="0"/>
              </a:rPr>
              <a:t>stola</a:t>
            </a:r>
            <a:r>
              <a:rPr lang="en-US" dirty="0">
                <a:effectLst/>
                <a:latin typeface="Avenir" panose="02000503020000020003" pitchFamily="2" charset="0"/>
              </a:rPr>
              <a:t>.” [</a:t>
            </a:r>
            <a:r>
              <a:rPr lang="en-US" i="1" dirty="0">
                <a:effectLst/>
                <a:latin typeface="Avenir" panose="02000503020000020003" pitchFamily="2" charset="0"/>
              </a:rPr>
              <a:t>The </a:t>
            </a:r>
            <a:r>
              <a:rPr lang="en-US" dirty="0">
                <a:effectLst/>
                <a:latin typeface="Avenir" panose="02000503020000020003" pitchFamily="2" charset="0"/>
              </a:rPr>
              <a:t>stola </a:t>
            </a:r>
            <a:r>
              <a:rPr lang="en-US" i="1" dirty="0">
                <a:effectLst/>
                <a:latin typeface="Avenir" panose="02000503020000020003" pitchFamily="2" charset="0"/>
              </a:rPr>
              <a:t>was the distinctive attire to identify a married Roman woman.] </a:t>
            </a:r>
          </a:p>
          <a:p>
            <a:pPr marL="0" indent="0" algn="r">
              <a:spcBef>
                <a:spcPts val="0"/>
              </a:spcBef>
              <a:buNone/>
            </a:pPr>
            <a:r>
              <a:rPr lang="en-US" sz="1800" i="1" dirty="0">
                <a:latin typeface="Avenir" panose="02000503020000020003" pitchFamily="2" charset="0"/>
              </a:rPr>
              <a:t>— John Boswell (p.80)</a:t>
            </a:r>
            <a:endParaRPr lang="en-US" sz="1800" dirty="0">
              <a:effectLst/>
            </a:endParaRPr>
          </a:p>
        </p:txBody>
      </p:sp>
      <p:pic>
        <p:nvPicPr>
          <p:cNvPr id="5" name="Picture 4">
            <a:extLst>
              <a:ext uri="{FF2B5EF4-FFF2-40B4-BE49-F238E27FC236}">
                <a16:creationId xmlns:a16="http://schemas.microsoft.com/office/drawing/2014/main" id="{E2FA9598-143C-A467-55D5-9FBC5C985847}"/>
              </a:ext>
            </a:extLst>
          </p:cNvPr>
          <p:cNvPicPr>
            <a:picLocks noChangeAspect="1"/>
          </p:cNvPicPr>
          <p:nvPr/>
        </p:nvPicPr>
        <p:blipFill>
          <a:blip r:embed="rId3"/>
          <a:stretch>
            <a:fillRect/>
          </a:stretch>
        </p:blipFill>
        <p:spPr>
          <a:xfrm>
            <a:off x="525584" y="1207477"/>
            <a:ext cx="3225800" cy="5043978"/>
          </a:xfrm>
          <a:prstGeom prst="rect">
            <a:avLst/>
          </a:prstGeom>
        </p:spPr>
      </p:pic>
    </p:spTree>
    <p:extLst>
      <p:ext uri="{BB962C8B-B14F-4D97-AF65-F5344CB8AC3E}">
        <p14:creationId xmlns:p14="http://schemas.microsoft.com/office/powerpoint/2010/main" val="1435891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111F3C8-40EB-3D14-6D56-D230685A0A8E}"/>
              </a:ext>
            </a:extLst>
          </p:cNvPr>
          <p:cNvPicPr>
            <a:picLocks noGrp="1" noChangeAspect="1"/>
          </p:cNvPicPr>
          <p:nvPr>
            <p:ph sz="half" idx="4294967295"/>
          </p:nvPr>
        </p:nvPicPr>
        <p:blipFill>
          <a:blip r:embed="rId3"/>
          <a:stretch>
            <a:fillRect/>
          </a:stretch>
        </p:blipFill>
        <p:spPr>
          <a:xfrm>
            <a:off x="2710718" y="11723"/>
            <a:ext cx="7394575" cy="6858000"/>
          </a:xfrm>
        </p:spPr>
      </p:pic>
      <p:sp>
        <p:nvSpPr>
          <p:cNvPr id="2" name="TextBox 1">
            <a:extLst>
              <a:ext uri="{FF2B5EF4-FFF2-40B4-BE49-F238E27FC236}">
                <a16:creationId xmlns:a16="http://schemas.microsoft.com/office/drawing/2014/main" id="{3DF37BF8-3BE0-AF96-BC53-D54DB1DE847A}"/>
              </a:ext>
            </a:extLst>
          </p:cNvPr>
          <p:cNvSpPr txBox="1"/>
          <p:nvPr/>
        </p:nvSpPr>
        <p:spPr>
          <a:xfrm>
            <a:off x="2710717" y="1312985"/>
            <a:ext cx="7394575" cy="1266092"/>
          </a:xfrm>
          <a:prstGeom prst="rect">
            <a:avLst/>
          </a:prstGeom>
          <a:noFill/>
          <a:ln w="38100">
            <a:solidFill>
              <a:schemeClr val="accent1"/>
            </a:solidFill>
          </a:ln>
        </p:spPr>
        <p:txBody>
          <a:bodyPr wrap="square" rtlCol="0">
            <a:spAutoFit/>
          </a:bodyPr>
          <a:lstStyle/>
          <a:p>
            <a:endParaRPr lang="en-US" dirty="0"/>
          </a:p>
        </p:txBody>
      </p:sp>
      <p:sp>
        <p:nvSpPr>
          <p:cNvPr id="3" name="TextBox 2">
            <a:extLst>
              <a:ext uri="{FF2B5EF4-FFF2-40B4-BE49-F238E27FC236}">
                <a16:creationId xmlns:a16="http://schemas.microsoft.com/office/drawing/2014/main" id="{F60EB393-3C9E-2E8F-3195-78A73EB6B111}"/>
              </a:ext>
            </a:extLst>
          </p:cNvPr>
          <p:cNvSpPr txBox="1"/>
          <p:nvPr/>
        </p:nvSpPr>
        <p:spPr>
          <a:xfrm>
            <a:off x="2710717" y="2954216"/>
            <a:ext cx="7394575" cy="451338"/>
          </a:xfrm>
          <a:prstGeom prst="rect">
            <a:avLst/>
          </a:prstGeom>
          <a:noFill/>
          <a:ln w="38100">
            <a:solidFill>
              <a:schemeClr val="accent1"/>
            </a:solidFill>
          </a:ln>
        </p:spPr>
        <p:txBody>
          <a:bodyPr wrap="square" rtlCol="0">
            <a:spAutoFit/>
          </a:bodyPr>
          <a:lstStyle/>
          <a:p>
            <a:endParaRPr lang="en-US" dirty="0"/>
          </a:p>
        </p:txBody>
      </p:sp>
      <p:sp>
        <p:nvSpPr>
          <p:cNvPr id="6" name="TextBox 5">
            <a:extLst>
              <a:ext uri="{FF2B5EF4-FFF2-40B4-BE49-F238E27FC236}">
                <a16:creationId xmlns:a16="http://schemas.microsoft.com/office/drawing/2014/main" id="{14656330-7B59-08AD-84D0-7C10084A4526}"/>
              </a:ext>
            </a:extLst>
          </p:cNvPr>
          <p:cNvSpPr txBox="1"/>
          <p:nvPr/>
        </p:nvSpPr>
        <p:spPr>
          <a:xfrm>
            <a:off x="2710717" y="5451231"/>
            <a:ext cx="7394575" cy="451338"/>
          </a:xfrm>
          <a:prstGeom prst="rect">
            <a:avLst/>
          </a:prstGeom>
          <a:noFill/>
          <a:ln w="38100">
            <a:solidFill>
              <a:schemeClr val="accent1"/>
            </a:solidFill>
          </a:ln>
        </p:spPr>
        <p:txBody>
          <a:bodyPr wrap="square" rtlCol="0">
            <a:spAutoFit/>
          </a:bodyPr>
          <a:lstStyle/>
          <a:p>
            <a:endParaRPr lang="en-US" dirty="0"/>
          </a:p>
        </p:txBody>
      </p:sp>
    </p:spTree>
    <p:extLst>
      <p:ext uri="{BB962C8B-B14F-4D97-AF65-F5344CB8AC3E}">
        <p14:creationId xmlns:p14="http://schemas.microsoft.com/office/powerpoint/2010/main" val="2993651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8630C1A-8CD8-26DE-E01F-31F899C27275}"/>
              </a:ext>
            </a:extLst>
          </p:cNvPr>
          <p:cNvPicPr>
            <a:picLocks noGrp="1" noChangeAspect="1"/>
          </p:cNvPicPr>
          <p:nvPr>
            <p:ph sz="half" idx="4294967295"/>
          </p:nvPr>
        </p:nvPicPr>
        <p:blipFill>
          <a:blip r:embed="rId3"/>
          <a:stretch>
            <a:fillRect/>
          </a:stretch>
        </p:blipFill>
        <p:spPr>
          <a:xfrm>
            <a:off x="247133" y="585490"/>
            <a:ext cx="11758119" cy="5877097"/>
          </a:xfrm>
        </p:spPr>
      </p:pic>
    </p:spTree>
    <p:extLst>
      <p:ext uri="{BB962C8B-B14F-4D97-AF65-F5344CB8AC3E}">
        <p14:creationId xmlns:p14="http://schemas.microsoft.com/office/powerpoint/2010/main" val="2660472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6148A-E177-A030-F11C-F55B19F5DB41}"/>
              </a:ext>
            </a:extLst>
          </p:cNvPr>
          <p:cNvSpPr>
            <a:spLocks noGrp="1"/>
          </p:cNvSpPr>
          <p:nvPr>
            <p:ph type="title"/>
          </p:nvPr>
        </p:nvSpPr>
        <p:spPr/>
        <p:txBody>
          <a:bodyPr/>
          <a:lstStyle/>
          <a:p>
            <a:r>
              <a:rPr lang="en-US" b="1" dirty="0"/>
              <a:t>Plato’s </a:t>
            </a:r>
            <a:r>
              <a:rPr lang="en-US" b="1" i="1" dirty="0"/>
              <a:t>Symposium</a:t>
            </a:r>
            <a:endParaRPr lang="en-US" b="1" dirty="0"/>
          </a:p>
        </p:txBody>
      </p:sp>
      <p:sp>
        <p:nvSpPr>
          <p:cNvPr id="3" name="Content Placeholder 2">
            <a:extLst>
              <a:ext uri="{FF2B5EF4-FFF2-40B4-BE49-F238E27FC236}">
                <a16:creationId xmlns:a16="http://schemas.microsoft.com/office/drawing/2014/main" id="{A6B25C08-E48B-9955-F089-6F3DC6EEAA4C}"/>
              </a:ext>
            </a:extLst>
          </p:cNvPr>
          <p:cNvSpPr>
            <a:spLocks noGrp="1"/>
          </p:cNvSpPr>
          <p:nvPr>
            <p:ph idx="1"/>
          </p:nvPr>
        </p:nvSpPr>
        <p:spPr>
          <a:xfrm>
            <a:off x="766119" y="1735138"/>
            <a:ext cx="11046940" cy="4056062"/>
          </a:xfrm>
        </p:spPr>
        <p:txBody>
          <a:bodyPr>
            <a:normAutofit/>
          </a:bodyPr>
          <a:lstStyle/>
          <a:p>
            <a:r>
              <a:rPr lang="en-US" sz="2800" b="1" dirty="0"/>
              <a:t>Symposia were regular features of sophisticated Greek life</a:t>
            </a:r>
          </a:p>
          <a:p>
            <a:r>
              <a:rPr lang="en-US" sz="2800" b="1" dirty="0"/>
              <a:t>Six speeches / three pair of male-male lovers / topic: </a:t>
            </a:r>
            <a:r>
              <a:rPr lang="en-US" sz="2800" b="1" i="1" dirty="0" err="1"/>
              <a:t>Er</a:t>
            </a:r>
            <a:r>
              <a:rPr lang="en-US" b="1" i="1" dirty="0" err="1"/>
              <a:t>ō</a:t>
            </a:r>
            <a:r>
              <a:rPr lang="en-US" sz="2800" b="1" i="1" dirty="0" err="1"/>
              <a:t>s</a:t>
            </a:r>
            <a:endParaRPr lang="en-US" sz="2800" b="1" i="1" dirty="0"/>
          </a:p>
          <a:p>
            <a:r>
              <a:rPr lang="en-US" sz="2800" b="1" dirty="0"/>
              <a:t>Pausanias &amp; Agathon</a:t>
            </a:r>
          </a:p>
          <a:p>
            <a:pPr lvl="1"/>
            <a:r>
              <a:rPr lang="en-US" sz="2400" b="1" dirty="0"/>
              <a:t>Their committed and exclusive relationship was over 30 years old at the time</a:t>
            </a:r>
          </a:p>
          <a:p>
            <a:pPr lvl="1"/>
            <a:r>
              <a:rPr lang="en-US" sz="2400" b="1" dirty="0"/>
              <a:t>Pausanias’ speech is on-point for our issue</a:t>
            </a:r>
          </a:p>
        </p:txBody>
      </p:sp>
    </p:spTree>
    <p:extLst>
      <p:ext uri="{BB962C8B-B14F-4D97-AF65-F5344CB8AC3E}">
        <p14:creationId xmlns:p14="http://schemas.microsoft.com/office/powerpoint/2010/main" val="423539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6148A-E177-A030-F11C-F55B19F5DB41}"/>
              </a:ext>
            </a:extLst>
          </p:cNvPr>
          <p:cNvSpPr>
            <a:spLocks noGrp="1"/>
          </p:cNvSpPr>
          <p:nvPr>
            <p:ph type="title"/>
          </p:nvPr>
        </p:nvSpPr>
        <p:spPr/>
        <p:txBody>
          <a:bodyPr/>
          <a:lstStyle/>
          <a:p>
            <a:r>
              <a:rPr lang="en-US" b="1" dirty="0"/>
              <a:t>Pausanias’ Speech on </a:t>
            </a:r>
            <a:r>
              <a:rPr lang="en-US" b="1" i="1" dirty="0" err="1"/>
              <a:t>Er</a:t>
            </a:r>
            <a:r>
              <a:rPr lang="en-US" sz="3600" b="1" i="1" dirty="0" err="1"/>
              <a:t>ō</a:t>
            </a:r>
            <a:r>
              <a:rPr lang="en-US" b="1" i="1" dirty="0" err="1"/>
              <a:t>s</a:t>
            </a:r>
            <a:r>
              <a:rPr lang="en-US" b="1" dirty="0"/>
              <a:t>/Love</a:t>
            </a:r>
          </a:p>
        </p:txBody>
      </p:sp>
      <p:sp>
        <p:nvSpPr>
          <p:cNvPr id="3" name="Content Placeholder 2">
            <a:extLst>
              <a:ext uri="{FF2B5EF4-FFF2-40B4-BE49-F238E27FC236}">
                <a16:creationId xmlns:a16="http://schemas.microsoft.com/office/drawing/2014/main" id="{A6B25C08-E48B-9955-F089-6F3DC6EEAA4C}"/>
              </a:ext>
            </a:extLst>
          </p:cNvPr>
          <p:cNvSpPr>
            <a:spLocks noGrp="1"/>
          </p:cNvSpPr>
          <p:nvPr>
            <p:ph idx="1"/>
          </p:nvPr>
        </p:nvSpPr>
        <p:spPr>
          <a:xfrm>
            <a:off x="575187" y="1470454"/>
            <a:ext cx="11237872" cy="5165124"/>
          </a:xfrm>
        </p:spPr>
        <p:txBody>
          <a:bodyPr>
            <a:normAutofit fontScale="85000" lnSpcReduction="10000"/>
          </a:bodyPr>
          <a:lstStyle/>
          <a:p>
            <a:pPr marL="0" indent="0">
              <a:lnSpc>
                <a:spcPct val="110000"/>
              </a:lnSpc>
              <a:buNone/>
            </a:pPr>
            <a:r>
              <a:rPr lang="en-US" sz="2100" i="1" dirty="0">
                <a:latin typeface="Avenir Book" panose="02000503020000020003" pitchFamily="2" charset="0"/>
              </a:rPr>
              <a:t>Pausanias scorns the “vile man” and “vulgar lover” who is only interested in his own sensual satisfaction and moves from one young man to another. On the other hand, the </a:t>
            </a:r>
            <a:r>
              <a:rPr lang="en-US" sz="2100" i="1" dirty="0" err="1">
                <a:effectLst/>
                <a:latin typeface="Avenir Book" panose="02000503020000020003" pitchFamily="2" charset="0"/>
              </a:rPr>
              <a:t>erastēs</a:t>
            </a:r>
            <a:r>
              <a:rPr lang="en-US" sz="2100" i="1" dirty="0">
                <a:effectLst/>
                <a:latin typeface="Avenir Book" panose="02000503020000020003" pitchFamily="2" charset="0"/>
              </a:rPr>
              <a:t> with the “right sort of character” honors his words of love by remaining true to his beloved (</a:t>
            </a:r>
            <a:r>
              <a:rPr lang="en-US" sz="2100" i="1" dirty="0" err="1">
                <a:effectLst/>
                <a:latin typeface="Avenir Book" panose="02000503020000020003" pitchFamily="2" charset="0"/>
              </a:rPr>
              <a:t>erōmenos</a:t>
            </a:r>
            <a:r>
              <a:rPr lang="en-US" sz="2100" i="1" dirty="0">
                <a:effectLst/>
                <a:latin typeface="Avenir Book" panose="02000503020000020003" pitchFamily="2" charset="0"/>
              </a:rPr>
              <a:t>) “for life.” </a:t>
            </a:r>
            <a:endParaRPr lang="en-US" sz="2100" i="1" dirty="0">
              <a:latin typeface="Avenir Book" panose="02000503020000020003" pitchFamily="2" charset="0"/>
            </a:endParaRPr>
          </a:p>
          <a:p>
            <a:pPr marL="0" indent="0">
              <a:lnSpc>
                <a:spcPct val="134000"/>
              </a:lnSpc>
              <a:spcBef>
                <a:spcPts val="0"/>
              </a:spcBef>
              <a:buNone/>
            </a:pPr>
            <a:r>
              <a:rPr lang="en-US" sz="2800" b="1" dirty="0">
                <a:effectLst/>
                <a:latin typeface="Avenir Book" panose="02000503020000020003" pitchFamily="2" charset="0"/>
              </a:rPr>
              <a:t>To give oneself to a vile man in a vile way is truly disgraceful behavior; by contrast, it is perfectly honorable to give oneself honorably to the right man. Now you may want to know who counts as vile in this context. I’ll tell you: it is the common, vulgar lover, who loves the body rather than the soul, the man whose love is bound to be inconstant, since what he loves is itself mutable and unstable. The moment the body is no longer in bloom, “he flies off and away,” his promises and vows in tatters behind him. </a:t>
            </a:r>
            <a:r>
              <a:rPr lang="en-US" sz="2800" b="1" u="sng" dirty="0">
                <a:effectLst/>
                <a:latin typeface="Avenir Book" panose="02000503020000020003" pitchFamily="2" charset="0"/>
              </a:rPr>
              <a:t>How different from this is a man who loves the right sort of character, and who remains its lover for life, attached as he is to something that is permanent</a:t>
            </a:r>
            <a:r>
              <a:rPr lang="en-US" sz="2800" b="1" dirty="0">
                <a:effectLst/>
                <a:latin typeface="Avenir Book" panose="02000503020000020003" pitchFamily="2" charset="0"/>
              </a:rPr>
              <a:t>.</a:t>
            </a:r>
            <a:r>
              <a:rPr lang="en-US" sz="2800" dirty="0">
                <a:effectLst/>
                <a:latin typeface="Avenir Book" panose="02000503020000020003" pitchFamily="2" charset="0"/>
              </a:rPr>
              <a:t>  (</a:t>
            </a:r>
            <a:r>
              <a:rPr lang="en-US" sz="2200" i="1" dirty="0">
                <a:effectLst/>
                <a:latin typeface="TimesNewRomanPS"/>
              </a:rPr>
              <a:t>Symposium </a:t>
            </a:r>
            <a:r>
              <a:rPr lang="en-US" sz="2200" dirty="0">
                <a:effectLst/>
                <a:latin typeface="TimesNewRomanPSMT"/>
              </a:rPr>
              <a:t>183d-e</a:t>
            </a:r>
            <a:r>
              <a:rPr lang="en-US" sz="2200" dirty="0">
                <a:latin typeface="Avenir Book" panose="02000503020000020003" pitchFamily="2" charset="0"/>
              </a:rPr>
              <a:t>).</a:t>
            </a:r>
            <a:endParaRPr lang="en-US" dirty="0">
              <a:effectLst/>
              <a:latin typeface="Avenir Book" panose="02000503020000020003" pitchFamily="2" charset="0"/>
            </a:endParaRPr>
          </a:p>
        </p:txBody>
      </p:sp>
    </p:spTree>
    <p:extLst>
      <p:ext uri="{BB962C8B-B14F-4D97-AF65-F5344CB8AC3E}">
        <p14:creationId xmlns:p14="http://schemas.microsoft.com/office/powerpoint/2010/main" val="216743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58B6F-A116-90BF-8285-D7EE23123707}"/>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3DDA94A-618D-ACC3-5760-31D65146B2D9}"/>
              </a:ext>
            </a:extLst>
          </p:cNvPr>
          <p:cNvSpPr>
            <a:spLocks noGrp="1"/>
          </p:cNvSpPr>
          <p:nvPr>
            <p:ph type="body" sz="quarter" idx="13"/>
          </p:nvPr>
        </p:nvSpPr>
        <p:spPr>
          <a:xfrm>
            <a:off x="986647" y="1794711"/>
            <a:ext cx="10695709" cy="2209800"/>
          </a:xfrm>
        </p:spPr>
        <p:txBody>
          <a:bodyPr/>
          <a:lstStyle/>
          <a:p>
            <a:r>
              <a:rPr lang="en-US" sz="8000" dirty="0">
                <a:solidFill>
                  <a:schemeClr val="bg1">
                    <a:lumMod val="65000"/>
                  </a:schemeClr>
                </a:solidFill>
              </a:rPr>
              <a:t>Should We Talk about </a:t>
            </a:r>
          </a:p>
          <a:p>
            <a:r>
              <a:rPr lang="en-US" sz="8000" dirty="0">
                <a:solidFill>
                  <a:schemeClr val="bg1">
                    <a:lumMod val="65000"/>
                  </a:schemeClr>
                </a:solidFill>
              </a:rPr>
              <a:t>Sex at Church?</a:t>
            </a:r>
          </a:p>
        </p:txBody>
      </p:sp>
      <p:sp>
        <p:nvSpPr>
          <p:cNvPr id="2" name="TextBox 1">
            <a:extLst>
              <a:ext uri="{FF2B5EF4-FFF2-40B4-BE49-F238E27FC236}">
                <a16:creationId xmlns:a16="http://schemas.microsoft.com/office/drawing/2014/main" id="{2A65CEE9-F07D-5547-BF24-F5070EBA34BC}"/>
              </a:ext>
            </a:extLst>
          </p:cNvPr>
          <p:cNvSpPr txBox="1"/>
          <p:nvPr/>
        </p:nvSpPr>
        <p:spPr>
          <a:xfrm>
            <a:off x="6858000" y="4468586"/>
            <a:ext cx="4401205" cy="1323439"/>
          </a:xfrm>
          <a:prstGeom prst="rect">
            <a:avLst/>
          </a:prstGeom>
          <a:noFill/>
        </p:spPr>
        <p:txBody>
          <a:bodyPr wrap="none" rtlCol="0">
            <a:spAutoFit/>
          </a:bodyPr>
          <a:lstStyle/>
          <a:p>
            <a:r>
              <a:rPr lang="en-US" sz="4000" b="1" i="1" dirty="0"/>
              <a:t>The Bible in </a:t>
            </a:r>
          </a:p>
          <a:p>
            <a:r>
              <a:rPr lang="en-US" sz="4000" b="1" i="1" dirty="0"/>
              <a:t>   Historical Context</a:t>
            </a:r>
          </a:p>
        </p:txBody>
      </p:sp>
    </p:spTree>
    <p:extLst>
      <p:ext uri="{BB962C8B-B14F-4D97-AF65-F5344CB8AC3E}">
        <p14:creationId xmlns:p14="http://schemas.microsoft.com/office/powerpoint/2010/main" val="11205679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24F121-6C8C-3B4F-84F8-20983EB58156}"/>
              </a:ext>
            </a:extLst>
          </p:cNvPr>
          <p:cNvSpPr>
            <a:spLocks noGrp="1"/>
          </p:cNvSpPr>
          <p:nvPr>
            <p:ph type="title"/>
          </p:nvPr>
        </p:nvSpPr>
        <p:spPr>
          <a:xfrm>
            <a:off x="332885" y="549276"/>
            <a:ext cx="3484606" cy="868362"/>
          </a:xfrm>
        </p:spPr>
        <p:txBody>
          <a:bodyPr/>
          <a:lstStyle/>
          <a:p>
            <a:r>
              <a:rPr lang="en-US" sz="3200" b="1" dirty="0"/>
              <a:t>History of Thebes</a:t>
            </a:r>
          </a:p>
        </p:txBody>
      </p:sp>
      <p:pic>
        <p:nvPicPr>
          <p:cNvPr id="8" name="Content Placeholder 7">
            <a:extLst>
              <a:ext uri="{FF2B5EF4-FFF2-40B4-BE49-F238E27FC236}">
                <a16:creationId xmlns:a16="http://schemas.microsoft.com/office/drawing/2014/main" id="{4E09F8E5-ED20-3CCA-BFDE-2076ADD8E1A5}"/>
              </a:ext>
            </a:extLst>
          </p:cNvPr>
          <p:cNvPicPr>
            <a:picLocks noGrp="1" noChangeAspect="1"/>
          </p:cNvPicPr>
          <p:nvPr>
            <p:ph sz="half" idx="1"/>
          </p:nvPr>
        </p:nvPicPr>
        <p:blipFill>
          <a:blip r:embed="rId3"/>
          <a:stretch>
            <a:fillRect/>
          </a:stretch>
        </p:blipFill>
        <p:spPr>
          <a:xfrm>
            <a:off x="527222" y="1516631"/>
            <a:ext cx="3095932" cy="4838131"/>
          </a:xfrm>
        </p:spPr>
      </p:pic>
      <p:sp>
        <p:nvSpPr>
          <p:cNvPr id="6" name="Content Placeholder 5">
            <a:extLst>
              <a:ext uri="{FF2B5EF4-FFF2-40B4-BE49-F238E27FC236}">
                <a16:creationId xmlns:a16="http://schemas.microsoft.com/office/drawing/2014/main" id="{1CBFA1F6-4A8F-DC79-4C2D-5DF4A5BD73DF}"/>
              </a:ext>
            </a:extLst>
          </p:cNvPr>
          <p:cNvSpPr>
            <a:spLocks noGrp="1"/>
          </p:cNvSpPr>
          <p:nvPr>
            <p:ph sz="half" idx="2"/>
          </p:nvPr>
        </p:nvSpPr>
        <p:spPr>
          <a:xfrm>
            <a:off x="4077731" y="444843"/>
            <a:ext cx="7587048" cy="6104238"/>
          </a:xfrm>
        </p:spPr>
        <p:txBody>
          <a:bodyPr>
            <a:normAutofit/>
          </a:bodyPr>
          <a:lstStyle/>
          <a:p>
            <a:pPr marL="0" marR="0" indent="0">
              <a:lnSpc>
                <a:spcPct val="124000"/>
              </a:lnSpc>
              <a:spcBef>
                <a:spcPts val="0"/>
              </a:spcBef>
              <a:spcAft>
                <a:spcPts val="0"/>
              </a:spcAft>
              <a:buNone/>
            </a:pPr>
            <a:r>
              <a:rPr lang="en-US" sz="2400" b="1" kern="100" dirty="0">
                <a:effectLst/>
                <a:latin typeface="Avenir Book" panose="02000503020000020003" pitchFamily="2" charset="0"/>
                <a:ea typeface="Calibri" panose="020F0502020204030204" pitchFamily="34" charset="0"/>
                <a:cs typeface="Times New Roman" panose="02020603050405020304" pitchFamily="18" charset="0"/>
              </a:rPr>
              <a:t>“The tomb of </a:t>
            </a:r>
            <a:r>
              <a:rPr lang="en-US" sz="2400" b="1" kern="100" dirty="0" err="1">
                <a:effectLst/>
                <a:latin typeface="Avenir Book" panose="02000503020000020003" pitchFamily="2" charset="0"/>
                <a:ea typeface="Calibri" panose="020F0502020204030204" pitchFamily="34" charset="0"/>
                <a:cs typeface="Times New Roman" panose="02020603050405020304" pitchFamily="18" charset="0"/>
              </a:rPr>
              <a:t>Iolaus</a:t>
            </a:r>
            <a:r>
              <a:rPr lang="en-US" sz="2400" b="1" kern="100" dirty="0">
                <a:effectLst/>
                <a:latin typeface="Avenir Book" panose="02000503020000020003" pitchFamily="2" charset="0"/>
                <a:ea typeface="Calibri" panose="020F0502020204030204" pitchFamily="34" charset="0"/>
                <a:cs typeface="Times New Roman" panose="02020603050405020304" pitchFamily="18" charset="0"/>
              </a:rPr>
              <a:t> [in Thebes] became a pilgrimage site for male couples. According to Plutarch, who cites Aristotle as his source, men pledged their love for one another beside that tomb, as if the bond between Heracles and </a:t>
            </a:r>
            <a:r>
              <a:rPr lang="en-US" sz="2400" b="1" kern="100" dirty="0" err="1">
                <a:effectLst/>
                <a:latin typeface="Avenir Book" panose="02000503020000020003" pitchFamily="2" charset="0"/>
                <a:ea typeface="Calibri" panose="020F0502020204030204" pitchFamily="34" charset="0"/>
                <a:cs typeface="Times New Roman" panose="02020603050405020304" pitchFamily="18" charset="0"/>
              </a:rPr>
              <a:t>Iolaus</a:t>
            </a:r>
            <a:r>
              <a:rPr lang="en-US" sz="2400" b="1" kern="100" dirty="0">
                <a:effectLst/>
                <a:latin typeface="Avenir Book" panose="02000503020000020003" pitchFamily="2" charset="0"/>
                <a:ea typeface="Calibri" panose="020F0502020204030204" pitchFamily="34" charset="0"/>
                <a:cs typeface="Times New Roman" panose="02020603050405020304" pitchFamily="18" charset="0"/>
              </a:rPr>
              <a:t> were their model.</a:t>
            </a:r>
          </a:p>
          <a:p>
            <a:pPr marL="0" marR="0" indent="0">
              <a:lnSpc>
                <a:spcPct val="124000"/>
              </a:lnSpc>
              <a:spcBef>
                <a:spcPts val="0"/>
              </a:spcBef>
              <a:spcAft>
                <a:spcPts val="0"/>
              </a:spcAft>
              <a:buNone/>
            </a:pPr>
            <a:r>
              <a:rPr lang="en-US" sz="2400" b="1" dirty="0">
                <a:effectLst/>
                <a:latin typeface="Avenir Book" panose="02000503020000020003" pitchFamily="2" charset="0"/>
                <a:ea typeface="Calibri" panose="020F0502020204030204" pitchFamily="34" charset="0"/>
                <a:cs typeface="Times New Roman" panose="02020603050405020304" pitchFamily="18" charset="0"/>
              </a:rPr>
              <a:t>    “In no other Greek city do we hear of such vows, but then, Thebes was unique in how it regarded </a:t>
            </a:r>
            <a:r>
              <a:rPr lang="en-US" sz="2400" b="1" i="1" dirty="0" err="1">
                <a:effectLst/>
                <a:latin typeface="Avenir Book" panose="02000503020000020003" pitchFamily="2" charset="0"/>
                <a:ea typeface="Calibri" panose="020F0502020204030204" pitchFamily="34" charset="0"/>
                <a:cs typeface="Times New Roman" panose="02020603050405020304" pitchFamily="18" charset="0"/>
              </a:rPr>
              <a:t>erōs</a:t>
            </a:r>
            <a:r>
              <a:rPr lang="en-US" sz="2400" b="1" dirty="0">
                <a:effectLst/>
                <a:latin typeface="Avenir Book" panose="02000503020000020003" pitchFamily="2" charset="0"/>
                <a:ea typeface="Calibri" panose="020F0502020204030204" pitchFamily="34" charset="0"/>
                <a:cs typeface="Times New Roman" panose="02020603050405020304" pitchFamily="18" charset="0"/>
              </a:rPr>
              <a:t>, sexual love, between men. Male </a:t>
            </a:r>
            <a:r>
              <a:rPr lang="en-US" sz="2400" b="1" i="1" dirty="0" err="1">
                <a:effectLst/>
                <a:latin typeface="Avenir Book" panose="02000503020000020003" pitchFamily="2" charset="0"/>
                <a:ea typeface="Calibri" panose="020F0502020204030204" pitchFamily="34" charset="0"/>
                <a:cs typeface="Times New Roman" panose="02020603050405020304" pitchFamily="18" charset="0"/>
              </a:rPr>
              <a:t>erōs</a:t>
            </a:r>
            <a:r>
              <a:rPr lang="en-US" sz="2400" b="1" dirty="0">
                <a:effectLst/>
                <a:latin typeface="Avenir Book" panose="02000503020000020003" pitchFamily="2" charset="0"/>
                <a:ea typeface="Calibri" panose="020F0502020204030204" pitchFamily="34" charset="0"/>
                <a:cs typeface="Times New Roman" panose="02020603050405020304" pitchFamily="18" charset="0"/>
              </a:rPr>
              <a:t> took many forms across the Greek world, as Plato attests in his meditation on the subject, Symposium. In Athens and Sparta, male </a:t>
            </a:r>
            <a:r>
              <a:rPr lang="en-US" sz="2400" b="1" i="1" dirty="0" err="1">
                <a:effectLst/>
                <a:latin typeface="Avenir Book" panose="02000503020000020003" pitchFamily="2" charset="0"/>
                <a:ea typeface="Calibri" panose="020F0502020204030204" pitchFamily="34" charset="0"/>
                <a:cs typeface="Times New Roman" panose="02020603050405020304" pitchFamily="18" charset="0"/>
              </a:rPr>
              <a:t>erōs</a:t>
            </a:r>
            <a:r>
              <a:rPr lang="en-US" sz="2400" b="1" dirty="0">
                <a:effectLst/>
                <a:latin typeface="Avenir Book" panose="02000503020000020003" pitchFamily="2" charset="0"/>
                <a:ea typeface="Calibri" panose="020F0502020204030204" pitchFamily="34" charset="0"/>
                <a:cs typeface="Times New Roman" panose="02020603050405020304" pitchFamily="18" charset="0"/>
              </a:rPr>
              <a:t> was “complicated,” as Plato has one of his speakers, Pausanias, declare.</a:t>
            </a:r>
            <a:endParaRPr lang="en-US" sz="2800" b="1" dirty="0">
              <a:latin typeface="Avenir Book" panose="02000503020000020003" pitchFamily="2" charset="0"/>
            </a:endParaRPr>
          </a:p>
        </p:txBody>
      </p:sp>
    </p:spTree>
    <p:extLst>
      <p:ext uri="{BB962C8B-B14F-4D97-AF65-F5344CB8AC3E}">
        <p14:creationId xmlns:p14="http://schemas.microsoft.com/office/powerpoint/2010/main" val="3003897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24F121-6C8C-3B4F-84F8-20983EB58156}"/>
              </a:ext>
            </a:extLst>
          </p:cNvPr>
          <p:cNvSpPr>
            <a:spLocks noGrp="1"/>
          </p:cNvSpPr>
          <p:nvPr>
            <p:ph type="title"/>
          </p:nvPr>
        </p:nvSpPr>
        <p:spPr>
          <a:xfrm>
            <a:off x="332885" y="549276"/>
            <a:ext cx="3484606" cy="868362"/>
          </a:xfrm>
        </p:spPr>
        <p:txBody>
          <a:bodyPr/>
          <a:lstStyle/>
          <a:p>
            <a:r>
              <a:rPr lang="en-US" sz="3200" b="1" dirty="0"/>
              <a:t>History of Thebes</a:t>
            </a:r>
          </a:p>
        </p:txBody>
      </p:sp>
      <p:pic>
        <p:nvPicPr>
          <p:cNvPr id="8" name="Content Placeholder 7">
            <a:extLst>
              <a:ext uri="{FF2B5EF4-FFF2-40B4-BE49-F238E27FC236}">
                <a16:creationId xmlns:a16="http://schemas.microsoft.com/office/drawing/2014/main" id="{4E09F8E5-ED20-3CCA-BFDE-2076ADD8E1A5}"/>
              </a:ext>
            </a:extLst>
          </p:cNvPr>
          <p:cNvPicPr>
            <a:picLocks noGrp="1" noChangeAspect="1"/>
          </p:cNvPicPr>
          <p:nvPr>
            <p:ph sz="half" idx="1"/>
          </p:nvPr>
        </p:nvPicPr>
        <p:blipFill>
          <a:blip r:embed="rId3"/>
          <a:stretch>
            <a:fillRect/>
          </a:stretch>
        </p:blipFill>
        <p:spPr>
          <a:xfrm>
            <a:off x="527222" y="1516631"/>
            <a:ext cx="3095932" cy="4838131"/>
          </a:xfrm>
        </p:spPr>
      </p:pic>
      <p:sp>
        <p:nvSpPr>
          <p:cNvPr id="6" name="Content Placeholder 5">
            <a:extLst>
              <a:ext uri="{FF2B5EF4-FFF2-40B4-BE49-F238E27FC236}">
                <a16:creationId xmlns:a16="http://schemas.microsoft.com/office/drawing/2014/main" id="{1CBFA1F6-4A8F-DC79-4C2D-5DF4A5BD73DF}"/>
              </a:ext>
            </a:extLst>
          </p:cNvPr>
          <p:cNvSpPr>
            <a:spLocks noGrp="1"/>
          </p:cNvSpPr>
          <p:nvPr>
            <p:ph sz="half" idx="2"/>
          </p:nvPr>
        </p:nvSpPr>
        <p:spPr>
          <a:xfrm>
            <a:off x="4077731" y="444843"/>
            <a:ext cx="7587048" cy="6104238"/>
          </a:xfrm>
        </p:spPr>
        <p:txBody>
          <a:bodyPr>
            <a:normAutofit/>
          </a:bodyPr>
          <a:lstStyle/>
          <a:p>
            <a:pPr marL="0" marR="0" indent="0">
              <a:lnSpc>
                <a:spcPct val="124000"/>
              </a:lnSpc>
              <a:spcBef>
                <a:spcPts val="0"/>
              </a:spcBef>
              <a:spcAft>
                <a:spcPts val="0"/>
              </a:spcAft>
              <a:buNone/>
            </a:pPr>
            <a:r>
              <a:rPr lang="en-US" sz="2400" b="1" dirty="0">
                <a:effectLst/>
                <a:latin typeface="Avenir Book" panose="02000503020000020003" pitchFamily="2" charset="0"/>
                <a:ea typeface="Calibri" panose="020F0502020204030204" pitchFamily="34" charset="0"/>
                <a:cs typeface="Times New Roman" panose="02020603050405020304" pitchFamily="18" charset="0"/>
              </a:rPr>
              <a:t>“… But among the Boeotians, Pausanias claims – referring principally to the Thebans – male pair bonding was embraced and even encouraged by law. ‘No one there, neither young nor old, would say it is shameful,’ Pausanias says, adding that this cheerful acceptance was also seen in Elis, in the Peloponnese. Two other Greek writers, our principal sources for classical Thebes, confirm this phenomenon. Xenophon, a contemporary of Plato’s, claims that ‘among the Boeotians, a man and a youth live together </a:t>
            </a:r>
            <a:r>
              <a:rPr lang="en-US" sz="2400" b="1" i="1" dirty="0" err="1">
                <a:effectLst/>
                <a:latin typeface="Avenir Book" panose="02000503020000020003" pitchFamily="2" charset="0"/>
                <a:ea typeface="Calibri" panose="020F0502020204030204" pitchFamily="34" charset="0"/>
                <a:cs typeface="Times New Roman" panose="02020603050405020304" pitchFamily="18" charset="0"/>
              </a:rPr>
              <a:t>suzugentes</a:t>
            </a:r>
            <a:r>
              <a:rPr lang="en-US" sz="2400" b="1" dirty="0">
                <a:effectLst/>
                <a:latin typeface="Avenir Book" panose="02000503020000020003" pitchFamily="2" charset="0"/>
                <a:ea typeface="Calibri" panose="020F0502020204030204" pitchFamily="34" charset="0"/>
                <a:cs typeface="Times New Roman" panose="02020603050405020304" pitchFamily="18" charset="0"/>
              </a:rPr>
              <a:t>—’yoked together,’ a word that elsewhere refers to a bond of lifelong marriage.</a:t>
            </a:r>
            <a:r>
              <a:rPr lang="en-US" sz="2400" b="1" dirty="0">
                <a:effectLst/>
                <a:latin typeface="Avenir Book" panose="02000503020000020003" pitchFamily="2" charset="0"/>
              </a:rPr>
              <a:t>“ (pp.11-12).</a:t>
            </a:r>
          </a:p>
          <a:p>
            <a:pPr marL="0" marR="0" indent="0">
              <a:lnSpc>
                <a:spcPct val="110000"/>
              </a:lnSpc>
              <a:spcBef>
                <a:spcPts val="0"/>
              </a:spcBef>
              <a:spcAft>
                <a:spcPts val="0"/>
              </a:spcAft>
              <a:buNone/>
            </a:pPr>
            <a:endParaRPr lang="en-US" sz="2400" dirty="0">
              <a:latin typeface="Avenir Book" panose="02000503020000020003" pitchFamily="2" charset="0"/>
            </a:endParaRPr>
          </a:p>
        </p:txBody>
      </p:sp>
    </p:spTree>
    <p:extLst>
      <p:ext uri="{BB962C8B-B14F-4D97-AF65-F5344CB8AC3E}">
        <p14:creationId xmlns:p14="http://schemas.microsoft.com/office/powerpoint/2010/main" val="1678096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kylix, cup, black&#10;&#10;Description automatically generated">
            <a:extLst>
              <a:ext uri="{FF2B5EF4-FFF2-40B4-BE49-F238E27FC236}">
                <a16:creationId xmlns:a16="http://schemas.microsoft.com/office/drawing/2014/main" id="{4D4A5535-FB76-9500-14CE-E4619DE4AF70}"/>
              </a:ext>
            </a:extLst>
          </p:cNvPr>
          <p:cNvPicPr>
            <a:picLocks noChangeAspect="1"/>
          </p:cNvPicPr>
          <p:nvPr/>
        </p:nvPicPr>
        <p:blipFill>
          <a:blip r:embed="rId3"/>
          <a:stretch>
            <a:fillRect/>
          </a:stretch>
        </p:blipFill>
        <p:spPr>
          <a:xfrm>
            <a:off x="5886939" y="762000"/>
            <a:ext cx="5435600" cy="5334000"/>
          </a:xfrm>
          <a:prstGeom prst="rect">
            <a:avLst/>
          </a:prstGeom>
        </p:spPr>
      </p:pic>
      <p:sp>
        <p:nvSpPr>
          <p:cNvPr id="2" name="Title 1">
            <a:extLst>
              <a:ext uri="{FF2B5EF4-FFF2-40B4-BE49-F238E27FC236}">
                <a16:creationId xmlns:a16="http://schemas.microsoft.com/office/drawing/2014/main" id="{9090A2DC-E8F4-A402-FB75-A246DB211BA0}"/>
              </a:ext>
            </a:extLst>
          </p:cNvPr>
          <p:cNvSpPr>
            <a:spLocks noGrp="1"/>
          </p:cNvSpPr>
          <p:nvPr>
            <p:ph type="title"/>
          </p:nvPr>
        </p:nvSpPr>
        <p:spPr>
          <a:xfrm>
            <a:off x="383230" y="491515"/>
            <a:ext cx="5435600" cy="868362"/>
          </a:xfrm>
        </p:spPr>
        <p:txBody>
          <a:bodyPr/>
          <a:lstStyle/>
          <a:p>
            <a:r>
              <a:rPr lang="en-US" sz="4000" dirty="0"/>
              <a:t>Evidence in Art</a:t>
            </a:r>
          </a:p>
        </p:txBody>
      </p:sp>
      <p:sp>
        <p:nvSpPr>
          <p:cNvPr id="4" name="Content Placeholder 3">
            <a:extLst>
              <a:ext uri="{FF2B5EF4-FFF2-40B4-BE49-F238E27FC236}">
                <a16:creationId xmlns:a16="http://schemas.microsoft.com/office/drawing/2014/main" id="{2F3A896E-7F72-C073-C55C-F729388F86E1}"/>
              </a:ext>
            </a:extLst>
          </p:cNvPr>
          <p:cNvSpPr>
            <a:spLocks noGrp="1"/>
          </p:cNvSpPr>
          <p:nvPr>
            <p:ph sz="half" idx="1"/>
          </p:nvPr>
        </p:nvSpPr>
        <p:spPr>
          <a:xfrm>
            <a:off x="383230" y="1705769"/>
            <a:ext cx="4875742" cy="4056062"/>
          </a:xfrm>
        </p:spPr>
        <p:txBody>
          <a:bodyPr>
            <a:normAutofit/>
          </a:bodyPr>
          <a:lstStyle/>
          <a:p>
            <a:pPr marL="0" indent="0">
              <a:lnSpc>
                <a:spcPct val="114000"/>
              </a:lnSpc>
              <a:buNone/>
            </a:pPr>
            <a:r>
              <a:rPr lang="en-US" dirty="0">
                <a:effectLst/>
                <a:latin typeface="Avenir Book" panose="02000503020000020003" pitchFamily="2" charset="0"/>
              </a:rPr>
              <a:t>“Greek homosexual activity, despite popular misconceptions, was not restricted to man-boy pairs. </a:t>
            </a:r>
            <a:r>
              <a:rPr lang="en-US" b="1" u="sng" dirty="0">
                <a:effectLst/>
                <a:latin typeface="Avenir Book" panose="02000503020000020003" pitchFamily="2" charset="0"/>
              </a:rPr>
              <a:t>Vase-painting</a:t>
            </a:r>
            <a:r>
              <a:rPr lang="en-US" dirty="0">
                <a:effectLst/>
                <a:latin typeface="Avenir Book" panose="02000503020000020003" pitchFamily="2" charset="0"/>
              </a:rPr>
              <a:t> shows numerous scenes where there is little or no apparent difference in age between the young wooer and his object of courtship . . . as well as graphic scenes of sexual experimentation between youths.”</a:t>
            </a:r>
          </a:p>
          <a:p>
            <a:pPr marL="0" indent="0" algn="r">
              <a:spcBef>
                <a:spcPts val="0"/>
              </a:spcBef>
              <a:buNone/>
            </a:pPr>
            <a:r>
              <a:rPr lang="en-US" sz="1800" i="1" dirty="0">
                <a:latin typeface="Calibri" panose="020F0502020204030204" pitchFamily="34" charset="0"/>
              </a:rPr>
              <a:t>— Thomas Hubbard</a:t>
            </a:r>
            <a:endParaRPr lang="en-US" sz="2400" dirty="0"/>
          </a:p>
        </p:txBody>
      </p:sp>
      <p:sp>
        <p:nvSpPr>
          <p:cNvPr id="6" name="TextBox 5">
            <a:extLst>
              <a:ext uri="{FF2B5EF4-FFF2-40B4-BE49-F238E27FC236}">
                <a16:creationId xmlns:a16="http://schemas.microsoft.com/office/drawing/2014/main" id="{24A58C3B-6B08-7DD8-AD91-6B24AE377198}"/>
              </a:ext>
            </a:extLst>
          </p:cNvPr>
          <p:cNvSpPr txBox="1"/>
          <p:nvPr/>
        </p:nvSpPr>
        <p:spPr>
          <a:xfrm>
            <a:off x="6494585" y="3059668"/>
            <a:ext cx="4525108" cy="954107"/>
          </a:xfrm>
          <a:prstGeom prst="rect">
            <a:avLst/>
          </a:prstGeom>
          <a:solidFill>
            <a:schemeClr val="accent5">
              <a:lumMod val="75000"/>
            </a:schemeClr>
          </a:solidFill>
        </p:spPr>
        <p:txBody>
          <a:bodyPr wrap="square" rtlCol="0">
            <a:spAutoFit/>
          </a:bodyPr>
          <a:lstStyle/>
          <a:p>
            <a:pPr algn="ctr"/>
            <a:endParaRPr lang="en-US" dirty="0">
              <a:solidFill>
                <a:schemeClr val="bg1"/>
              </a:solidFill>
            </a:endParaRPr>
          </a:p>
          <a:p>
            <a:pPr algn="ctr"/>
            <a:r>
              <a:rPr lang="en-US" sz="2000" b="1" dirty="0">
                <a:solidFill>
                  <a:schemeClr val="bg1"/>
                </a:solidFill>
              </a:rPr>
              <a:t>Typical Pederastic Plate/Vase Scene</a:t>
            </a:r>
          </a:p>
          <a:p>
            <a:pPr algn="ctr"/>
            <a:endParaRPr lang="en-US" dirty="0">
              <a:solidFill>
                <a:schemeClr val="bg1"/>
              </a:solidFill>
            </a:endParaRPr>
          </a:p>
        </p:txBody>
      </p:sp>
    </p:spTree>
    <p:extLst>
      <p:ext uri="{BB962C8B-B14F-4D97-AF65-F5344CB8AC3E}">
        <p14:creationId xmlns:p14="http://schemas.microsoft.com/office/powerpoint/2010/main" val="787650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dancing&#10;&#10;Description automatically generated with medium confidence">
            <a:extLst>
              <a:ext uri="{FF2B5EF4-FFF2-40B4-BE49-F238E27FC236}">
                <a16:creationId xmlns:a16="http://schemas.microsoft.com/office/drawing/2014/main" id="{D0AB5E8E-2174-8BC4-C1E6-15DCA1B748EF}"/>
              </a:ext>
            </a:extLst>
          </p:cNvPr>
          <p:cNvPicPr>
            <a:picLocks noChangeAspect="1"/>
          </p:cNvPicPr>
          <p:nvPr/>
        </p:nvPicPr>
        <p:blipFill>
          <a:blip r:embed="rId3"/>
          <a:stretch>
            <a:fillRect/>
          </a:stretch>
        </p:blipFill>
        <p:spPr>
          <a:xfrm>
            <a:off x="1422901" y="456316"/>
            <a:ext cx="9303709" cy="6020047"/>
          </a:xfrm>
          <a:prstGeom prst="rect">
            <a:avLst/>
          </a:prstGeom>
        </p:spPr>
      </p:pic>
      <p:sp>
        <p:nvSpPr>
          <p:cNvPr id="2" name="TextBox 1">
            <a:extLst>
              <a:ext uri="{FF2B5EF4-FFF2-40B4-BE49-F238E27FC236}">
                <a16:creationId xmlns:a16="http://schemas.microsoft.com/office/drawing/2014/main" id="{4C6FC21A-B15C-2199-6F78-8CA64FDAD961}"/>
              </a:ext>
            </a:extLst>
          </p:cNvPr>
          <p:cNvSpPr txBox="1"/>
          <p:nvPr/>
        </p:nvSpPr>
        <p:spPr>
          <a:xfrm>
            <a:off x="1422900" y="2848706"/>
            <a:ext cx="9303709" cy="1569660"/>
          </a:xfrm>
          <a:prstGeom prst="rect">
            <a:avLst/>
          </a:prstGeom>
          <a:solidFill>
            <a:schemeClr val="accent5">
              <a:lumMod val="75000"/>
            </a:schemeClr>
          </a:solidFill>
        </p:spPr>
        <p:txBody>
          <a:bodyPr wrap="square" rtlCol="0">
            <a:spAutoFit/>
          </a:bodyPr>
          <a:lstStyle/>
          <a:p>
            <a:endParaRPr lang="en-US" dirty="0"/>
          </a:p>
          <a:p>
            <a:endParaRPr lang="en-US" dirty="0"/>
          </a:p>
          <a:p>
            <a:pPr algn="ctr"/>
            <a:r>
              <a:rPr lang="en-US" sz="2400" b="1" dirty="0">
                <a:solidFill>
                  <a:schemeClr val="bg1"/>
                </a:solidFill>
              </a:rPr>
              <a:t>Scene of Two Young Men in Same-Sex Exchange</a:t>
            </a:r>
          </a:p>
          <a:p>
            <a:endParaRPr lang="en-US" dirty="0"/>
          </a:p>
          <a:p>
            <a:endParaRPr lang="en-US" dirty="0"/>
          </a:p>
        </p:txBody>
      </p:sp>
    </p:spTree>
    <p:extLst>
      <p:ext uri="{BB962C8B-B14F-4D97-AF65-F5344CB8AC3E}">
        <p14:creationId xmlns:p14="http://schemas.microsoft.com/office/powerpoint/2010/main" val="411264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kylix, bottle, cup&#10;&#10;Description automatically generated">
            <a:extLst>
              <a:ext uri="{FF2B5EF4-FFF2-40B4-BE49-F238E27FC236}">
                <a16:creationId xmlns:a16="http://schemas.microsoft.com/office/drawing/2014/main" id="{883667A7-D747-4AF8-F404-D749441E206C}"/>
              </a:ext>
            </a:extLst>
          </p:cNvPr>
          <p:cNvPicPr>
            <a:picLocks noChangeAspect="1"/>
          </p:cNvPicPr>
          <p:nvPr/>
        </p:nvPicPr>
        <p:blipFill>
          <a:blip r:embed="rId3"/>
          <a:stretch>
            <a:fillRect/>
          </a:stretch>
        </p:blipFill>
        <p:spPr>
          <a:xfrm>
            <a:off x="1988458" y="172409"/>
            <a:ext cx="8650514" cy="6426915"/>
          </a:xfrm>
          <a:prstGeom prst="rect">
            <a:avLst/>
          </a:prstGeom>
        </p:spPr>
      </p:pic>
      <p:sp>
        <p:nvSpPr>
          <p:cNvPr id="2" name="TextBox 1">
            <a:extLst>
              <a:ext uri="{FF2B5EF4-FFF2-40B4-BE49-F238E27FC236}">
                <a16:creationId xmlns:a16="http://schemas.microsoft.com/office/drawing/2014/main" id="{245619A7-1A48-6C4C-B60A-8B7659DA07D5}"/>
              </a:ext>
            </a:extLst>
          </p:cNvPr>
          <p:cNvSpPr txBox="1"/>
          <p:nvPr/>
        </p:nvSpPr>
        <p:spPr>
          <a:xfrm>
            <a:off x="2017486" y="2394856"/>
            <a:ext cx="8621486" cy="1200329"/>
          </a:xfrm>
          <a:prstGeom prst="rect">
            <a:avLst/>
          </a:prstGeom>
          <a:solidFill>
            <a:schemeClr val="accent5">
              <a:lumMod val="75000"/>
            </a:schemeClr>
          </a:solidFill>
        </p:spPr>
        <p:txBody>
          <a:bodyPr wrap="square" rtlCol="0">
            <a:spAutoFit/>
          </a:bodyPr>
          <a:lstStyle/>
          <a:p>
            <a:pPr algn="ctr"/>
            <a:endParaRPr lang="en-US" sz="2400" dirty="0"/>
          </a:p>
          <a:p>
            <a:pPr algn="ctr"/>
            <a:r>
              <a:rPr lang="en-US" sz="2400" dirty="0">
                <a:solidFill>
                  <a:schemeClr val="bg1"/>
                </a:solidFill>
              </a:rPr>
              <a:t>Scene of Two Older Men in Same-Sex Exchange</a:t>
            </a:r>
          </a:p>
          <a:p>
            <a:pPr algn="ctr"/>
            <a:endParaRPr lang="en-US" sz="2400" dirty="0"/>
          </a:p>
        </p:txBody>
      </p:sp>
    </p:spTree>
    <p:extLst>
      <p:ext uri="{BB962C8B-B14F-4D97-AF65-F5344CB8AC3E}">
        <p14:creationId xmlns:p14="http://schemas.microsoft.com/office/powerpoint/2010/main" val="4289876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F1819-BA94-F044-36DE-1146A8BCF865}"/>
              </a:ext>
            </a:extLst>
          </p:cNvPr>
          <p:cNvSpPr>
            <a:spLocks noGrp="1"/>
          </p:cNvSpPr>
          <p:nvPr>
            <p:ph type="title"/>
          </p:nvPr>
        </p:nvSpPr>
        <p:spPr/>
        <p:txBody>
          <a:bodyPr/>
          <a:lstStyle/>
          <a:p>
            <a:r>
              <a:rPr lang="en-US" b="1" dirty="0"/>
              <a:t>Cult of Cybele</a:t>
            </a:r>
          </a:p>
        </p:txBody>
      </p:sp>
      <p:sp>
        <p:nvSpPr>
          <p:cNvPr id="3" name="Content Placeholder 2">
            <a:extLst>
              <a:ext uri="{FF2B5EF4-FFF2-40B4-BE49-F238E27FC236}">
                <a16:creationId xmlns:a16="http://schemas.microsoft.com/office/drawing/2014/main" id="{AD2DA251-D6A0-C551-8731-DAE26C513200}"/>
              </a:ext>
            </a:extLst>
          </p:cNvPr>
          <p:cNvSpPr>
            <a:spLocks noGrp="1"/>
          </p:cNvSpPr>
          <p:nvPr>
            <p:ph idx="1"/>
          </p:nvPr>
        </p:nvSpPr>
        <p:spPr>
          <a:xfrm>
            <a:off x="867508" y="1735138"/>
            <a:ext cx="10222523" cy="4056062"/>
          </a:xfrm>
        </p:spPr>
        <p:txBody>
          <a:bodyPr>
            <a:normAutofit/>
          </a:bodyPr>
          <a:lstStyle/>
          <a:p>
            <a:r>
              <a:rPr lang="en-US" b="1" dirty="0">
                <a:latin typeface="Goudy Old Style" panose="02020502050305020303" pitchFamily="18" charset="77"/>
              </a:rPr>
              <a:t>One of several “mystery religions” of the Roman Empire</a:t>
            </a:r>
          </a:p>
          <a:p>
            <a:r>
              <a:rPr lang="en-US" b="1" dirty="0">
                <a:latin typeface="Goudy Old Style" panose="02020502050305020303" pitchFamily="18" charset="77"/>
              </a:rPr>
              <a:t>Some contemporary non-binary and transgender persons claim historical precedent and/or identify with them</a:t>
            </a:r>
          </a:p>
          <a:p>
            <a:r>
              <a:rPr lang="en-US" b="1" dirty="0">
                <a:effectLst/>
                <a:latin typeface="Goudy Old Style" panose="02020502050305020303" pitchFamily="18" charset="77"/>
              </a:rPr>
              <a:t>“Cybele’s priests were known as the </a:t>
            </a:r>
            <a:r>
              <a:rPr lang="en-US" b="1" i="1" dirty="0">
                <a:latin typeface="Goudy Old Style" panose="02020502050305020303" pitchFamily="18" charset="77"/>
              </a:rPr>
              <a:t>G</a:t>
            </a:r>
            <a:r>
              <a:rPr lang="en-US" b="1" i="1" dirty="0">
                <a:effectLst/>
                <a:latin typeface="Goudy Old Style" panose="02020502050305020303" pitchFamily="18" charset="77"/>
              </a:rPr>
              <a:t>alli </a:t>
            </a:r>
            <a:r>
              <a:rPr lang="en-US" b="1" dirty="0">
                <a:effectLst/>
                <a:latin typeface="Goudy Old Style" panose="02020502050305020303" pitchFamily="18" charset="77"/>
              </a:rPr>
              <a:t>; these men wore yellow or multi-colored robes with a tiara, and ‘adorned [themselves] with ornaments,’ rings, and earrings; they wore white make-up and curled their long hair.” (Clark,       </a:t>
            </a:r>
            <a:r>
              <a:rPr lang="en-US" b="1" i="1" dirty="0">
                <a:effectLst/>
                <a:latin typeface="Goudy Old Style" panose="02020502050305020303" pitchFamily="18" charset="77"/>
              </a:rPr>
              <a:t>A History of European Sexuality</a:t>
            </a:r>
            <a:r>
              <a:rPr lang="en-US" b="1" dirty="0">
                <a:effectLst/>
                <a:latin typeface="Goudy Old Style" panose="02020502050305020303" pitchFamily="18" charset="77"/>
              </a:rPr>
              <a:t>, 28)</a:t>
            </a:r>
            <a:endParaRPr lang="en-US" b="1" dirty="0">
              <a:latin typeface="Goudy Old Style" panose="02020502050305020303" pitchFamily="18" charset="77"/>
            </a:endParaRPr>
          </a:p>
          <a:p>
            <a:r>
              <a:rPr lang="en-US" b="1" dirty="0"/>
              <a:t>Note: Possible background to Paul’s comments in 1 Cor 11:14 (cf. 11:2-16)</a:t>
            </a:r>
          </a:p>
        </p:txBody>
      </p:sp>
    </p:spTree>
    <p:extLst>
      <p:ext uri="{BB962C8B-B14F-4D97-AF65-F5344CB8AC3E}">
        <p14:creationId xmlns:p14="http://schemas.microsoft.com/office/powerpoint/2010/main" val="212764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ED7F6-B49B-410F-D423-51A5279D0B9C}"/>
              </a:ext>
            </a:extLst>
          </p:cNvPr>
          <p:cNvSpPr>
            <a:spLocks noGrp="1"/>
          </p:cNvSpPr>
          <p:nvPr>
            <p:ph type="title"/>
          </p:nvPr>
        </p:nvSpPr>
        <p:spPr>
          <a:xfrm>
            <a:off x="1219201" y="409454"/>
            <a:ext cx="9751484" cy="868362"/>
          </a:xfrm>
        </p:spPr>
        <p:txBody>
          <a:bodyPr/>
          <a:lstStyle/>
          <a:p>
            <a:r>
              <a:rPr lang="en-US" b="1" dirty="0"/>
              <a:t>Pompeii as Witness</a:t>
            </a:r>
          </a:p>
        </p:txBody>
      </p:sp>
      <p:sp>
        <p:nvSpPr>
          <p:cNvPr id="3" name="Content Placeholder 2">
            <a:extLst>
              <a:ext uri="{FF2B5EF4-FFF2-40B4-BE49-F238E27FC236}">
                <a16:creationId xmlns:a16="http://schemas.microsoft.com/office/drawing/2014/main" id="{98118096-9E6E-8EE8-1934-A3F73DCC5837}"/>
              </a:ext>
            </a:extLst>
          </p:cNvPr>
          <p:cNvSpPr>
            <a:spLocks noGrp="1"/>
          </p:cNvSpPr>
          <p:nvPr>
            <p:ph idx="1"/>
          </p:nvPr>
        </p:nvSpPr>
        <p:spPr>
          <a:xfrm>
            <a:off x="574431" y="1254494"/>
            <a:ext cx="10761784" cy="5017351"/>
          </a:xfrm>
        </p:spPr>
        <p:txBody>
          <a:bodyPr>
            <a:normAutofit/>
          </a:bodyPr>
          <a:lstStyle/>
          <a:p>
            <a:r>
              <a:rPr lang="en-US" b="1" dirty="0"/>
              <a:t>“Gay Sex in Bi and Straight Company” (Clarke, </a:t>
            </a:r>
            <a:r>
              <a:rPr lang="en-US" b="1" i="1" dirty="0"/>
              <a:t>Roman Sex,</a:t>
            </a:r>
            <a:r>
              <a:rPr lang="en-US" b="1" dirty="0"/>
              <a:t> 78-92)</a:t>
            </a:r>
          </a:p>
          <a:p>
            <a:pPr lvl="1"/>
            <a:r>
              <a:rPr lang="en-US" b="1" dirty="0"/>
              <a:t>Clarke is a “revisionist” of a different order – claiming that Roman same-sex culture has been given too little attention because of 19</a:t>
            </a:r>
            <a:r>
              <a:rPr lang="en-US" b="1" baseline="30000" dirty="0"/>
              <a:t>th</a:t>
            </a:r>
            <a:r>
              <a:rPr lang="en-US" b="1" dirty="0"/>
              <a:t>/20</a:t>
            </a:r>
            <a:r>
              <a:rPr lang="en-US" b="1" baseline="30000" dirty="0"/>
              <a:t>th</a:t>
            </a:r>
            <a:r>
              <a:rPr lang="en-US" b="1" dirty="0"/>
              <a:t>-century prudishness</a:t>
            </a:r>
          </a:p>
          <a:p>
            <a:pPr lvl="1"/>
            <a:r>
              <a:rPr lang="en-US" b="1" dirty="0"/>
              <a:t>“Scholars could not bring themselves to believe that such hardcore images of gay sex could have existed in ancient Rome.” </a:t>
            </a:r>
            <a:r>
              <a:rPr lang="en-US" b="1" i="1" dirty="0"/>
              <a:t>(Specific comment on “Warren Cup”)</a:t>
            </a:r>
            <a:endParaRPr lang="en-US" b="1" dirty="0"/>
          </a:p>
          <a:p>
            <a:pPr lvl="1"/>
            <a:r>
              <a:rPr lang="en-US" b="1" dirty="0"/>
              <a:t>“It did not take much sleuthing to find many male-male sex scenes that I could date to the same period as the Warren Cup, between A.D. 1 and 30. I found a whole range of images of gay sex on a variety of vessels of the period.” (78)</a:t>
            </a:r>
          </a:p>
          <a:p>
            <a:pPr lvl="1"/>
            <a:r>
              <a:rPr lang="en-US" b="1" dirty="0"/>
              <a:t>Wider Comment: “These ‘bisexual’ cups and bowls [from 30 B.C. to A.D. 14] helped me to establish that ordinary people prized beautiful images of explicit straight </a:t>
            </a:r>
            <a:r>
              <a:rPr lang="en-US" b="1" i="1" dirty="0"/>
              <a:t>and</a:t>
            </a:r>
            <a:r>
              <a:rPr lang="en-US" b="1" dirty="0"/>
              <a:t> gay sex.” (78)</a:t>
            </a:r>
          </a:p>
          <a:p>
            <a:pPr lvl="1"/>
            <a:r>
              <a:rPr lang="en-US" b="1" dirty="0"/>
              <a:t>“Like all Romans, [the ancient Roman man] worshiped beauty in both male and female bodies – and strove to have sex with beauties of both sexes.” (87)</a:t>
            </a:r>
          </a:p>
        </p:txBody>
      </p:sp>
    </p:spTree>
    <p:extLst>
      <p:ext uri="{BB962C8B-B14F-4D97-AF65-F5344CB8AC3E}">
        <p14:creationId xmlns:p14="http://schemas.microsoft.com/office/powerpoint/2010/main" val="417215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B02256-36CC-7BAE-6FBD-2280A32655D0}"/>
              </a:ext>
            </a:extLst>
          </p:cNvPr>
          <p:cNvSpPr>
            <a:spLocks noGrp="1"/>
          </p:cNvSpPr>
          <p:nvPr>
            <p:ph type="title"/>
          </p:nvPr>
        </p:nvSpPr>
        <p:spPr>
          <a:xfrm>
            <a:off x="609600" y="2616589"/>
            <a:ext cx="10363200" cy="2178147"/>
          </a:xfrm>
        </p:spPr>
        <p:txBody>
          <a:bodyPr/>
          <a:lstStyle/>
          <a:p>
            <a:pPr>
              <a:lnSpc>
                <a:spcPct val="114000"/>
              </a:lnSpc>
            </a:pPr>
            <a:r>
              <a:rPr lang="en-US" sz="5400" dirty="0"/>
              <a:t>“But did they really have </a:t>
            </a:r>
            <a:br>
              <a:rPr lang="en-US" sz="5400" dirty="0"/>
            </a:br>
            <a:r>
              <a:rPr lang="en-US" sz="5400" dirty="0"/>
              <a:t>‘same-sex marriages’ </a:t>
            </a:r>
            <a:br>
              <a:rPr lang="en-US" sz="5400" dirty="0"/>
            </a:br>
            <a:r>
              <a:rPr lang="en-US" sz="5400" dirty="0"/>
              <a:t>in those cultures?”</a:t>
            </a:r>
          </a:p>
        </p:txBody>
      </p:sp>
    </p:spTree>
    <p:extLst>
      <p:ext uri="{BB962C8B-B14F-4D97-AF65-F5344CB8AC3E}">
        <p14:creationId xmlns:p14="http://schemas.microsoft.com/office/powerpoint/2010/main" val="9553449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4361D-A750-5A2B-7F9E-B7B06205A4A4}"/>
              </a:ext>
            </a:extLst>
          </p:cNvPr>
          <p:cNvSpPr>
            <a:spLocks noGrp="1"/>
          </p:cNvSpPr>
          <p:nvPr>
            <p:ph type="title"/>
          </p:nvPr>
        </p:nvSpPr>
        <p:spPr>
          <a:xfrm>
            <a:off x="1219201" y="350839"/>
            <a:ext cx="9751484" cy="868362"/>
          </a:xfrm>
        </p:spPr>
        <p:txBody>
          <a:bodyPr/>
          <a:lstStyle/>
          <a:p>
            <a:r>
              <a:rPr lang="en-US" dirty="0"/>
              <a:t>Classics Professor / Univ of Oklahoma</a:t>
            </a:r>
          </a:p>
        </p:txBody>
      </p:sp>
      <p:sp>
        <p:nvSpPr>
          <p:cNvPr id="3" name="Content Placeholder 2">
            <a:extLst>
              <a:ext uri="{FF2B5EF4-FFF2-40B4-BE49-F238E27FC236}">
                <a16:creationId xmlns:a16="http://schemas.microsoft.com/office/drawing/2014/main" id="{C47AEFED-F293-44C6-F212-45E05B5F2B84}"/>
              </a:ext>
            </a:extLst>
          </p:cNvPr>
          <p:cNvSpPr>
            <a:spLocks noGrp="1"/>
          </p:cNvSpPr>
          <p:nvPr>
            <p:ph sz="half" idx="1"/>
          </p:nvPr>
        </p:nvSpPr>
        <p:spPr>
          <a:xfrm>
            <a:off x="586153" y="1371600"/>
            <a:ext cx="7045683" cy="5275385"/>
          </a:xfrm>
        </p:spPr>
        <p:txBody>
          <a:bodyPr>
            <a:normAutofit fontScale="92500"/>
          </a:bodyPr>
          <a:lstStyle/>
          <a:p>
            <a:pPr marL="0" indent="0">
              <a:lnSpc>
                <a:spcPct val="124000"/>
              </a:lnSpc>
              <a:spcBef>
                <a:spcPts val="0"/>
              </a:spcBef>
              <a:buNone/>
            </a:pPr>
            <a:r>
              <a:rPr lang="en-US" b="1" dirty="0">
                <a:effectLst/>
                <a:latin typeface="Avenir Book" panose="02000503020000020003" pitchFamily="2" charset="0"/>
              </a:rPr>
              <a:t>But the most intriguing novelty, by far, is the evidence for male-male marriage in the early empire. If we had only the extravagant reports about Nero or </a:t>
            </a:r>
            <a:r>
              <a:rPr lang="en-US" b="1" dirty="0" err="1">
                <a:effectLst/>
                <a:latin typeface="Avenir Book" panose="02000503020000020003" pitchFamily="2" charset="0"/>
              </a:rPr>
              <a:t>Heliogabulus</a:t>
            </a:r>
            <a:r>
              <a:rPr lang="en-US" b="1" dirty="0">
                <a:effectLst/>
                <a:latin typeface="Avenir Book" panose="02000503020000020003" pitchFamily="2" charset="0"/>
              </a:rPr>
              <a:t> marrying their favorites, we might ascribe it to conventional senatorial animus, although the extreme and unnecessary level of detail about the ceremonies would be striking. But there is plenty of evidence besides. . . . Juvenal’s second satire, written sometime in the early second century . . . claims that recently a man of wealth and status was given away in marriage to a man; he imagines that the day is near when male-male marriages will take place publicly and be recorded in the state’s registers. </a:t>
            </a:r>
          </a:p>
          <a:p>
            <a:pPr marL="0" indent="0" algn="r">
              <a:spcBef>
                <a:spcPts val="0"/>
              </a:spcBef>
              <a:buNone/>
            </a:pPr>
            <a:r>
              <a:rPr lang="en-US" sz="1900" i="1" dirty="0">
                <a:latin typeface="Avenir Book" panose="02000503020000020003" pitchFamily="2" charset="0"/>
              </a:rPr>
              <a:t>— Kyle Harper</a:t>
            </a:r>
            <a:endParaRPr lang="en-US" i="1" dirty="0">
              <a:latin typeface="Avenir Book" panose="02000503020000020003" pitchFamily="2" charset="0"/>
            </a:endParaRPr>
          </a:p>
        </p:txBody>
      </p:sp>
      <p:pic>
        <p:nvPicPr>
          <p:cNvPr id="6" name="Content Placeholder 5">
            <a:extLst>
              <a:ext uri="{FF2B5EF4-FFF2-40B4-BE49-F238E27FC236}">
                <a16:creationId xmlns:a16="http://schemas.microsoft.com/office/drawing/2014/main" id="{EB40B72B-0FE2-0442-EEE2-3B3D8BF58ECA}"/>
              </a:ext>
            </a:extLst>
          </p:cNvPr>
          <p:cNvPicPr>
            <a:picLocks noGrp="1" noChangeAspect="1"/>
          </p:cNvPicPr>
          <p:nvPr>
            <p:ph sz="half" idx="2"/>
          </p:nvPr>
        </p:nvPicPr>
        <p:blipFill>
          <a:blip r:embed="rId3"/>
          <a:stretch>
            <a:fillRect/>
          </a:stretch>
        </p:blipFill>
        <p:spPr>
          <a:xfrm>
            <a:off x="8020813" y="1336188"/>
            <a:ext cx="3338848" cy="5021083"/>
          </a:xfrm>
        </p:spPr>
      </p:pic>
    </p:spTree>
    <p:extLst>
      <p:ext uri="{BB962C8B-B14F-4D97-AF65-F5344CB8AC3E}">
        <p14:creationId xmlns:p14="http://schemas.microsoft.com/office/powerpoint/2010/main" val="32279111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questions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134531"/>
            <a:ext cx="9144000" cy="4812632"/>
          </a:xfrm>
          <a:prstGeom prst="rect">
            <a:avLst/>
          </a:prstGeom>
        </p:spPr>
      </p:pic>
    </p:spTree>
    <p:extLst>
      <p:ext uri="{BB962C8B-B14F-4D97-AF65-F5344CB8AC3E}">
        <p14:creationId xmlns:p14="http://schemas.microsoft.com/office/powerpoint/2010/main" val="3548014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3B632EA-E96B-322B-39B9-FF1052503904}"/>
              </a:ext>
            </a:extLst>
          </p:cNvPr>
          <p:cNvSpPr>
            <a:spLocks noGrp="1"/>
          </p:cNvSpPr>
          <p:nvPr>
            <p:ph type="title"/>
          </p:nvPr>
        </p:nvSpPr>
        <p:spPr/>
        <p:txBody>
          <a:bodyPr/>
          <a:lstStyle/>
          <a:p>
            <a:r>
              <a:rPr lang="en-US" sz="4800" b="1" dirty="0"/>
              <a:t>Dare We Be “Judgmental”?</a:t>
            </a:r>
          </a:p>
        </p:txBody>
      </p:sp>
      <p:sp>
        <p:nvSpPr>
          <p:cNvPr id="8" name="Content Placeholder 7">
            <a:extLst>
              <a:ext uri="{FF2B5EF4-FFF2-40B4-BE49-F238E27FC236}">
                <a16:creationId xmlns:a16="http://schemas.microsoft.com/office/drawing/2014/main" id="{C2793C79-CB15-127C-AA69-1C8C27371B50}"/>
              </a:ext>
            </a:extLst>
          </p:cNvPr>
          <p:cNvSpPr>
            <a:spLocks noGrp="1"/>
          </p:cNvSpPr>
          <p:nvPr>
            <p:ph idx="1"/>
          </p:nvPr>
        </p:nvSpPr>
        <p:spPr>
          <a:xfrm>
            <a:off x="814388" y="1620833"/>
            <a:ext cx="10444162" cy="4451351"/>
          </a:xfrm>
        </p:spPr>
        <p:txBody>
          <a:bodyPr>
            <a:normAutofit/>
          </a:bodyPr>
          <a:lstStyle/>
          <a:p>
            <a:r>
              <a:rPr lang="en-US" sz="2800" b="1" dirty="0"/>
              <a:t>Is Matthew 7:1 the Bible’s “most misinterpreted and misused text”?</a:t>
            </a:r>
          </a:p>
          <a:p>
            <a:r>
              <a:rPr lang="en-US" sz="2800" b="1" dirty="0"/>
              <a:t>Jesus’ own language . . .</a:t>
            </a:r>
          </a:p>
          <a:p>
            <a:pPr lvl="1"/>
            <a:r>
              <a:rPr lang="en-US" sz="2400" b="1" dirty="0"/>
              <a:t>Some religionists were a “brood of vipers” / Matt 12:34</a:t>
            </a:r>
          </a:p>
          <a:p>
            <a:pPr lvl="1"/>
            <a:r>
              <a:rPr lang="en-US" sz="2400" b="1" dirty="0"/>
              <a:t>Herod Antipas is “that fox” / Luke 13:32</a:t>
            </a:r>
          </a:p>
          <a:p>
            <a:pPr lvl="1"/>
            <a:r>
              <a:rPr lang="en-US" sz="2400" b="1" dirty="0"/>
              <a:t>He called some children of the devil / John 8:44</a:t>
            </a:r>
          </a:p>
          <a:p>
            <a:r>
              <a:rPr lang="en-US" sz="2800" b="1" dirty="0"/>
              <a:t>Jesus’ clarification about “judging”: “</a:t>
            </a:r>
            <a:r>
              <a:rPr lang="en-US" sz="2800" b="1" i="1" dirty="0"/>
              <a:t>Stop judging by mere appearances, but instead judge correctly”</a:t>
            </a:r>
            <a:r>
              <a:rPr lang="en-US" sz="2800" b="1" dirty="0"/>
              <a:t> / John 7:24.</a:t>
            </a:r>
          </a:p>
          <a:p>
            <a:r>
              <a:rPr lang="en-US" sz="2800" b="1" dirty="0"/>
              <a:t>No one can escape the duty of making ethical judgments</a:t>
            </a:r>
          </a:p>
        </p:txBody>
      </p:sp>
    </p:spTree>
    <p:extLst>
      <p:ext uri="{BB962C8B-B14F-4D97-AF65-F5344CB8AC3E}">
        <p14:creationId xmlns:p14="http://schemas.microsoft.com/office/powerpoint/2010/main" val="225686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6514C-AD79-162E-5657-A03FA9DFCAD1}"/>
              </a:ext>
            </a:extLst>
          </p:cNvPr>
          <p:cNvSpPr>
            <a:spLocks noGrp="1"/>
          </p:cNvSpPr>
          <p:nvPr>
            <p:ph type="title"/>
          </p:nvPr>
        </p:nvSpPr>
        <p:spPr/>
        <p:txBody>
          <a:bodyPr/>
          <a:lstStyle/>
          <a:p>
            <a:r>
              <a:rPr lang="en-US" b="1" dirty="0"/>
              <a:t>The Importance of Historical Context</a:t>
            </a:r>
          </a:p>
        </p:txBody>
      </p:sp>
      <p:sp>
        <p:nvSpPr>
          <p:cNvPr id="3" name="Subtitle 2">
            <a:extLst>
              <a:ext uri="{FF2B5EF4-FFF2-40B4-BE49-F238E27FC236}">
                <a16:creationId xmlns:a16="http://schemas.microsoft.com/office/drawing/2014/main" id="{64F1341C-9A31-9DAA-E7D4-DA78591ECEFB}"/>
              </a:ext>
            </a:extLst>
          </p:cNvPr>
          <p:cNvSpPr>
            <a:spLocks noGrp="1"/>
          </p:cNvSpPr>
          <p:nvPr>
            <p:ph type="body" idx="1"/>
          </p:nvPr>
        </p:nvSpPr>
        <p:spPr>
          <a:xfrm>
            <a:off x="609600" y="3805210"/>
            <a:ext cx="8612777" cy="987552"/>
          </a:xfrm>
        </p:spPr>
        <p:txBody>
          <a:bodyPr>
            <a:normAutofit/>
          </a:bodyPr>
          <a:lstStyle/>
          <a:p>
            <a:pPr algn="r"/>
            <a:r>
              <a:rPr lang="en-US" sz="3200" b="1" i="1" dirty="0"/>
              <a:t>	LGBTQ+ issues are neither “new” nor</a:t>
            </a:r>
          </a:p>
          <a:p>
            <a:pPr algn="r"/>
            <a:r>
              <a:rPr lang="en-US" sz="3200" b="1" i="1" dirty="0"/>
              <a:t>		“unique” to our time in history</a:t>
            </a:r>
          </a:p>
        </p:txBody>
      </p:sp>
    </p:spTree>
    <p:extLst>
      <p:ext uri="{BB962C8B-B14F-4D97-AF65-F5344CB8AC3E}">
        <p14:creationId xmlns:p14="http://schemas.microsoft.com/office/powerpoint/2010/main" val="2775261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A4D9C-4FE2-A876-B896-1714C084F1C1}"/>
              </a:ext>
            </a:extLst>
          </p:cNvPr>
          <p:cNvSpPr>
            <a:spLocks noGrp="1"/>
          </p:cNvSpPr>
          <p:nvPr>
            <p:ph type="title"/>
          </p:nvPr>
        </p:nvSpPr>
        <p:spPr/>
        <p:txBody>
          <a:bodyPr/>
          <a:lstStyle/>
          <a:p>
            <a:r>
              <a:rPr lang="en-US" b="1" dirty="0"/>
              <a:t>“In the beginning . . .”</a:t>
            </a:r>
          </a:p>
        </p:txBody>
      </p:sp>
      <p:sp>
        <p:nvSpPr>
          <p:cNvPr id="3" name="Content Placeholder 2">
            <a:extLst>
              <a:ext uri="{FF2B5EF4-FFF2-40B4-BE49-F238E27FC236}">
                <a16:creationId xmlns:a16="http://schemas.microsoft.com/office/drawing/2014/main" id="{1E73B934-F619-8045-9E16-515A5747EBAD}"/>
              </a:ext>
            </a:extLst>
          </p:cNvPr>
          <p:cNvSpPr>
            <a:spLocks noGrp="1"/>
          </p:cNvSpPr>
          <p:nvPr>
            <p:ph idx="1"/>
          </p:nvPr>
        </p:nvSpPr>
        <p:spPr>
          <a:xfrm>
            <a:off x="949570" y="1512401"/>
            <a:ext cx="10281138" cy="4619624"/>
          </a:xfrm>
        </p:spPr>
        <p:txBody>
          <a:bodyPr>
            <a:normAutofit/>
          </a:bodyPr>
          <a:lstStyle/>
          <a:p>
            <a:r>
              <a:rPr lang="en-US" dirty="0"/>
              <a:t>“So God created mankind in his own image, in the image of God he created them; </a:t>
            </a:r>
            <a:r>
              <a:rPr lang="en-US" i="1" dirty="0"/>
              <a:t>male and female</a:t>
            </a:r>
            <a:r>
              <a:rPr lang="en-US" dirty="0"/>
              <a:t> he created them” (Gen 1:27)</a:t>
            </a:r>
          </a:p>
          <a:p>
            <a:pPr lvl="1"/>
            <a:r>
              <a:rPr lang="en-US" dirty="0"/>
              <a:t>This wide-angle shot of creation sets the stage and assigns the human mission</a:t>
            </a:r>
          </a:p>
          <a:p>
            <a:pPr lvl="1"/>
            <a:r>
              <a:rPr lang="en-US" dirty="0"/>
              <a:t>Mission: Be fruitful and rule wisely! (Gen 1:28)</a:t>
            </a:r>
          </a:p>
          <a:p>
            <a:r>
              <a:rPr lang="en-US" dirty="0"/>
              <a:t>“This is now bone of my bones and flesh of my flesh; she shall be called ‘woman,’ for she was taken out of man” (Gen 2:23)</a:t>
            </a:r>
          </a:p>
          <a:p>
            <a:pPr lvl="1"/>
            <a:r>
              <a:rPr lang="en-US" dirty="0"/>
              <a:t>In the close-up shot, “not good” that the male is alone</a:t>
            </a:r>
          </a:p>
          <a:p>
            <a:pPr lvl="1"/>
            <a:r>
              <a:rPr lang="en-US" dirty="0"/>
              <a:t>He needs a “suitable helper” to fulfill his mission</a:t>
            </a:r>
          </a:p>
          <a:p>
            <a:pPr lvl="1"/>
            <a:r>
              <a:rPr lang="en-US" dirty="0"/>
              <a:t>Thus woman (Heb, </a:t>
            </a:r>
            <a:r>
              <a:rPr lang="en-US" i="1" dirty="0" err="1"/>
              <a:t>ishah</a:t>
            </a:r>
            <a:r>
              <a:rPr lang="en-US" dirty="0"/>
              <a:t>) is created from man (Heb, </a:t>
            </a:r>
            <a:r>
              <a:rPr lang="en-US" i="1" dirty="0" err="1"/>
              <a:t>ish</a:t>
            </a:r>
            <a:r>
              <a:rPr lang="en-US" dirty="0"/>
              <a:t>)</a:t>
            </a:r>
          </a:p>
          <a:p>
            <a:pPr lvl="1"/>
            <a:r>
              <a:rPr lang="en-US" dirty="0"/>
              <a:t>Result: “That is why a </a:t>
            </a:r>
            <a:r>
              <a:rPr lang="en-US" b="1" dirty="0"/>
              <a:t>man</a:t>
            </a:r>
            <a:r>
              <a:rPr lang="en-US" dirty="0"/>
              <a:t> leaves his father and mother and is </a:t>
            </a:r>
            <a:r>
              <a:rPr lang="en-US" b="1" dirty="0"/>
              <a:t>united to his wif</a:t>
            </a:r>
            <a:r>
              <a:rPr lang="en-US" dirty="0"/>
              <a:t>e, and </a:t>
            </a:r>
            <a:r>
              <a:rPr lang="en-US" b="1" dirty="0"/>
              <a:t>they become one flesh</a:t>
            </a:r>
            <a:r>
              <a:rPr lang="en-US" dirty="0"/>
              <a:t>” (Gen 2:24)</a:t>
            </a:r>
          </a:p>
        </p:txBody>
      </p:sp>
    </p:spTree>
    <p:extLst>
      <p:ext uri="{BB962C8B-B14F-4D97-AF65-F5344CB8AC3E}">
        <p14:creationId xmlns:p14="http://schemas.microsoft.com/office/powerpoint/2010/main" val="45964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6291F-5579-8C80-F8F1-FC3617806445}"/>
              </a:ext>
            </a:extLst>
          </p:cNvPr>
          <p:cNvSpPr>
            <a:spLocks noGrp="1"/>
          </p:cNvSpPr>
          <p:nvPr>
            <p:ph type="title"/>
          </p:nvPr>
        </p:nvSpPr>
        <p:spPr/>
        <p:txBody>
          <a:bodyPr/>
          <a:lstStyle/>
          <a:p>
            <a:r>
              <a:rPr lang="en-US" b="1" dirty="0"/>
              <a:t>The Genesis Norm</a:t>
            </a:r>
          </a:p>
        </p:txBody>
      </p:sp>
      <p:sp>
        <p:nvSpPr>
          <p:cNvPr id="3" name="Content Placeholder 2">
            <a:extLst>
              <a:ext uri="{FF2B5EF4-FFF2-40B4-BE49-F238E27FC236}">
                <a16:creationId xmlns:a16="http://schemas.microsoft.com/office/drawing/2014/main" id="{8865DAA6-2506-96CA-3D80-1AC9DEB418D0}"/>
              </a:ext>
            </a:extLst>
          </p:cNvPr>
          <p:cNvSpPr>
            <a:spLocks noGrp="1"/>
          </p:cNvSpPr>
          <p:nvPr>
            <p:ph idx="1"/>
          </p:nvPr>
        </p:nvSpPr>
        <p:spPr>
          <a:xfrm>
            <a:off x="837143" y="1606183"/>
            <a:ext cx="10515600" cy="4372585"/>
          </a:xfrm>
        </p:spPr>
        <p:txBody>
          <a:bodyPr>
            <a:normAutofit/>
          </a:bodyPr>
          <a:lstStyle/>
          <a:p>
            <a:r>
              <a:rPr lang="en-US" b="1" dirty="0"/>
              <a:t>Male-Female union is not about fixing human psychological loneliness but enabling the human mission: (a) fill the Earth and (b) rule it wisely</a:t>
            </a:r>
          </a:p>
          <a:p>
            <a:pPr lvl="1"/>
            <a:r>
              <a:rPr lang="en-US" b="1" dirty="0"/>
              <a:t>Adam sees: image-of-God sameness (“bone of my bones”)</a:t>
            </a:r>
          </a:p>
          <a:p>
            <a:pPr lvl="1"/>
            <a:r>
              <a:rPr lang="en-US" b="1" dirty="0"/>
              <a:t>Adam sees: sex/gendered difference (“</a:t>
            </a:r>
            <a:r>
              <a:rPr lang="en-US" b="1" i="1" dirty="0" err="1"/>
              <a:t>ishah</a:t>
            </a:r>
            <a:r>
              <a:rPr lang="en-US" b="1" dirty="0"/>
              <a:t>” is from “</a:t>
            </a:r>
            <a:r>
              <a:rPr lang="en-US" b="1" i="1" dirty="0" err="1"/>
              <a:t>ish</a:t>
            </a:r>
            <a:r>
              <a:rPr lang="en-US" b="1" dirty="0"/>
              <a:t>”)</a:t>
            </a:r>
          </a:p>
          <a:p>
            <a:r>
              <a:rPr lang="en-US" b="1" dirty="0"/>
              <a:t>Males and Females are both “complete persons,” and single or married state is a choice for each to make</a:t>
            </a:r>
          </a:p>
          <a:p>
            <a:r>
              <a:rPr lang="en-US" b="1" dirty="0"/>
              <a:t>Male-Female complementarity (binary as m/f) was God’s choice for the race</a:t>
            </a:r>
          </a:p>
          <a:p>
            <a:r>
              <a:rPr lang="en-US" sz="2800" b="1" i="1" dirty="0"/>
              <a:t>Descriptive</a:t>
            </a:r>
            <a:r>
              <a:rPr lang="en-US" sz="2800" b="1" dirty="0"/>
              <a:t> or </a:t>
            </a:r>
            <a:r>
              <a:rPr lang="en-US" sz="2800" b="1" i="1" dirty="0"/>
              <a:t>Prescriptive?</a:t>
            </a:r>
          </a:p>
        </p:txBody>
      </p:sp>
    </p:spTree>
    <p:extLst>
      <p:ext uri="{BB962C8B-B14F-4D97-AF65-F5344CB8AC3E}">
        <p14:creationId xmlns:p14="http://schemas.microsoft.com/office/powerpoint/2010/main" val="119289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42818-F095-7A74-AB6D-D4E19D091142}"/>
              </a:ext>
            </a:extLst>
          </p:cNvPr>
          <p:cNvSpPr>
            <a:spLocks noGrp="1"/>
          </p:cNvSpPr>
          <p:nvPr>
            <p:ph type="title"/>
          </p:nvPr>
        </p:nvSpPr>
        <p:spPr/>
        <p:txBody>
          <a:bodyPr/>
          <a:lstStyle/>
          <a:p>
            <a:r>
              <a:rPr lang="en-US" b="1" dirty="0"/>
              <a:t>The Importance of Genesis</a:t>
            </a:r>
          </a:p>
        </p:txBody>
      </p:sp>
      <p:sp>
        <p:nvSpPr>
          <p:cNvPr id="3" name="Content Placeholder 2">
            <a:extLst>
              <a:ext uri="{FF2B5EF4-FFF2-40B4-BE49-F238E27FC236}">
                <a16:creationId xmlns:a16="http://schemas.microsoft.com/office/drawing/2014/main" id="{B8E7F08F-8859-79B6-2135-48FADFACA47D}"/>
              </a:ext>
            </a:extLst>
          </p:cNvPr>
          <p:cNvSpPr>
            <a:spLocks noGrp="1"/>
          </p:cNvSpPr>
          <p:nvPr>
            <p:ph idx="1"/>
          </p:nvPr>
        </p:nvSpPr>
        <p:spPr>
          <a:xfrm>
            <a:off x="879230" y="1735138"/>
            <a:ext cx="10527323" cy="4056062"/>
          </a:xfrm>
        </p:spPr>
        <p:txBody>
          <a:bodyPr/>
          <a:lstStyle/>
          <a:p>
            <a:r>
              <a:rPr lang="en-US" b="1" dirty="0"/>
              <a:t>“Mankind” (NIV) or “humans (</a:t>
            </a:r>
            <a:r>
              <a:rPr lang="en-US" b="1" dirty="0" err="1"/>
              <a:t>NRSVue</a:t>
            </a:r>
            <a:r>
              <a:rPr lang="en-US" b="1" dirty="0"/>
              <a:t>) are MALE and FEMALE</a:t>
            </a:r>
          </a:p>
          <a:p>
            <a:pPr lvl="1"/>
            <a:r>
              <a:rPr lang="en-US" b="1" dirty="0"/>
              <a:t>The Bible affirms what science says: </a:t>
            </a:r>
            <a:r>
              <a:rPr lang="en-US" b="1" i="1" dirty="0"/>
              <a:t>there are two and only two sexes </a:t>
            </a:r>
            <a:endParaRPr lang="en-US" b="1" dirty="0"/>
          </a:p>
          <a:p>
            <a:pPr lvl="1"/>
            <a:r>
              <a:rPr lang="en-US" b="1" dirty="0"/>
              <a:t>One’s sex is defined by the type gamete (sperm or ova) it functions to produce</a:t>
            </a:r>
          </a:p>
          <a:p>
            <a:pPr lvl="1"/>
            <a:r>
              <a:rPr lang="en-US" b="1" dirty="0"/>
              <a:t>Sex is </a:t>
            </a:r>
            <a:r>
              <a:rPr lang="en-US" b="1" i="1" dirty="0"/>
              <a:t>binary</a:t>
            </a:r>
            <a:r>
              <a:rPr lang="en-US" b="1" dirty="0"/>
              <a:t>, and there is no third gamete type</a:t>
            </a:r>
          </a:p>
          <a:p>
            <a:r>
              <a:rPr lang="en-US" b="1" dirty="0"/>
              <a:t>Excursus: gender spectrum / gender fluidity / transgender</a:t>
            </a:r>
          </a:p>
          <a:p>
            <a:pPr lvl="1"/>
            <a:r>
              <a:rPr lang="en-US" b="1" u="sng" dirty="0"/>
              <a:t>Hard sciences</a:t>
            </a:r>
            <a:r>
              <a:rPr lang="en-US" b="1" dirty="0"/>
              <a:t>: there are two sexes (obj. category)</a:t>
            </a:r>
          </a:p>
          <a:p>
            <a:pPr lvl="1"/>
            <a:r>
              <a:rPr lang="en-US" b="1" u="sng" dirty="0"/>
              <a:t>Soft sciences</a:t>
            </a:r>
            <a:r>
              <a:rPr lang="en-US" b="1" dirty="0"/>
              <a:t>: sex can be redefined along a gender spectrum (self-perception)</a:t>
            </a:r>
          </a:p>
          <a:p>
            <a:pPr lvl="1"/>
            <a:r>
              <a:rPr lang="en-US" b="1" dirty="0"/>
              <a:t>Facebook / passports / gov’t documents / athletics / etc.</a:t>
            </a:r>
          </a:p>
          <a:p>
            <a:pPr lvl="1"/>
            <a:r>
              <a:rPr lang="en-US" b="1" dirty="0"/>
              <a:t>“Feelings” and secondary traits don’t change “facts” and primary traits!</a:t>
            </a:r>
          </a:p>
        </p:txBody>
      </p:sp>
    </p:spTree>
    <p:extLst>
      <p:ext uri="{BB962C8B-B14F-4D97-AF65-F5344CB8AC3E}">
        <p14:creationId xmlns:p14="http://schemas.microsoft.com/office/powerpoint/2010/main" val="285714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8B722FF6-E9A1-7D53-2E47-6C459755A10F}"/>
              </a:ext>
            </a:extLst>
          </p:cNvPr>
          <p:cNvPicPr>
            <a:picLocks noChangeAspect="1"/>
          </p:cNvPicPr>
          <p:nvPr/>
        </p:nvPicPr>
        <p:blipFill>
          <a:blip r:embed="rId2"/>
          <a:stretch>
            <a:fillRect/>
          </a:stretch>
        </p:blipFill>
        <p:spPr>
          <a:xfrm>
            <a:off x="1899137" y="288624"/>
            <a:ext cx="8534400" cy="6275294"/>
          </a:xfrm>
          <a:prstGeom prst="rect">
            <a:avLst/>
          </a:prstGeom>
        </p:spPr>
      </p:pic>
    </p:spTree>
    <p:extLst>
      <p:ext uri="{BB962C8B-B14F-4D97-AF65-F5344CB8AC3E}">
        <p14:creationId xmlns:p14="http://schemas.microsoft.com/office/powerpoint/2010/main" val="4216037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B6F50-CB6B-2A58-34B4-AD132A2AB2A4}"/>
              </a:ext>
            </a:extLst>
          </p:cNvPr>
          <p:cNvSpPr>
            <a:spLocks noGrp="1"/>
          </p:cNvSpPr>
          <p:nvPr>
            <p:ph type="title"/>
          </p:nvPr>
        </p:nvSpPr>
        <p:spPr/>
        <p:txBody>
          <a:bodyPr/>
          <a:lstStyle/>
          <a:p>
            <a:r>
              <a:rPr lang="en-US" dirty="0"/>
              <a:t>Jesus Saw Genesis as </a:t>
            </a:r>
            <a:r>
              <a:rPr lang="en-US" b="1" dirty="0"/>
              <a:t>Prescriptive</a:t>
            </a:r>
            <a:br>
              <a:rPr lang="en-US" b="1" dirty="0"/>
            </a:br>
            <a:r>
              <a:rPr lang="en-US" sz="2400" b="1" dirty="0"/>
              <a:t>Matthew 19:1ff</a:t>
            </a:r>
            <a:endParaRPr lang="en-US" b="1" dirty="0"/>
          </a:p>
        </p:txBody>
      </p:sp>
      <p:sp>
        <p:nvSpPr>
          <p:cNvPr id="3" name="Content Placeholder 2">
            <a:extLst>
              <a:ext uri="{FF2B5EF4-FFF2-40B4-BE49-F238E27FC236}">
                <a16:creationId xmlns:a16="http://schemas.microsoft.com/office/drawing/2014/main" id="{272EA64C-88F4-0A23-F561-F7E45077B863}"/>
              </a:ext>
            </a:extLst>
          </p:cNvPr>
          <p:cNvSpPr>
            <a:spLocks noGrp="1"/>
          </p:cNvSpPr>
          <p:nvPr>
            <p:ph idx="1"/>
          </p:nvPr>
        </p:nvSpPr>
        <p:spPr>
          <a:xfrm>
            <a:off x="867508" y="1735138"/>
            <a:ext cx="10597661" cy="4900124"/>
          </a:xfrm>
        </p:spPr>
        <p:txBody>
          <a:bodyPr>
            <a:normAutofit/>
          </a:bodyPr>
          <a:lstStyle/>
          <a:p>
            <a:pPr marL="0" marR="0" indent="0">
              <a:spcBef>
                <a:spcPts val="500"/>
              </a:spcBef>
              <a:spcAft>
                <a:spcPts val="0"/>
              </a:spcAft>
              <a:buNone/>
            </a:pPr>
            <a:r>
              <a:rPr lang="en-US" b="1" dirty="0">
                <a:effectLst/>
                <a:latin typeface="Goudy Old Style" panose="02020502050305020303" pitchFamily="18" charset="77"/>
                <a:ea typeface="Times New Roman" panose="02020603050405020304" pitchFamily="18" charset="0"/>
              </a:rPr>
              <a:t>We find the following key aspects of marriage in Genesis 2 and Jesus’ interpretation of Genesis: </a:t>
            </a:r>
          </a:p>
          <a:p>
            <a:pPr marL="793750" lvl="1" indent="-342900">
              <a:spcBef>
                <a:spcPts val="0"/>
              </a:spcBef>
              <a:buFont typeface="Symbol" pitchFamily="2" charset="2"/>
              <a:buChar char=""/>
            </a:pPr>
            <a:r>
              <a:rPr lang="en-US" sz="2000" b="1" dirty="0">
                <a:effectLst/>
                <a:latin typeface="Goudy Old Style" panose="02020502050305020303" pitchFamily="18" charset="77"/>
                <a:ea typeface="Calibri" panose="020F0502020204030204" pitchFamily="34" charset="0"/>
                <a:cs typeface="Calibri" panose="020F0502020204030204" pitchFamily="34" charset="0"/>
              </a:rPr>
              <a:t>companionship (not good to be alone)</a:t>
            </a:r>
            <a:endParaRPr lang="en-US" sz="2000" b="1" dirty="0">
              <a:effectLst/>
              <a:latin typeface="Goudy Old Style" panose="02020502050305020303" pitchFamily="18" charset="77"/>
              <a:ea typeface="Calibri" panose="020F0502020204030204" pitchFamily="34" charset="0"/>
              <a:cs typeface="Times New Roman" panose="02020603050405020304" pitchFamily="18" charset="0"/>
            </a:endParaRPr>
          </a:p>
          <a:p>
            <a:pPr marL="793750" lvl="1" indent="-342900">
              <a:spcBef>
                <a:spcPts val="0"/>
              </a:spcBef>
              <a:buFont typeface="Symbol" pitchFamily="2" charset="2"/>
              <a:buChar char=""/>
            </a:pPr>
            <a:r>
              <a:rPr lang="en-US" sz="2000" b="1" dirty="0">
                <a:effectLst/>
                <a:latin typeface="Goudy Old Style" panose="02020502050305020303" pitchFamily="18" charset="77"/>
                <a:ea typeface="Calibri" panose="020F0502020204030204" pitchFamily="34" charset="0"/>
                <a:cs typeface="Calibri" panose="020F0502020204030204" pitchFamily="34" charset="0"/>
              </a:rPr>
              <a:t>mutual support of a strong ally (</a:t>
            </a:r>
            <a:r>
              <a:rPr lang="en-US" sz="2000" b="1" i="1" dirty="0" err="1">
                <a:effectLst/>
                <a:latin typeface="Goudy Old Style" panose="02020502050305020303" pitchFamily="18" charset="77"/>
                <a:ea typeface="Calibri" panose="020F0502020204030204" pitchFamily="34" charset="0"/>
                <a:cs typeface="Calibri" panose="020F0502020204030204" pitchFamily="34" charset="0"/>
              </a:rPr>
              <a:t>ezer</a:t>
            </a:r>
            <a:r>
              <a:rPr lang="en-US" sz="2000" b="1" i="1" dirty="0">
                <a:effectLst/>
                <a:latin typeface="Goudy Old Style" panose="02020502050305020303" pitchFamily="18" charset="77"/>
                <a:ea typeface="Calibri" panose="020F0502020204030204" pitchFamily="34" charset="0"/>
                <a:cs typeface="Calibri" panose="020F0502020204030204" pitchFamily="34" charset="0"/>
              </a:rPr>
              <a:t> </a:t>
            </a:r>
            <a:r>
              <a:rPr lang="en-US" sz="2000" b="1" dirty="0">
                <a:effectLst/>
                <a:latin typeface="Goudy Old Style" panose="02020502050305020303" pitchFamily="18" charset="77"/>
                <a:ea typeface="Calibri" panose="020F0502020204030204" pitchFamily="34" charset="0"/>
                <a:cs typeface="Calibri" panose="020F0502020204030204" pitchFamily="34" charset="0"/>
              </a:rPr>
              <a:t>; not unilateral since Adam is by definition a counterpart [</a:t>
            </a:r>
            <a:r>
              <a:rPr lang="en-US" sz="2000" b="1" i="1" dirty="0" err="1">
                <a:effectLst/>
                <a:latin typeface="Goudy Old Style" panose="02020502050305020303" pitchFamily="18" charset="77"/>
                <a:ea typeface="Calibri" panose="020F0502020204030204" pitchFamily="34" charset="0"/>
                <a:cs typeface="Calibri" panose="020F0502020204030204" pitchFamily="34" charset="0"/>
              </a:rPr>
              <a:t>kenegdo</a:t>
            </a:r>
            <a:r>
              <a:rPr lang="en-US" sz="2000" b="1" dirty="0">
                <a:effectLst/>
                <a:latin typeface="Goudy Old Style" panose="02020502050305020303" pitchFamily="18" charset="77"/>
                <a:ea typeface="Calibri" panose="020F0502020204030204" pitchFamily="34" charset="0"/>
                <a:cs typeface="Calibri" panose="020F0502020204030204" pitchFamily="34" charset="0"/>
              </a:rPr>
              <a:t>]; as counterparts they mirror each other)</a:t>
            </a:r>
            <a:endParaRPr lang="en-US" sz="2000" b="1" dirty="0">
              <a:effectLst/>
              <a:latin typeface="Goudy Old Style" panose="02020502050305020303" pitchFamily="18" charset="77"/>
              <a:ea typeface="Calibri" panose="020F0502020204030204" pitchFamily="34" charset="0"/>
              <a:cs typeface="Times New Roman" panose="02020603050405020304" pitchFamily="18" charset="0"/>
            </a:endParaRPr>
          </a:p>
          <a:p>
            <a:pPr marL="793750" lvl="1" indent="-342900">
              <a:spcBef>
                <a:spcPts val="0"/>
              </a:spcBef>
              <a:buFont typeface="Symbol" pitchFamily="2" charset="2"/>
              <a:buChar char=""/>
            </a:pPr>
            <a:r>
              <a:rPr lang="en-US" sz="2000" b="1" dirty="0">
                <a:effectLst/>
                <a:latin typeface="Goudy Old Style" panose="02020502050305020303" pitchFamily="18" charset="77"/>
                <a:ea typeface="Calibri" panose="020F0502020204030204" pitchFamily="34" charset="0"/>
                <a:cs typeface="Calibri" panose="020F0502020204030204" pitchFamily="34" charset="0"/>
              </a:rPr>
              <a:t>commonality and similarity</a:t>
            </a:r>
            <a:endParaRPr lang="en-US" sz="2000" b="1" dirty="0">
              <a:effectLst/>
              <a:latin typeface="Goudy Old Style" panose="02020502050305020303" pitchFamily="18" charset="77"/>
              <a:ea typeface="Calibri" panose="020F0502020204030204" pitchFamily="34" charset="0"/>
              <a:cs typeface="Times New Roman" panose="02020603050405020304" pitchFamily="18" charset="0"/>
            </a:endParaRPr>
          </a:p>
          <a:p>
            <a:pPr marL="793750" lvl="1" indent="-342900">
              <a:spcBef>
                <a:spcPts val="0"/>
              </a:spcBef>
              <a:buFont typeface="Symbol" pitchFamily="2" charset="2"/>
              <a:buChar char=""/>
            </a:pPr>
            <a:r>
              <a:rPr lang="en-US" sz="2000" b="1" dirty="0">
                <a:effectLst/>
                <a:latin typeface="Goudy Old Style" panose="02020502050305020303" pitchFamily="18" charset="77"/>
                <a:ea typeface="Calibri" panose="020F0502020204030204" pitchFamily="34" charset="0"/>
                <a:cs typeface="Calibri" panose="020F0502020204030204" pitchFamily="34" charset="0"/>
              </a:rPr>
              <a:t>human spouse (bestiality ruled out; animals are too “other”)</a:t>
            </a:r>
            <a:endParaRPr lang="en-US" sz="2000" b="1" dirty="0">
              <a:effectLst/>
              <a:latin typeface="Goudy Old Style" panose="02020502050305020303" pitchFamily="18" charset="77"/>
              <a:ea typeface="Calibri" panose="020F0502020204030204" pitchFamily="34" charset="0"/>
              <a:cs typeface="Times New Roman" panose="02020603050405020304" pitchFamily="18" charset="0"/>
            </a:endParaRPr>
          </a:p>
          <a:p>
            <a:pPr marL="793750" lvl="1" indent="-342900">
              <a:spcBef>
                <a:spcPts val="0"/>
              </a:spcBef>
              <a:buFont typeface="Symbol" pitchFamily="2" charset="2"/>
              <a:buChar char=""/>
            </a:pPr>
            <a:r>
              <a:rPr lang="en-US" sz="2000" b="1" dirty="0">
                <a:effectLst/>
                <a:latin typeface="Goudy Old Style" panose="02020502050305020303" pitchFamily="18" charset="77"/>
                <a:ea typeface="Calibri" panose="020F0502020204030204" pitchFamily="34" charset="0"/>
                <a:cs typeface="Calibri" panose="020F0502020204030204" pitchFamily="34" charset="0"/>
              </a:rPr>
              <a:t>establishment of “flesh of my flesh” kinship tie (no incest because it’s redundant; one does not need to form a kinship bond with someone who is already kin; one must leave family of origin to find a spouse [Gen.2:24])</a:t>
            </a:r>
            <a:endParaRPr lang="en-US" sz="2000" b="1" dirty="0">
              <a:effectLst/>
              <a:latin typeface="Goudy Old Style" panose="02020502050305020303" pitchFamily="18" charset="77"/>
              <a:ea typeface="Calibri" panose="020F0502020204030204" pitchFamily="34" charset="0"/>
              <a:cs typeface="Times New Roman" panose="02020603050405020304" pitchFamily="18" charset="0"/>
            </a:endParaRPr>
          </a:p>
          <a:p>
            <a:pPr marL="793750" lvl="1" indent="-342900">
              <a:spcBef>
                <a:spcPts val="0"/>
              </a:spcBef>
              <a:buFont typeface="Symbol" pitchFamily="2" charset="2"/>
              <a:buChar char=""/>
            </a:pPr>
            <a:r>
              <a:rPr lang="en-US" sz="2000" b="1" dirty="0">
                <a:effectLst/>
                <a:latin typeface="Goudy Old Style" panose="02020502050305020303" pitchFamily="18" charset="77"/>
                <a:ea typeface="Calibri" panose="020F0502020204030204" pitchFamily="34" charset="0"/>
                <a:cs typeface="Calibri" panose="020F0502020204030204" pitchFamily="34" charset="0"/>
              </a:rPr>
              <a:t>faithfulness (no adultery or divorce)</a:t>
            </a:r>
          </a:p>
          <a:p>
            <a:pPr marL="793750" lvl="1" indent="-342900">
              <a:spcBef>
                <a:spcPts val="0"/>
              </a:spcBef>
              <a:buFont typeface="Symbol" pitchFamily="2" charset="2"/>
              <a:buChar char=""/>
            </a:pPr>
            <a:r>
              <a:rPr lang="en-US" sz="2000" b="1" dirty="0">
                <a:latin typeface="Goudy Old Style" panose="02020502050305020303" pitchFamily="18" charset="77"/>
                <a:ea typeface="Calibri" panose="020F0502020204030204" pitchFamily="34" charset="0"/>
                <a:cs typeface="Calibri" panose="020F0502020204030204" pitchFamily="34" charset="0"/>
              </a:rPr>
              <a:t>a pair (no polygamous relationships)</a:t>
            </a:r>
          </a:p>
          <a:p>
            <a:pPr marL="450850" lvl="1" indent="0" algn="r">
              <a:spcBef>
                <a:spcPts val="0"/>
              </a:spcBef>
              <a:buNone/>
            </a:pPr>
            <a:r>
              <a:rPr lang="en-US" sz="1800" dirty="0">
                <a:latin typeface="Goudy Old Style" panose="02020502050305020303" pitchFamily="18" charset="77"/>
                <a:ea typeface="Calibri" panose="020F0502020204030204" pitchFamily="34" charset="0"/>
                <a:cs typeface="Calibri" panose="020F0502020204030204" pitchFamily="34" charset="0"/>
              </a:rPr>
              <a:t>— Karen Keen, </a:t>
            </a:r>
          </a:p>
          <a:p>
            <a:pPr marL="450850" lvl="1" indent="0" algn="r">
              <a:spcBef>
                <a:spcPts val="0"/>
              </a:spcBef>
              <a:buNone/>
            </a:pPr>
            <a:r>
              <a:rPr lang="en-US" sz="1800" i="1" dirty="0">
                <a:effectLst/>
                <a:latin typeface="Times New Roman" panose="02020603050405020304" pitchFamily="18" charset="0"/>
                <a:ea typeface="Times New Roman" panose="02020603050405020304" pitchFamily="18" charset="0"/>
              </a:rPr>
              <a:t>Scripture, Ethics, &amp; the Possibility of </a:t>
            </a:r>
          </a:p>
          <a:p>
            <a:pPr marL="450850" lvl="1" indent="0" algn="r">
              <a:spcBef>
                <a:spcPts val="0"/>
              </a:spcBef>
              <a:buNone/>
            </a:pPr>
            <a:r>
              <a:rPr lang="en-US" sz="1800" i="1" dirty="0">
                <a:effectLst/>
                <a:latin typeface="Times New Roman" panose="02020603050405020304" pitchFamily="18" charset="0"/>
                <a:ea typeface="Times New Roman" panose="02020603050405020304" pitchFamily="18" charset="0"/>
              </a:rPr>
              <a:t>Same-Sex Relationships</a:t>
            </a:r>
            <a:r>
              <a:rPr lang="en-US" sz="1800" dirty="0">
                <a:effectLst/>
                <a:latin typeface="Times New Roman" panose="02020603050405020304" pitchFamily="18" charset="0"/>
                <a:ea typeface="Times New Roman" panose="02020603050405020304" pitchFamily="18" charset="0"/>
              </a:rPr>
              <a:t>, 32-33</a:t>
            </a:r>
            <a:r>
              <a:rPr lang="en-US" sz="1800" dirty="0">
                <a:effectLst/>
              </a:rPr>
              <a:t> </a:t>
            </a:r>
            <a:endParaRPr lang="en-US" sz="1800" b="1" dirty="0">
              <a:latin typeface="Goudy Old Style" panose="02020502050305020303" pitchFamily="18"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7510329"/>
      </p:ext>
    </p:extLst>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Inkwell.thmx</Template>
  <TotalTime>51430</TotalTime>
  <Words>3275</Words>
  <Application>Microsoft Macintosh PowerPoint</Application>
  <PresentationFormat>Widescreen</PresentationFormat>
  <Paragraphs>183</Paragraphs>
  <Slides>29</Slides>
  <Notes>21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Avenir</vt:lpstr>
      <vt:lpstr>Avenir Book</vt:lpstr>
      <vt:lpstr>Calibri</vt:lpstr>
      <vt:lpstr>Goudy Old Style</vt:lpstr>
      <vt:lpstr>Impact</vt:lpstr>
      <vt:lpstr>Rockwell</vt:lpstr>
      <vt:lpstr>Symbol</vt:lpstr>
      <vt:lpstr>Times New Roman</vt:lpstr>
      <vt:lpstr>TimesNewRomanPS</vt:lpstr>
      <vt:lpstr>TimesNewRomanPSMT</vt:lpstr>
      <vt:lpstr>Inkwell</vt:lpstr>
      <vt:lpstr>Campbell Street Church of Christ</vt:lpstr>
      <vt:lpstr>PowerPoint Presentation</vt:lpstr>
      <vt:lpstr>Dare We Be “Judgmental”?</vt:lpstr>
      <vt:lpstr>The Importance of Historical Context</vt:lpstr>
      <vt:lpstr>“In the beginning . . .”</vt:lpstr>
      <vt:lpstr>The Genesis Norm</vt:lpstr>
      <vt:lpstr>The Importance of Genesis</vt:lpstr>
      <vt:lpstr>PowerPoint Presentation</vt:lpstr>
      <vt:lpstr>Jesus Saw Genesis as Prescriptive Matthew 19:1ff</vt:lpstr>
      <vt:lpstr>Jesus Saw Genesis as Prescriptive Matthew 19:1ff</vt:lpstr>
      <vt:lpstr>Same-Sex Relationships in  Non-Biblical Literature</vt:lpstr>
      <vt:lpstr>A Background Note</vt:lpstr>
      <vt:lpstr>The More Recent Form of Argument</vt:lpstr>
      <vt:lpstr>Correction of a Common Claim</vt:lpstr>
      <vt:lpstr>Yale Historian / Gay Activist</vt:lpstr>
      <vt:lpstr>PowerPoint Presentation</vt:lpstr>
      <vt:lpstr>PowerPoint Presentation</vt:lpstr>
      <vt:lpstr>Plato’s Symposium</vt:lpstr>
      <vt:lpstr>Pausanias’ Speech on Erōs/Love</vt:lpstr>
      <vt:lpstr>History of Thebes</vt:lpstr>
      <vt:lpstr>History of Thebes</vt:lpstr>
      <vt:lpstr>Evidence in Art</vt:lpstr>
      <vt:lpstr>PowerPoint Presentation</vt:lpstr>
      <vt:lpstr>PowerPoint Presentation</vt:lpstr>
      <vt:lpstr>Cult of Cybele</vt:lpstr>
      <vt:lpstr>Pompeii as Witness</vt:lpstr>
      <vt:lpstr>“But did they really have  ‘same-sex marriages’  in those cultures?”</vt:lpstr>
      <vt:lpstr>Classics Professor / Univ of Oklahoma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 Not Grieve the Spirit!</dc:title>
  <dc:creator>Rubel Shelly</dc:creator>
  <cp:lastModifiedBy>Rubel Shelly</cp:lastModifiedBy>
  <cp:revision>213</cp:revision>
  <cp:lastPrinted>2024-05-18T15:16:25Z</cp:lastPrinted>
  <dcterms:created xsi:type="dcterms:W3CDTF">2018-06-04T20:45:07Z</dcterms:created>
  <dcterms:modified xsi:type="dcterms:W3CDTF">2024-09-20T21:23:57Z</dcterms:modified>
</cp:coreProperties>
</file>