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sldIdLst>
    <p:sldId id="441" r:id="rId2"/>
    <p:sldId id="442" r:id="rId3"/>
    <p:sldId id="386" r:id="rId4"/>
    <p:sldId id="381" r:id="rId5"/>
    <p:sldId id="347" r:id="rId6"/>
    <p:sldId id="409" r:id="rId7"/>
    <p:sldId id="373" r:id="rId8"/>
    <p:sldId id="408" r:id="rId9"/>
    <p:sldId id="410" r:id="rId10"/>
    <p:sldId id="348" r:id="rId11"/>
    <p:sldId id="411" r:id="rId12"/>
    <p:sldId id="403" r:id="rId13"/>
    <p:sldId id="404" r:id="rId14"/>
    <p:sldId id="405" r:id="rId15"/>
    <p:sldId id="357" r:id="rId16"/>
    <p:sldId id="406" r:id="rId17"/>
    <p:sldId id="412" r:id="rId18"/>
    <p:sldId id="413" r:id="rId19"/>
    <p:sldId id="414" r:id="rId20"/>
    <p:sldId id="415" r:id="rId21"/>
    <p:sldId id="416" r:id="rId22"/>
    <p:sldId id="32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hiddenSlides="1"/>
  <p:clrMru>
    <a:srgbClr val="FAE37E"/>
    <a:srgbClr val="FFE880"/>
    <a:srgbClr val="FCE57F"/>
    <a:srgbClr val="ECD677"/>
    <a:srgbClr val="E6E747"/>
    <a:srgbClr val="FFFF50"/>
    <a:srgbClr val="E0E009"/>
    <a:srgbClr val="F0F109"/>
    <a:srgbClr val="F4F40A"/>
    <a:srgbClr val="1ACA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00"/>
    <p:restoredTop sz="94522"/>
  </p:normalViewPr>
  <p:slideViewPr>
    <p:cSldViewPr snapToGrid="0" snapToObjects="1">
      <p:cViewPr varScale="1">
        <p:scale>
          <a:sx n="105" d="100"/>
          <a:sy n="105" d="100"/>
        </p:scale>
        <p:origin x="720" y="20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AC0FD3-10E8-9043-93C1-83753C7E7B97}" type="datetimeFigureOut">
              <a:rPr lang="en-US" smtClean="0"/>
              <a:t>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6677E9-9F15-0F43-BE32-0F809CDAB6EE}" type="slidenum">
              <a:rPr lang="en-US" smtClean="0"/>
              <a:t>‹#›</a:t>
            </a:fld>
            <a:endParaRPr lang="en-US"/>
          </a:p>
        </p:txBody>
      </p:sp>
    </p:spTree>
    <p:extLst>
      <p:ext uri="{BB962C8B-B14F-4D97-AF65-F5344CB8AC3E}">
        <p14:creationId xmlns:p14="http://schemas.microsoft.com/office/powerpoint/2010/main" val="161325116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6677E9-9F15-0F43-BE32-0F809CDAB6EE}" type="slidenum">
              <a:rPr lang="en-US" smtClean="0"/>
              <a:t>1</a:t>
            </a:fld>
            <a:endParaRPr lang="en-US"/>
          </a:p>
        </p:txBody>
      </p:sp>
    </p:spTree>
    <p:extLst>
      <p:ext uri="{BB962C8B-B14F-4D97-AF65-F5344CB8AC3E}">
        <p14:creationId xmlns:p14="http://schemas.microsoft.com/office/powerpoint/2010/main" val="4063210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6677E9-9F15-0F43-BE32-0F809CDAB6EE}" type="slidenum">
              <a:rPr lang="en-US" smtClean="0"/>
              <a:t>12</a:t>
            </a:fld>
            <a:endParaRPr lang="en-US"/>
          </a:p>
        </p:txBody>
      </p:sp>
    </p:spTree>
    <p:extLst>
      <p:ext uri="{BB962C8B-B14F-4D97-AF65-F5344CB8AC3E}">
        <p14:creationId xmlns:p14="http://schemas.microsoft.com/office/powerpoint/2010/main" val="4002927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13</a:t>
            </a:fld>
            <a:endParaRPr lang="en-US"/>
          </a:p>
        </p:txBody>
      </p:sp>
    </p:spTree>
    <p:extLst>
      <p:ext uri="{BB962C8B-B14F-4D97-AF65-F5344CB8AC3E}">
        <p14:creationId xmlns:p14="http://schemas.microsoft.com/office/powerpoint/2010/main" val="3533094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cs typeface="Calibri" panose="020F0502020204030204" pitchFamily="34" charset="0"/>
              </a:rPr>
              <a:t>David Wright has made a strong case that other scholars have followed to the effect that Paul or one of his peer Hellenistic Jews formed the word from their reading of Leviticus 18:22 and 20:13 in Greek (i.e., the Septuagint).[Wright, David F. “Homosexuals or Prostitutes? The Meaning of </a:t>
            </a:r>
            <a:r>
              <a:rPr lang="el-GR" sz="1200" dirty="0" err="1">
                <a:effectLst/>
                <a:latin typeface="Calibri" panose="020F0502020204030204" pitchFamily="34" charset="0"/>
                <a:cs typeface="Calibri" panose="020F0502020204030204" pitchFamily="34" charset="0"/>
              </a:rPr>
              <a:t>Ἀρσενοκοῑται</a:t>
            </a:r>
            <a:r>
              <a:rPr lang="el-GR" sz="1200" dirty="0">
                <a:effectLst/>
                <a:latin typeface="Calibri" panose="020F0502020204030204" pitchFamily="34" charset="0"/>
                <a:cs typeface="Calibri" panose="020F0502020204030204" pitchFamily="34" charset="0"/>
              </a:rPr>
              <a:t> (1 </a:t>
            </a:r>
            <a:r>
              <a:rPr lang="en-US" sz="1200" dirty="0">
                <a:effectLst/>
                <a:latin typeface="Calibri" panose="020F0502020204030204" pitchFamily="34" charset="0"/>
                <a:cs typeface="Calibri" panose="020F0502020204030204" pitchFamily="34" charset="0"/>
              </a:rPr>
              <a:t>Cor. 6:9, 1 Tim. 1:10).” </a:t>
            </a:r>
            <a:r>
              <a:rPr lang="en-US" sz="1200" i="1" dirty="0" err="1">
                <a:effectLst/>
                <a:latin typeface="Calibri" panose="020F0502020204030204" pitchFamily="34" charset="0"/>
                <a:cs typeface="Calibri" panose="020F0502020204030204" pitchFamily="34" charset="0"/>
              </a:rPr>
              <a:t>Vigiliae</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Christianae</a:t>
            </a:r>
            <a:r>
              <a:rPr lang="en-US" sz="1200" i="1" dirty="0">
                <a:effectLst/>
                <a:latin typeface="Calibri" panose="020F0502020204030204" pitchFamily="34" charset="0"/>
                <a:cs typeface="Calibri" panose="020F0502020204030204" pitchFamily="34" charset="0"/>
              </a:rPr>
              <a:t> </a:t>
            </a:r>
            <a:r>
              <a:rPr lang="en-US" sz="1200" dirty="0">
                <a:effectLst/>
                <a:latin typeface="Calibri" panose="020F0502020204030204" pitchFamily="34" charset="0"/>
                <a:cs typeface="Calibri" panose="020F0502020204030204" pitchFamily="34" charset="0"/>
              </a:rPr>
              <a:t>38, no. 2 (1984): 125–153.] English readers with no knowledge of Greek at all can visualize how the word was formed.20 </a:t>
            </a:r>
            <a:endParaRPr lang="en-US" sz="1200" dirty="0">
              <a:latin typeface="Calibri" panose="020F0502020204030204" pitchFamily="34" charset="0"/>
              <a:cs typeface="Calibri" panose="020F0502020204030204" pitchFamily="34" charset="0"/>
            </a:endParaRPr>
          </a:p>
          <a:p>
            <a:r>
              <a:rPr lang="en-US" sz="1200" dirty="0">
                <a:effectLst/>
                <a:latin typeface="Calibri" panose="020F0502020204030204" pitchFamily="34" charset="0"/>
                <a:cs typeface="Calibri" panose="020F0502020204030204" pitchFamily="34" charset="0"/>
              </a:rPr>
              <a:t>Lev 18:22 - </a:t>
            </a:r>
            <a:r>
              <a:rPr lang="en-US" sz="1200" i="1" dirty="0">
                <a:effectLst/>
                <a:latin typeface="Calibri" panose="020F0502020204030204" pitchFamily="34" charset="0"/>
                <a:cs typeface="Calibri" panose="020F0502020204030204" pitchFamily="34" charset="0"/>
              </a:rPr>
              <a:t>kai meta </a:t>
            </a:r>
            <a:r>
              <a:rPr lang="en-US" sz="1200" b="1" i="1" dirty="0" err="1">
                <a:effectLst/>
                <a:latin typeface="Calibri" panose="020F0502020204030204" pitchFamily="34" charset="0"/>
                <a:cs typeface="Calibri" panose="020F0502020204030204" pitchFamily="34" charset="0"/>
              </a:rPr>
              <a:t>arsenos</a:t>
            </a:r>
            <a:r>
              <a:rPr lang="en-US" sz="1200" b="1"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ou</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koimēthēse</a:t>
            </a:r>
            <a:r>
              <a:rPr lang="en-US" sz="1200" i="1" dirty="0">
                <a:effectLst/>
                <a:latin typeface="Calibri" panose="020F0502020204030204" pitchFamily="34" charset="0"/>
                <a:cs typeface="Calibri" panose="020F0502020204030204" pitchFamily="34" charset="0"/>
              </a:rPr>
              <a:t>̄ </a:t>
            </a:r>
            <a:r>
              <a:rPr lang="en-US" sz="1200" b="1" i="1" dirty="0" err="1">
                <a:effectLst/>
                <a:latin typeface="Calibri" panose="020F0502020204030204" pitchFamily="34" charset="0"/>
                <a:cs typeface="Calibri" panose="020F0502020204030204" pitchFamily="34" charset="0"/>
              </a:rPr>
              <a:t>koitēn</a:t>
            </a:r>
            <a:r>
              <a:rPr lang="en-US" sz="1200" b="1"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gynaikos</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bdelygma</a:t>
            </a:r>
            <a:r>
              <a:rPr lang="en-US" sz="1200" i="1" dirty="0">
                <a:effectLst/>
                <a:latin typeface="Calibri" panose="020F0502020204030204" pitchFamily="34" charset="0"/>
                <a:cs typeface="Calibri" panose="020F0502020204030204" pitchFamily="34" charset="0"/>
              </a:rPr>
              <a:t> gar </a:t>
            </a:r>
            <a:r>
              <a:rPr lang="en-US" sz="1200" i="1" dirty="0" err="1">
                <a:effectLst/>
                <a:latin typeface="Calibri" panose="020F0502020204030204" pitchFamily="34" charset="0"/>
                <a:cs typeface="Calibri" panose="020F0502020204030204" pitchFamily="34" charset="0"/>
              </a:rPr>
              <a:t>estin</a:t>
            </a:r>
            <a:r>
              <a:rPr lang="en-US" sz="1200" dirty="0" err="1">
                <a:effectLst/>
                <a:latin typeface="Calibri" panose="020F0502020204030204" pitchFamily="34" charset="0"/>
                <a:cs typeface="Calibri" panose="020F0502020204030204" pitchFamily="34" charset="0"/>
              </a:rPr>
              <a:t>and</a:t>
            </a:r>
            <a:r>
              <a:rPr lang="en-US" sz="1200" dirty="0">
                <a:effectLst/>
                <a:latin typeface="Calibri" panose="020F0502020204030204" pitchFamily="34" charset="0"/>
                <a:cs typeface="Calibri" panose="020F0502020204030204" pitchFamily="34" charset="0"/>
              </a:rPr>
              <a:t> with a </a:t>
            </a:r>
            <a:r>
              <a:rPr lang="en-US" sz="1200" b="1" dirty="0">
                <a:effectLst/>
                <a:latin typeface="Calibri" panose="020F0502020204030204" pitchFamily="34" charset="0"/>
                <a:cs typeface="Calibri" panose="020F0502020204030204" pitchFamily="34" charset="0"/>
              </a:rPr>
              <a:t>male </a:t>
            </a:r>
            <a:r>
              <a:rPr lang="en-US" sz="1200" dirty="0">
                <a:effectLst/>
                <a:latin typeface="Calibri" panose="020F0502020204030204" pitchFamily="34" charset="0"/>
                <a:cs typeface="Calibri" panose="020F0502020204030204" pitchFamily="34" charset="0"/>
              </a:rPr>
              <a:t>you shall not lie </a:t>
            </a:r>
            <a:r>
              <a:rPr lang="en-US" sz="1200" b="1" dirty="0">
                <a:effectLst/>
                <a:latin typeface="Calibri" panose="020F0502020204030204" pitchFamily="34" charset="0"/>
                <a:cs typeface="Calibri" panose="020F0502020204030204" pitchFamily="34" charset="0"/>
              </a:rPr>
              <a:t>in a bed </a:t>
            </a:r>
            <a:r>
              <a:rPr lang="en-US" sz="1200" dirty="0">
                <a:effectLst/>
                <a:latin typeface="Calibri" panose="020F0502020204030204" pitchFamily="34" charset="0"/>
                <a:cs typeface="Calibri" panose="020F0502020204030204" pitchFamily="34" charset="0"/>
              </a:rPr>
              <a:t>femininely abomination for it is </a:t>
            </a:r>
            <a:endParaRPr lang="en-US" sz="1200" dirty="0">
              <a:latin typeface="Calibri" panose="020F0502020204030204" pitchFamily="34" charset="0"/>
              <a:cs typeface="Calibri" panose="020F0502020204030204" pitchFamily="34" charset="0"/>
            </a:endParaRPr>
          </a:p>
          <a:p>
            <a:r>
              <a:rPr lang="en-US" sz="1200" dirty="0">
                <a:effectLst/>
                <a:latin typeface="Calibri" panose="020F0502020204030204" pitchFamily="34" charset="0"/>
                <a:cs typeface="Calibri" panose="020F0502020204030204" pitchFamily="34" charset="0"/>
              </a:rPr>
              <a:t>Lev 20:13 - </a:t>
            </a:r>
            <a:r>
              <a:rPr lang="en-US" sz="1200" i="1" dirty="0">
                <a:effectLst/>
                <a:latin typeface="Calibri" panose="020F0502020204030204" pitchFamily="34" charset="0"/>
                <a:cs typeface="Calibri" panose="020F0502020204030204" pitchFamily="34" charset="0"/>
              </a:rPr>
              <a:t>kai hos an </a:t>
            </a:r>
            <a:r>
              <a:rPr lang="en-US" sz="1200" i="1" dirty="0" err="1">
                <a:effectLst/>
                <a:latin typeface="Calibri" panose="020F0502020204030204" pitchFamily="34" charset="0"/>
                <a:cs typeface="Calibri" panose="020F0502020204030204" pitchFamily="34" charset="0"/>
              </a:rPr>
              <a:t>koimēthe</a:t>
            </a:r>
            <a:r>
              <a:rPr lang="en-US" sz="1200" i="1" dirty="0">
                <a:effectLst/>
                <a:latin typeface="Calibri" panose="020F0502020204030204" pitchFamily="34" charset="0"/>
                <a:cs typeface="Calibri" panose="020F0502020204030204" pitchFamily="34" charset="0"/>
              </a:rPr>
              <a:t>̄ meta </a:t>
            </a:r>
            <a:r>
              <a:rPr lang="en-US" sz="1200" b="1" i="1" dirty="0" err="1">
                <a:effectLst/>
                <a:latin typeface="Calibri" panose="020F0502020204030204" pitchFamily="34" charset="0"/>
                <a:cs typeface="Calibri" panose="020F0502020204030204" pitchFamily="34" charset="0"/>
              </a:rPr>
              <a:t>arsenos</a:t>
            </a:r>
            <a:r>
              <a:rPr lang="en-US" sz="1200" b="1" i="1" dirty="0">
                <a:effectLst/>
                <a:latin typeface="Calibri" panose="020F0502020204030204" pitchFamily="34" charset="0"/>
                <a:cs typeface="Calibri" panose="020F0502020204030204" pitchFamily="34" charset="0"/>
              </a:rPr>
              <a:t> </a:t>
            </a:r>
            <a:r>
              <a:rPr lang="en-US" sz="1200" b="1" i="1" dirty="0" err="1">
                <a:effectLst/>
                <a:latin typeface="Calibri" panose="020F0502020204030204" pitchFamily="34" charset="0"/>
                <a:cs typeface="Calibri" panose="020F0502020204030204" pitchFamily="34" charset="0"/>
              </a:rPr>
              <a:t>koitēn</a:t>
            </a:r>
            <a:r>
              <a:rPr lang="en-US" sz="1200" b="1"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gynaikos</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bdelygma</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epoiēsan</a:t>
            </a:r>
            <a:r>
              <a:rPr lang="en-US" sz="1200" i="1" dirty="0">
                <a:effectLst/>
                <a:latin typeface="Calibri" panose="020F0502020204030204" pitchFamily="34" charset="0"/>
                <a:cs typeface="Calibri" panose="020F0502020204030204" pitchFamily="34" charset="0"/>
              </a:rPr>
              <a:t> </a:t>
            </a:r>
            <a:r>
              <a:rPr lang="en-US" sz="1200" i="1" dirty="0" err="1">
                <a:effectLst/>
                <a:latin typeface="Calibri" panose="020F0502020204030204" pitchFamily="34" charset="0"/>
                <a:cs typeface="Calibri" panose="020F0502020204030204" pitchFamily="34" charset="0"/>
              </a:rPr>
              <a:t>amphoteroi</a:t>
            </a:r>
            <a:r>
              <a:rPr lang="en-US" sz="1200" i="1" dirty="0">
                <a:effectLst/>
                <a:latin typeface="Calibri" panose="020F0502020204030204" pitchFamily="34" charset="0"/>
                <a:cs typeface="Calibri" panose="020F0502020204030204" pitchFamily="34" charset="0"/>
              </a:rPr>
              <a:t> </a:t>
            </a:r>
            <a:r>
              <a:rPr lang="en-US" sz="1200" dirty="0">
                <a:effectLst/>
                <a:latin typeface="Calibri" panose="020F0502020204030204" pitchFamily="34" charset="0"/>
                <a:cs typeface="Calibri" panose="020F0502020204030204" pitchFamily="34" charset="0"/>
              </a:rPr>
              <a:t>and whoever who should lie with a </a:t>
            </a:r>
            <a:r>
              <a:rPr lang="en-US" sz="1200" b="1" dirty="0">
                <a:effectLst/>
                <a:latin typeface="Calibri" panose="020F0502020204030204" pitchFamily="34" charset="0"/>
                <a:cs typeface="Calibri" panose="020F0502020204030204" pitchFamily="34" charset="0"/>
              </a:rPr>
              <a:t>male </a:t>
            </a:r>
            <a:r>
              <a:rPr lang="en-US" sz="1200" dirty="0">
                <a:effectLst/>
                <a:latin typeface="Calibri" panose="020F0502020204030204" pitchFamily="34" charset="0"/>
                <a:cs typeface="Calibri" panose="020F0502020204030204" pitchFamily="34" charset="0"/>
              </a:rPr>
              <a:t>as </a:t>
            </a:r>
            <a:r>
              <a:rPr lang="en-US" sz="1200" b="1" dirty="0">
                <a:effectLst/>
                <a:latin typeface="Calibri" panose="020F0502020204030204" pitchFamily="34" charset="0"/>
                <a:cs typeface="Calibri" panose="020F0502020204030204" pitchFamily="34" charset="0"/>
              </a:rPr>
              <a:t>in a bed </a:t>
            </a:r>
            <a:r>
              <a:rPr lang="en-US" sz="1200" dirty="0">
                <a:effectLst/>
                <a:latin typeface="Calibri" panose="020F0502020204030204" pitchFamily="34" charset="0"/>
                <a:cs typeface="Calibri" panose="020F0502020204030204" pitchFamily="34" charset="0"/>
              </a:rPr>
              <a:t>of a woman, abomination did both </a:t>
            </a:r>
            <a:endParaRPr lang="en-US" sz="1200"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6E6677E9-9F15-0F43-BE32-0F809CDAB6EE}" type="slidenum">
              <a:rPr lang="en-US" smtClean="0"/>
              <a:t>14</a:t>
            </a:fld>
            <a:endParaRPr lang="en-US"/>
          </a:p>
        </p:txBody>
      </p:sp>
    </p:spTree>
    <p:extLst>
      <p:ext uri="{BB962C8B-B14F-4D97-AF65-F5344CB8AC3E}">
        <p14:creationId xmlns:p14="http://schemas.microsoft.com/office/powerpoint/2010/main" val="1480323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15</a:t>
            </a:fld>
            <a:endParaRPr lang="en-US"/>
          </a:p>
        </p:txBody>
      </p:sp>
    </p:spTree>
    <p:extLst>
      <p:ext uri="{BB962C8B-B14F-4D97-AF65-F5344CB8AC3E}">
        <p14:creationId xmlns:p14="http://schemas.microsoft.com/office/powerpoint/2010/main" val="2373223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16</a:t>
            </a:fld>
            <a:endParaRPr lang="en-US"/>
          </a:p>
        </p:txBody>
      </p:sp>
    </p:spTree>
    <p:extLst>
      <p:ext uri="{BB962C8B-B14F-4D97-AF65-F5344CB8AC3E}">
        <p14:creationId xmlns:p14="http://schemas.microsoft.com/office/powerpoint/2010/main" val="1540371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17</a:t>
            </a:fld>
            <a:endParaRPr lang="en-US"/>
          </a:p>
        </p:txBody>
      </p:sp>
    </p:spTree>
    <p:extLst>
      <p:ext uri="{BB962C8B-B14F-4D97-AF65-F5344CB8AC3E}">
        <p14:creationId xmlns:p14="http://schemas.microsoft.com/office/powerpoint/2010/main" val="2392782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18</a:t>
            </a:fld>
            <a:endParaRPr lang="en-US"/>
          </a:p>
        </p:txBody>
      </p:sp>
    </p:spTree>
    <p:extLst>
      <p:ext uri="{BB962C8B-B14F-4D97-AF65-F5344CB8AC3E}">
        <p14:creationId xmlns:p14="http://schemas.microsoft.com/office/powerpoint/2010/main" val="29519053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19</a:t>
            </a:fld>
            <a:endParaRPr lang="en-US"/>
          </a:p>
        </p:txBody>
      </p:sp>
    </p:spTree>
    <p:extLst>
      <p:ext uri="{BB962C8B-B14F-4D97-AF65-F5344CB8AC3E}">
        <p14:creationId xmlns:p14="http://schemas.microsoft.com/office/powerpoint/2010/main" val="2332012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20</a:t>
            </a:fld>
            <a:endParaRPr lang="en-US"/>
          </a:p>
        </p:txBody>
      </p:sp>
    </p:spTree>
    <p:extLst>
      <p:ext uri="{BB962C8B-B14F-4D97-AF65-F5344CB8AC3E}">
        <p14:creationId xmlns:p14="http://schemas.microsoft.com/office/powerpoint/2010/main" val="3392948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21</a:t>
            </a:fld>
            <a:endParaRPr lang="en-US"/>
          </a:p>
        </p:txBody>
      </p:sp>
    </p:spTree>
    <p:extLst>
      <p:ext uri="{BB962C8B-B14F-4D97-AF65-F5344CB8AC3E}">
        <p14:creationId xmlns:p14="http://schemas.microsoft.com/office/powerpoint/2010/main" val="3845965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2DFB4-DC16-3101-8E58-F491C8771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7F0B30-138F-8DEE-0EE6-147D7926F4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7EE812-B766-D350-5286-9F95E356323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C28C661-32C2-015E-D13C-3335E0DC23E1}"/>
              </a:ext>
            </a:extLst>
          </p:cNvPr>
          <p:cNvSpPr>
            <a:spLocks noGrp="1"/>
          </p:cNvSpPr>
          <p:nvPr>
            <p:ph type="sldNum" sz="quarter" idx="5"/>
          </p:nvPr>
        </p:nvSpPr>
        <p:spPr/>
        <p:txBody>
          <a:bodyPr/>
          <a:lstStyle/>
          <a:p>
            <a:fld id="{6E6677E9-9F15-0F43-BE32-0F809CDAB6EE}" type="slidenum">
              <a:rPr lang="en-US" smtClean="0"/>
              <a:t>2</a:t>
            </a:fld>
            <a:endParaRPr lang="en-US"/>
          </a:p>
        </p:txBody>
      </p:sp>
    </p:spTree>
    <p:extLst>
      <p:ext uri="{BB962C8B-B14F-4D97-AF65-F5344CB8AC3E}">
        <p14:creationId xmlns:p14="http://schemas.microsoft.com/office/powerpoint/2010/main" val="3305283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22</a:t>
            </a:fld>
            <a:endParaRPr lang="en-US"/>
          </a:p>
        </p:txBody>
      </p:sp>
    </p:spTree>
    <p:extLst>
      <p:ext uri="{BB962C8B-B14F-4D97-AF65-F5344CB8AC3E}">
        <p14:creationId xmlns:p14="http://schemas.microsoft.com/office/powerpoint/2010/main" val="3964364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3</a:t>
            </a:fld>
            <a:endParaRPr lang="en-US"/>
          </a:p>
        </p:txBody>
      </p:sp>
    </p:spTree>
    <p:extLst>
      <p:ext uri="{BB962C8B-B14F-4D97-AF65-F5344CB8AC3E}">
        <p14:creationId xmlns:p14="http://schemas.microsoft.com/office/powerpoint/2010/main" val="4263416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4</a:t>
            </a:fld>
            <a:endParaRPr lang="en-US"/>
          </a:p>
        </p:txBody>
      </p:sp>
    </p:spTree>
    <p:extLst>
      <p:ext uri="{BB962C8B-B14F-4D97-AF65-F5344CB8AC3E}">
        <p14:creationId xmlns:p14="http://schemas.microsoft.com/office/powerpoint/2010/main" val="2069893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 did he”? / John 21:25</a:t>
            </a:r>
          </a:p>
        </p:txBody>
      </p:sp>
      <p:sp>
        <p:nvSpPr>
          <p:cNvPr id="4" name="Slide Number Placeholder 3"/>
          <p:cNvSpPr>
            <a:spLocks noGrp="1"/>
          </p:cNvSpPr>
          <p:nvPr>
            <p:ph type="sldNum" sz="quarter" idx="5"/>
          </p:nvPr>
        </p:nvSpPr>
        <p:spPr/>
        <p:txBody>
          <a:bodyPr/>
          <a:lstStyle/>
          <a:p>
            <a:fld id="{6E6677E9-9F15-0F43-BE32-0F809CDAB6EE}" type="slidenum">
              <a:rPr lang="en-US" smtClean="0"/>
              <a:t>5</a:t>
            </a:fld>
            <a:endParaRPr lang="en-US"/>
          </a:p>
        </p:txBody>
      </p:sp>
    </p:spTree>
    <p:extLst>
      <p:ext uri="{BB962C8B-B14F-4D97-AF65-F5344CB8AC3E}">
        <p14:creationId xmlns:p14="http://schemas.microsoft.com/office/powerpoint/2010/main" val="1652619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 did he”? / John 21:25</a:t>
            </a:r>
          </a:p>
        </p:txBody>
      </p:sp>
      <p:sp>
        <p:nvSpPr>
          <p:cNvPr id="4" name="Slide Number Placeholder 3"/>
          <p:cNvSpPr>
            <a:spLocks noGrp="1"/>
          </p:cNvSpPr>
          <p:nvPr>
            <p:ph type="sldNum" sz="quarter" idx="5"/>
          </p:nvPr>
        </p:nvSpPr>
        <p:spPr/>
        <p:txBody>
          <a:bodyPr/>
          <a:lstStyle/>
          <a:p>
            <a:fld id="{6E6677E9-9F15-0F43-BE32-0F809CDAB6EE}" type="slidenum">
              <a:rPr lang="en-US" smtClean="0"/>
              <a:t>6</a:t>
            </a:fld>
            <a:endParaRPr lang="en-US"/>
          </a:p>
        </p:txBody>
      </p:sp>
    </p:spTree>
    <p:extLst>
      <p:ext uri="{BB962C8B-B14F-4D97-AF65-F5344CB8AC3E}">
        <p14:creationId xmlns:p14="http://schemas.microsoft.com/office/powerpoint/2010/main" val="1330318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ABB8A3E-DB48-0542-B1C9-1159297FA34B}" type="slidenum">
              <a:rPr lang="en-US" smtClean="0"/>
              <a:t>7</a:t>
            </a:fld>
            <a:endParaRPr lang="en-US"/>
          </a:p>
        </p:txBody>
      </p:sp>
    </p:spTree>
    <p:extLst>
      <p:ext uri="{BB962C8B-B14F-4D97-AF65-F5344CB8AC3E}">
        <p14:creationId xmlns:p14="http://schemas.microsoft.com/office/powerpoint/2010/main" val="3604919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10</a:t>
            </a:fld>
            <a:endParaRPr lang="en-US"/>
          </a:p>
        </p:txBody>
      </p:sp>
    </p:spTree>
    <p:extLst>
      <p:ext uri="{BB962C8B-B14F-4D97-AF65-F5344CB8AC3E}">
        <p14:creationId xmlns:p14="http://schemas.microsoft.com/office/powerpoint/2010/main" val="1604911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6677E9-9F15-0F43-BE32-0F809CDAB6EE}" type="slidenum">
              <a:rPr lang="en-US" smtClean="0"/>
              <a:t>11</a:t>
            </a:fld>
            <a:endParaRPr lang="en-US"/>
          </a:p>
        </p:txBody>
      </p:sp>
    </p:spTree>
    <p:extLst>
      <p:ext uri="{BB962C8B-B14F-4D97-AF65-F5344CB8AC3E}">
        <p14:creationId xmlns:p14="http://schemas.microsoft.com/office/powerpoint/2010/main" val="2338191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946400" y="3124200"/>
            <a:ext cx="8636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2946400" y="5056632"/>
            <a:ext cx="8636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09600" y="6300216"/>
            <a:ext cx="2645664"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a:xfrm>
            <a:off x="5279136" y="6300216"/>
            <a:ext cx="5084064"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11033760" y="6300216"/>
            <a:ext cx="9144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7747429F-B2CD-D84A-A91E-824E7710C2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
        <p:nvSpPr>
          <p:cNvPr id="11" name="Content Placeholder 2"/>
          <p:cNvSpPr>
            <a:spLocks noGrp="1"/>
          </p:cNvSpPr>
          <p:nvPr>
            <p:ph sz="half" idx="14"/>
          </p:nvPr>
        </p:nvSpPr>
        <p:spPr>
          <a:xfrm>
            <a:off x="6193536" y="1735138"/>
            <a:ext cx="475488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2" name="Content Placeholder 2"/>
          <p:cNvSpPr>
            <a:spLocks noGrp="1"/>
          </p:cNvSpPr>
          <p:nvPr>
            <p:ph sz="half" idx="15"/>
          </p:nvPr>
        </p:nvSpPr>
        <p:spPr>
          <a:xfrm>
            <a:off x="6193536" y="3870960"/>
            <a:ext cx="475488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0" name="Content Placeholder 2"/>
          <p:cNvSpPr>
            <a:spLocks noGrp="1"/>
          </p:cNvSpPr>
          <p:nvPr>
            <p:ph sz="half" idx="1"/>
          </p:nvPr>
        </p:nvSpPr>
        <p:spPr>
          <a:xfrm>
            <a:off x="1219200" y="1735139"/>
            <a:ext cx="475488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9200" y="1735138"/>
            <a:ext cx="475488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
        <p:nvSpPr>
          <p:cNvPr id="8" name="Content Placeholder 2"/>
          <p:cNvSpPr>
            <a:spLocks noGrp="1"/>
          </p:cNvSpPr>
          <p:nvPr>
            <p:ph sz="half" idx="13"/>
          </p:nvPr>
        </p:nvSpPr>
        <p:spPr>
          <a:xfrm>
            <a:off x="1219200" y="3870960"/>
            <a:ext cx="475488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Content Placeholder 2"/>
          <p:cNvSpPr>
            <a:spLocks noGrp="1"/>
          </p:cNvSpPr>
          <p:nvPr>
            <p:ph sz="half" idx="14"/>
          </p:nvPr>
        </p:nvSpPr>
        <p:spPr>
          <a:xfrm>
            <a:off x="6193536" y="1735138"/>
            <a:ext cx="475488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2" name="Content Placeholder 2"/>
          <p:cNvSpPr>
            <a:spLocks noGrp="1"/>
          </p:cNvSpPr>
          <p:nvPr>
            <p:ph sz="half" idx="15"/>
          </p:nvPr>
        </p:nvSpPr>
        <p:spPr>
          <a:xfrm>
            <a:off x="6193536" y="3870960"/>
            <a:ext cx="475488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3C4D6694-A80A-5A45-BD3B-378814A7B755}" type="datetimeFigureOut">
              <a:rPr lang="en-US" smtClean="0"/>
              <a:t>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D6694-A80A-5A45-BD3B-378814A7B755}" type="datetimeFigureOut">
              <a:rPr lang="en-US" smtClean="0"/>
              <a:t>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1690048"/>
            <a:ext cx="4751917" cy="1162050"/>
          </a:xfrm>
        </p:spPr>
        <p:txBody>
          <a:bodyPr tIns="0" bIns="0" anchor="b"/>
          <a:lstStyle>
            <a:lvl1pPr algn="l">
              <a:lnSpc>
                <a:spcPts val="4600"/>
              </a:lnSpc>
              <a:defRPr sz="4200" b="1"/>
            </a:lvl1pPr>
          </a:lstStyle>
          <a:p>
            <a:r>
              <a:rPr lang="en-US"/>
              <a:t>Click to edit Master title style</a:t>
            </a:r>
            <a:endParaRPr/>
          </a:p>
        </p:txBody>
      </p:sp>
      <p:sp>
        <p:nvSpPr>
          <p:cNvPr id="3" name="Content Placeholder 2"/>
          <p:cNvSpPr>
            <a:spLocks noGrp="1"/>
          </p:cNvSpPr>
          <p:nvPr>
            <p:ph idx="1"/>
          </p:nvPr>
        </p:nvSpPr>
        <p:spPr>
          <a:xfrm>
            <a:off x="6223000" y="368490"/>
            <a:ext cx="475488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1219198" y="2866031"/>
            <a:ext cx="4751917"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0061" y="1524000"/>
            <a:ext cx="4754880" cy="1162050"/>
          </a:xfrm>
        </p:spPr>
        <p:txBody>
          <a:bodyPr tIns="0" bIns="0" anchor="b"/>
          <a:lstStyle>
            <a:lvl1pPr algn="l">
              <a:lnSpc>
                <a:spcPts val="4600"/>
              </a:lnSpc>
              <a:defRPr sz="4200" b="1"/>
            </a:lvl1pPr>
          </a:lstStyle>
          <a:p>
            <a:r>
              <a:rPr lang="en-US"/>
              <a:t>Click to edit Master title style</a:t>
            </a:r>
            <a:endParaRPr/>
          </a:p>
        </p:txBody>
      </p:sp>
      <p:sp>
        <p:nvSpPr>
          <p:cNvPr id="4" name="Text Placeholder 3"/>
          <p:cNvSpPr>
            <a:spLocks noGrp="1"/>
          </p:cNvSpPr>
          <p:nvPr>
            <p:ph type="body" sz="half" idx="2"/>
          </p:nvPr>
        </p:nvSpPr>
        <p:spPr>
          <a:xfrm>
            <a:off x="6690059" y="2699983"/>
            <a:ext cx="475488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grpSp>
        <p:nvGrpSpPr>
          <p:cNvPr id="3" name="Group 7"/>
          <p:cNvGrpSpPr/>
          <p:nvPr/>
        </p:nvGrpSpPr>
        <p:grpSpPr>
          <a:xfrm rot="21421631">
            <a:off x="838705" y="505650"/>
            <a:ext cx="5134567"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2" name="Picture Placeholder 9"/>
          <p:cNvSpPr>
            <a:spLocks noGrp="1"/>
          </p:cNvSpPr>
          <p:nvPr>
            <p:ph type="pic" sz="quarter" idx="14"/>
          </p:nvPr>
        </p:nvSpPr>
        <p:spPr>
          <a:xfrm rot="21421631">
            <a:off x="1078391" y="667561"/>
            <a:ext cx="4624885" cy="5124723"/>
          </a:xfrm>
          <a:solidFill>
            <a:schemeClr val="bg1">
              <a:lumMod val="85000"/>
            </a:schemeClr>
          </a:solidFill>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417879" y="3520798"/>
            <a:ext cx="5450699"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7" name="Picture Placeholder 9"/>
          <p:cNvSpPr>
            <a:spLocks noGrp="1"/>
          </p:cNvSpPr>
          <p:nvPr>
            <p:ph type="pic" sz="quarter" idx="16"/>
          </p:nvPr>
        </p:nvSpPr>
        <p:spPr>
          <a:xfrm rot="21214351">
            <a:off x="654743" y="3682580"/>
            <a:ext cx="4938812" cy="2697083"/>
          </a:xfrm>
          <a:solidFill>
            <a:schemeClr val="bg1">
              <a:lumMod val="85000"/>
            </a:schemeClr>
          </a:solidFill>
        </p:spPr>
        <p:txBody>
          <a:bodyPr/>
          <a:lstStyle>
            <a:lvl1pPr>
              <a:buNone/>
              <a:defRPr/>
            </a:lvl1pPr>
          </a:lstStyle>
          <a:p>
            <a:r>
              <a:rPr lang="en-US"/>
              <a:t>Drag picture to placeholder or click icon to add</a:t>
            </a:r>
            <a:endParaRPr/>
          </a:p>
        </p:txBody>
      </p:sp>
      <p:grpSp>
        <p:nvGrpSpPr>
          <p:cNvPr id="8" name="Group 9"/>
          <p:cNvGrpSpPr/>
          <p:nvPr/>
        </p:nvGrpSpPr>
        <p:grpSpPr>
          <a:xfrm rot="232774">
            <a:off x="225975" y="241256"/>
            <a:ext cx="5450699"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3" name="Picture Placeholder 9"/>
          <p:cNvSpPr>
            <a:spLocks noGrp="1"/>
          </p:cNvSpPr>
          <p:nvPr>
            <p:ph type="pic" sz="quarter" idx="15"/>
          </p:nvPr>
        </p:nvSpPr>
        <p:spPr>
          <a:xfrm rot="232774">
            <a:off x="462839" y="403038"/>
            <a:ext cx="4938812" cy="2697083"/>
          </a:xfrm>
          <a:solidFill>
            <a:schemeClr val="bg1">
              <a:lumMod val="85000"/>
            </a:schemeClr>
          </a:solidFill>
        </p:spPr>
        <p:txBody>
          <a:bodyPr/>
          <a:lstStyle>
            <a:lvl1pPr>
              <a:buNone/>
              <a:defRPr/>
            </a:lvl1pPr>
          </a:lstStyle>
          <a:p>
            <a:r>
              <a:rPr lang="en-US"/>
              <a:t>Drag picture to placeholder or click icon to add</a:t>
            </a:r>
            <a:endParaRPr/>
          </a:p>
        </p:txBody>
      </p:sp>
      <p:sp>
        <p:nvSpPr>
          <p:cNvPr id="2" name="Title 1"/>
          <p:cNvSpPr>
            <a:spLocks noGrp="1"/>
          </p:cNvSpPr>
          <p:nvPr>
            <p:ph type="title"/>
          </p:nvPr>
        </p:nvSpPr>
        <p:spPr>
          <a:xfrm>
            <a:off x="6684579" y="1524000"/>
            <a:ext cx="4754880" cy="1162050"/>
          </a:xfrm>
        </p:spPr>
        <p:txBody>
          <a:bodyPr tIns="0" bIns="0" anchor="b"/>
          <a:lstStyle>
            <a:lvl1pPr algn="l">
              <a:lnSpc>
                <a:spcPts val="4600"/>
              </a:lnSpc>
              <a:defRPr sz="4200" b="1"/>
            </a:lvl1pPr>
          </a:lstStyle>
          <a:p>
            <a:r>
              <a:rPr lang="en-US"/>
              <a:t>Click to edit Master title style</a:t>
            </a:r>
            <a:endParaRPr/>
          </a:p>
        </p:txBody>
      </p:sp>
      <p:sp>
        <p:nvSpPr>
          <p:cNvPr id="4" name="Text Placeholder 3"/>
          <p:cNvSpPr>
            <a:spLocks noGrp="1"/>
          </p:cNvSpPr>
          <p:nvPr>
            <p:ph type="body" sz="half" idx="2"/>
          </p:nvPr>
        </p:nvSpPr>
        <p:spPr>
          <a:xfrm>
            <a:off x="6684576" y="2699983"/>
            <a:ext cx="475488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3762374"/>
            <a:ext cx="9753600" cy="1162050"/>
          </a:xfrm>
        </p:spPr>
        <p:txBody>
          <a:bodyPr tIns="0" bIns="0" anchor="b"/>
          <a:lstStyle>
            <a:lvl1pPr algn="l">
              <a:lnSpc>
                <a:spcPts val="4600"/>
              </a:lnSpc>
              <a:defRPr sz="3600" b="1"/>
            </a:lvl1pPr>
          </a:lstStyle>
          <a:p>
            <a:r>
              <a:rPr lang="en-US"/>
              <a:t>Click to edit Master title style</a:t>
            </a:r>
            <a:endParaRPr/>
          </a:p>
        </p:txBody>
      </p:sp>
      <p:grpSp>
        <p:nvGrpSpPr>
          <p:cNvPr id="3" name="Group 8"/>
          <p:cNvGrpSpPr/>
          <p:nvPr/>
        </p:nvGrpSpPr>
        <p:grpSpPr>
          <a:xfrm rot="232774">
            <a:off x="2745710" y="379100"/>
            <a:ext cx="6708436"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4" name="Text Placeholder 3"/>
          <p:cNvSpPr>
            <a:spLocks noGrp="1"/>
          </p:cNvSpPr>
          <p:nvPr>
            <p:ph type="body" sz="half" idx="2"/>
          </p:nvPr>
        </p:nvSpPr>
        <p:spPr>
          <a:xfrm>
            <a:off x="1219200" y="4928736"/>
            <a:ext cx="97536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
        <p:nvSpPr>
          <p:cNvPr id="12" name="Picture Placeholder 9"/>
          <p:cNvSpPr>
            <a:spLocks noGrp="1"/>
          </p:cNvSpPr>
          <p:nvPr>
            <p:ph type="pic" sz="quarter" idx="15"/>
          </p:nvPr>
        </p:nvSpPr>
        <p:spPr>
          <a:xfrm rot="232774">
            <a:off x="2997544" y="564564"/>
            <a:ext cx="6204769" cy="3072384"/>
          </a:xfrm>
          <a:solidFill>
            <a:schemeClr val="bg1">
              <a:lumMod val="85000"/>
            </a:schemeClr>
          </a:solidFill>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3762374"/>
            <a:ext cx="9753600" cy="1162050"/>
          </a:xfrm>
        </p:spPr>
        <p:txBody>
          <a:bodyPr tIns="0" bIns="0" anchor="b"/>
          <a:lstStyle>
            <a:lvl1pPr algn="l">
              <a:lnSpc>
                <a:spcPts val="4600"/>
              </a:lnSpc>
              <a:defRPr sz="3600" b="1"/>
            </a:lvl1pPr>
          </a:lstStyle>
          <a:p>
            <a:r>
              <a:rPr lang="en-US"/>
              <a:t>Click to edit Master title style</a:t>
            </a:r>
            <a:endParaRPr/>
          </a:p>
        </p:txBody>
      </p:sp>
      <p:grpSp>
        <p:nvGrpSpPr>
          <p:cNvPr id="3" name="Group 13"/>
          <p:cNvGrpSpPr/>
          <p:nvPr/>
        </p:nvGrpSpPr>
        <p:grpSpPr>
          <a:xfrm rot="21420000">
            <a:off x="151583" y="116368"/>
            <a:ext cx="529208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7" name="Picture Placeholder 9"/>
          <p:cNvSpPr>
            <a:spLocks noGrp="1"/>
          </p:cNvSpPr>
          <p:nvPr>
            <p:ph type="pic" sz="quarter" idx="17"/>
          </p:nvPr>
        </p:nvSpPr>
        <p:spPr>
          <a:xfrm rot="21420000">
            <a:off x="398869" y="304999"/>
            <a:ext cx="4797940" cy="3334235"/>
          </a:xfrm>
          <a:solidFill>
            <a:schemeClr val="bg1">
              <a:lumMod val="85000"/>
            </a:schemeClr>
          </a:solidFill>
        </p:spPr>
        <p:txBody>
          <a:bodyPr/>
          <a:lstStyle>
            <a:lvl1pPr>
              <a:buNone/>
              <a:defRPr/>
            </a:lvl1pPr>
          </a:lstStyle>
          <a:p>
            <a:r>
              <a:rPr lang="en-US"/>
              <a:t>Drag picture to placeholder or click icon to add</a:t>
            </a:r>
            <a:endParaRPr/>
          </a:p>
        </p:txBody>
      </p:sp>
      <p:grpSp>
        <p:nvGrpSpPr>
          <p:cNvPr id="8" name="Group 9"/>
          <p:cNvGrpSpPr/>
          <p:nvPr/>
        </p:nvGrpSpPr>
        <p:grpSpPr>
          <a:xfrm rot="360000">
            <a:off x="5553973" y="323141"/>
            <a:ext cx="6390257"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3" name="Picture Placeholder 9"/>
          <p:cNvSpPr>
            <a:spLocks noGrp="1"/>
          </p:cNvSpPr>
          <p:nvPr>
            <p:ph type="pic" sz="quarter" idx="16"/>
          </p:nvPr>
        </p:nvSpPr>
        <p:spPr>
          <a:xfrm rot="360000">
            <a:off x="5781981" y="507668"/>
            <a:ext cx="5910480" cy="3072384"/>
          </a:xfrm>
          <a:solidFill>
            <a:schemeClr val="bg1">
              <a:lumMod val="85000"/>
            </a:schemeClr>
          </a:solidFill>
        </p:spPr>
        <p:txBody>
          <a:bodyPr/>
          <a:lstStyle>
            <a:lvl1pPr>
              <a:buNone/>
              <a:defRPr/>
            </a:lvl1pPr>
          </a:lstStyle>
          <a:p>
            <a:r>
              <a:rPr lang="en-US"/>
              <a:t>Drag picture to placeholder or click icon to add</a:t>
            </a:r>
            <a:endParaRPr/>
          </a:p>
        </p:txBody>
      </p:sp>
      <p:sp>
        <p:nvSpPr>
          <p:cNvPr id="4" name="Text Placeholder 3"/>
          <p:cNvSpPr>
            <a:spLocks noGrp="1"/>
          </p:cNvSpPr>
          <p:nvPr>
            <p:ph type="body" sz="half" idx="2"/>
          </p:nvPr>
        </p:nvSpPr>
        <p:spPr>
          <a:xfrm>
            <a:off x="1219200" y="4926106"/>
            <a:ext cx="97536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8910" y="450851"/>
            <a:ext cx="1128111" cy="5357812"/>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1219200" y="450851"/>
            <a:ext cx="7924800" cy="535781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496287" y="3200400"/>
            <a:ext cx="10695709"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a:t>Click to edit Master text styles</a:t>
            </a:r>
          </a:p>
        </p:txBody>
      </p:sp>
      <p:sp>
        <p:nvSpPr>
          <p:cNvPr id="2" name="Title 1"/>
          <p:cNvSpPr>
            <a:spLocks noGrp="1"/>
          </p:cNvSpPr>
          <p:nvPr>
            <p:ph type="ctrTitle"/>
          </p:nvPr>
        </p:nvSpPr>
        <p:spPr>
          <a:xfrm>
            <a:off x="5281084" y="3833095"/>
            <a:ext cx="6299200" cy="1209964"/>
          </a:xfrm>
        </p:spPr>
        <p:txBody>
          <a:bodyPr lIns="45720" tIns="0" rIns="45720" bIns="0" anchor="b" anchorCtr="0">
            <a:noAutofit/>
          </a:bodyPr>
          <a:lstStyle>
            <a:lvl1pPr algn="l">
              <a:lnSpc>
                <a:spcPts val="5000"/>
              </a:lnSpc>
              <a:defRPr sz="4600"/>
            </a:lvl1pPr>
          </a:lstStyle>
          <a:p>
            <a:r>
              <a:rPr lang="en-US"/>
              <a:t>Click to edit Master title style</a:t>
            </a:r>
            <a:endParaRPr dirty="0"/>
          </a:p>
        </p:txBody>
      </p:sp>
      <p:sp>
        <p:nvSpPr>
          <p:cNvPr id="3" name="Subtitle 2"/>
          <p:cNvSpPr>
            <a:spLocks noGrp="1"/>
          </p:cNvSpPr>
          <p:nvPr>
            <p:ph type="subTitle" idx="1"/>
          </p:nvPr>
        </p:nvSpPr>
        <p:spPr>
          <a:xfrm>
            <a:off x="5281084" y="5056909"/>
            <a:ext cx="62992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09600" y="6298744"/>
            <a:ext cx="2641600" cy="273050"/>
          </a:xfrm>
        </p:spPr>
        <p:txBody>
          <a:bodyPr/>
          <a:lstStyle>
            <a:lvl1pPr algn="l">
              <a:defRPr sz="1100">
                <a:latin typeface="Rockwell" pitchFamily="18" charset="0"/>
              </a:defRPr>
            </a:lvl1p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a:xfrm>
            <a:off x="5283200" y="6298744"/>
            <a:ext cx="508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11019808" y="6312393"/>
            <a:ext cx="914400" cy="265089"/>
          </a:xfrm>
        </p:spPr>
        <p:txBody>
          <a:bodyPr/>
          <a:lstStyle>
            <a:lvl1pPr>
              <a:defRPr sz="1100">
                <a:solidFill>
                  <a:schemeClr val="tx1"/>
                </a:solidFill>
                <a:latin typeface="Rockwell" pitchFamily="18" charset="0"/>
              </a:defRPr>
            </a:lvl1pPr>
          </a:lstStyle>
          <a:p>
            <a:fld id="{7747429F-B2CD-D84A-A91E-824E7710C2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194561"/>
            <a:ext cx="103632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609600" y="3557016"/>
            <a:ext cx="103632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a:t>Click to edit Master text styles</a:t>
            </a:r>
          </a:p>
        </p:txBody>
      </p:sp>
      <p:sp>
        <p:nvSpPr>
          <p:cNvPr id="4" name="Date Placeholder 3"/>
          <p:cNvSpPr>
            <a:spLocks noGrp="1"/>
          </p:cNvSpPr>
          <p:nvPr>
            <p:ph type="dt" sz="half" idx="10"/>
          </p:nvPr>
        </p:nvSpPr>
        <p:spPr/>
        <p:txBody>
          <a:body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7429F-B2CD-D84A-A91E-824E7710C2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950258" y="1689847"/>
            <a:ext cx="11241737"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a:t>Click to edit Master text styles</a:t>
            </a:r>
          </a:p>
        </p:txBody>
      </p:sp>
      <p:sp>
        <p:nvSpPr>
          <p:cNvPr id="2" name="Title 1"/>
          <p:cNvSpPr>
            <a:spLocks noGrp="1"/>
          </p:cNvSpPr>
          <p:nvPr>
            <p:ph type="title"/>
          </p:nvPr>
        </p:nvSpPr>
        <p:spPr>
          <a:xfrm>
            <a:off x="609601" y="2196354"/>
            <a:ext cx="7112000" cy="1362075"/>
          </a:xfrm>
        </p:spPr>
        <p:txBody>
          <a:bodyPr lIns="45720" tIns="0" rIns="45720" bIns="0" anchor="b" anchorCtr="0"/>
          <a:lstStyle>
            <a:lvl1pPr algn="l">
              <a:lnSpc>
                <a:spcPts val="5000"/>
              </a:lnSpc>
              <a:defRPr sz="4600" b="1" cap="none" baseline="0"/>
            </a:lvl1pPr>
          </a:lstStyle>
          <a:p>
            <a:r>
              <a:rPr lang="en-US"/>
              <a:t>Click to edit Master title style</a:t>
            </a:r>
            <a:endParaRPr/>
          </a:p>
        </p:txBody>
      </p:sp>
      <p:sp>
        <p:nvSpPr>
          <p:cNvPr id="3" name="Text Placeholder 2"/>
          <p:cNvSpPr>
            <a:spLocks noGrp="1"/>
          </p:cNvSpPr>
          <p:nvPr>
            <p:ph type="body" idx="1"/>
          </p:nvPr>
        </p:nvSpPr>
        <p:spPr>
          <a:xfrm>
            <a:off x="609600" y="3560619"/>
            <a:ext cx="7112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4D6694-A80A-5A45-BD3B-378814A7B755}" type="datetimeFigureOut">
              <a:rPr lang="en-US" smtClean="0"/>
              <a:t>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7429F-B2CD-D84A-A91E-824E7710C2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203700" y="4069804"/>
            <a:ext cx="7385051" cy="1162050"/>
          </a:xfrm>
        </p:spPr>
        <p:txBody>
          <a:bodyPr tIns="0" bIns="0" anchor="b"/>
          <a:lstStyle>
            <a:lvl1pPr algn="l">
              <a:lnSpc>
                <a:spcPts val="4600"/>
              </a:lnSpc>
              <a:defRPr sz="4600" b="1"/>
            </a:lvl1pPr>
          </a:lstStyle>
          <a:p>
            <a:r>
              <a:rPr lang="en-US"/>
              <a:t>Click to edit Master title style</a:t>
            </a:r>
            <a:endParaRPr/>
          </a:p>
        </p:txBody>
      </p:sp>
      <p:grpSp>
        <p:nvGrpSpPr>
          <p:cNvPr id="3" name="Group 8"/>
          <p:cNvGrpSpPr/>
          <p:nvPr/>
        </p:nvGrpSpPr>
        <p:grpSpPr>
          <a:xfrm rot="21240000">
            <a:off x="872470" y="445180"/>
            <a:ext cx="7221663"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800"/>
            </a:p>
          </p:txBody>
        </p:sp>
      </p:grpSp>
      <p:sp>
        <p:nvSpPr>
          <p:cNvPr id="12" name="Picture Placeholder 9"/>
          <p:cNvSpPr>
            <a:spLocks noGrp="1"/>
          </p:cNvSpPr>
          <p:nvPr>
            <p:ph type="pic" sz="quarter" idx="15"/>
          </p:nvPr>
        </p:nvSpPr>
        <p:spPr>
          <a:xfrm rot="21240000">
            <a:off x="1143570" y="632632"/>
            <a:ext cx="6679463" cy="3255264"/>
          </a:xfrm>
          <a:solidFill>
            <a:schemeClr val="bg1">
              <a:lumMod val="85000"/>
            </a:schemeClr>
          </a:solidFill>
        </p:spPr>
        <p:txBody>
          <a:bodyPr/>
          <a:lstStyle>
            <a:lvl1pPr>
              <a:buNone/>
              <a:defRPr/>
            </a:lvl1pPr>
          </a:lstStyle>
          <a:p>
            <a:r>
              <a:rPr lang="en-US"/>
              <a:t>Drag picture to placeholder or click icon to add</a:t>
            </a:r>
            <a:endParaRPr/>
          </a:p>
        </p:txBody>
      </p:sp>
      <p:sp>
        <p:nvSpPr>
          <p:cNvPr id="4" name="Text Placeholder 3"/>
          <p:cNvSpPr>
            <a:spLocks noGrp="1"/>
          </p:cNvSpPr>
          <p:nvPr>
            <p:ph type="body" sz="half" idx="2"/>
          </p:nvPr>
        </p:nvSpPr>
        <p:spPr>
          <a:xfrm>
            <a:off x="4210823" y="5230907"/>
            <a:ext cx="7377277"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9200" y="1735139"/>
            <a:ext cx="475488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97600" y="1735139"/>
            <a:ext cx="475488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95101" y="1419367"/>
            <a:ext cx="42672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96489" y="2174876"/>
            <a:ext cx="475488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573663" y="1419367"/>
            <a:ext cx="42672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5352" y="2174876"/>
            <a:ext cx="475488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3C4D6694-A80A-5A45-BD3B-378814A7B755}" type="datetimeFigureOut">
              <a:rPr lang="en-US" smtClean="0"/>
              <a:t>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47429F-B2CD-D84A-A91E-824E7710C2FD}"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1276053" y="1897041"/>
            <a:ext cx="4305300" cy="142875"/>
          </a:xfrm>
          <a:prstGeom prst="rect">
            <a:avLst/>
          </a:prstGeom>
        </p:spPr>
      </p:pic>
      <p:pic>
        <p:nvPicPr>
          <p:cNvPr id="13" name="Picture 12" descr="Comparison-Underline.png"/>
          <p:cNvPicPr>
            <a:picLocks noChangeAspect="1"/>
          </p:cNvPicPr>
          <p:nvPr/>
        </p:nvPicPr>
        <p:blipFill>
          <a:blip r:embed="rId2"/>
          <a:stretch>
            <a:fillRect/>
          </a:stretch>
        </p:blipFill>
        <p:spPr>
          <a:xfrm>
            <a:off x="6554614" y="1897041"/>
            <a:ext cx="4305300" cy="142875"/>
          </a:xfrm>
          <a:prstGeom prst="rect">
            <a:avLst/>
          </a:prstGeom>
        </p:spPr>
      </p:pic>
      <p:pic>
        <p:nvPicPr>
          <p:cNvPr id="12" name="Picture 11" descr="Comparison-Underline.png"/>
          <p:cNvPicPr>
            <a:picLocks noChangeAspect="1"/>
          </p:cNvPicPr>
          <p:nvPr/>
        </p:nvPicPr>
        <p:blipFill>
          <a:blip r:embed="rId2"/>
          <a:stretch>
            <a:fillRect/>
          </a:stretch>
        </p:blipFill>
        <p:spPr>
          <a:xfrm>
            <a:off x="1276053" y="1897041"/>
            <a:ext cx="4305300" cy="142875"/>
          </a:xfrm>
          <a:prstGeom prst="rect">
            <a:avLst/>
          </a:prstGeom>
        </p:spPr>
      </p:pic>
      <p:pic>
        <p:nvPicPr>
          <p:cNvPr id="14" name="Picture 13" descr="Comparison-Underline.png"/>
          <p:cNvPicPr>
            <a:picLocks noChangeAspect="1"/>
          </p:cNvPicPr>
          <p:nvPr/>
        </p:nvPicPr>
        <p:blipFill>
          <a:blip r:embed="rId2"/>
          <a:stretch>
            <a:fillRect/>
          </a:stretch>
        </p:blipFill>
        <p:spPr>
          <a:xfrm>
            <a:off x="6554614" y="1897041"/>
            <a:ext cx="4305300"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9200" y="1735138"/>
            <a:ext cx="97536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C4D6694-A80A-5A45-BD3B-378814A7B755}" type="datetimeFigureOut">
              <a:rPr lang="en-US" smtClean="0"/>
              <a:t>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7429F-B2CD-D84A-A91E-824E7710C2FD}" type="slidenum">
              <a:rPr lang="en-US" smtClean="0"/>
              <a:t>‹#›</a:t>
            </a:fld>
            <a:endParaRPr lang="en-US"/>
          </a:p>
        </p:txBody>
      </p:sp>
      <p:sp>
        <p:nvSpPr>
          <p:cNvPr id="8" name="Content Placeholder 2"/>
          <p:cNvSpPr>
            <a:spLocks noGrp="1"/>
          </p:cNvSpPr>
          <p:nvPr>
            <p:ph sz="half" idx="13"/>
          </p:nvPr>
        </p:nvSpPr>
        <p:spPr>
          <a:xfrm>
            <a:off x="1219200" y="3870960"/>
            <a:ext cx="97536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1" y="503238"/>
            <a:ext cx="9751484" cy="868362"/>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1219201" y="1735138"/>
            <a:ext cx="9751484" cy="40560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10217917" y="6314462"/>
            <a:ext cx="17272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3C4D6694-A80A-5A45-BD3B-378814A7B755}" type="datetimeFigureOut">
              <a:rPr lang="en-US" smtClean="0"/>
              <a:t>9/20/24</a:t>
            </a:fld>
            <a:endParaRPr lang="en-US"/>
          </a:p>
        </p:txBody>
      </p:sp>
      <p:sp>
        <p:nvSpPr>
          <p:cNvPr id="5" name="Footer Placeholder 4"/>
          <p:cNvSpPr>
            <a:spLocks noGrp="1"/>
          </p:cNvSpPr>
          <p:nvPr>
            <p:ph type="ftr" sz="quarter" idx="3"/>
          </p:nvPr>
        </p:nvSpPr>
        <p:spPr>
          <a:xfrm>
            <a:off x="5256810" y="6305797"/>
            <a:ext cx="4957289"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10028517" y="5476097"/>
            <a:ext cx="1977408"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7747429F-B2CD-D84A-A91E-824E7710C2F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iblegateway.com/passage/?search=1Cor6:9-11&amp;version=NIV;NRSVUE;NLT;MSG#fen-NIV-28477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biblegateway.com/passage/?search=1Cor6:9-11&amp;version=NIV;NRSVUE;NLT;MSG#en-NIV-28477"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B9652873-6028-7A08-7073-2868D0BED0FB}"/>
              </a:ext>
            </a:extLst>
          </p:cNvPr>
          <p:cNvSpPr>
            <a:spLocks noGrp="1"/>
          </p:cNvSpPr>
          <p:nvPr>
            <p:ph type="ctrTitle"/>
          </p:nvPr>
        </p:nvSpPr>
        <p:spPr/>
        <p:txBody>
          <a:bodyPr/>
          <a:lstStyle/>
          <a:p>
            <a:r>
              <a:rPr lang="en-US" b="1" dirty="0"/>
              <a:t>Campbell Street Church of Christ</a:t>
            </a:r>
          </a:p>
        </p:txBody>
      </p:sp>
      <p:sp>
        <p:nvSpPr>
          <p:cNvPr id="15" name="Subtitle 14">
            <a:extLst>
              <a:ext uri="{FF2B5EF4-FFF2-40B4-BE49-F238E27FC236}">
                <a16:creationId xmlns:a16="http://schemas.microsoft.com/office/drawing/2014/main" id="{3D9AEBC8-D695-6498-92D3-7E85ECF935DA}"/>
              </a:ext>
            </a:extLst>
          </p:cNvPr>
          <p:cNvSpPr>
            <a:spLocks noGrp="1"/>
          </p:cNvSpPr>
          <p:nvPr>
            <p:ph type="subTitle" idx="1"/>
          </p:nvPr>
        </p:nvSpPr>
        <p:spPr>
          <a:xfrm>
            <a:off x="2946400" y="5056632"/>
            <a:ext cx="8098589" cy="1174088"/>
          </a:xfrm>
        </p:spPr>
        <p:txBody>
          <a:bodyPr/>
          <a:lstStyle/>
          <a:p>
            <a:pPr algn="r"/>
            <a:r>
              <a:rPr lang="en-US" i="1" dirty="0"/>
              <a:t>September 21, 2024</a:t>
            </a:r>
          </a:p>
        </p:txBody>
      </p:sp>
    </p:spTree>
    <p:extLst>
      <p:ext uri="{BB962C8B-B14F-4D97-AF65-F5344CB8AC3E}">
        <p14:creationId xmlns:p14="http://schemas.microsoft.com/office/powerpoint/2010/main" val="110061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B8155-7378-5E3E-8F75-CBC8F958C727}"/>
              </a:ext>
            </a:extLst>
          </p:cNvPr>
          <p:cNvSpPr>
            <a:spLocks noGrp="1"/>
          </p:cNvSpPr>
          <p:nvPr>
            <p:ph type="title"/>
          </p:nvPr>
        </p:nvSpPr>
        <p:spPr/>
        <p:txBody>
          <a:bodyPr/>
          <a:lstStyle/>
          <a:p>
            <a:r>
              <a:rPr lang="en-US" b="1" dirty="0"/>
              <a:t>The Pauline Material</a:t>
            </a:r>
          </a:p>
        </p:txBody>
      </p:sp>
      <p:sp>
        <p:nvSpPr>
          <p:cNvPr id="3" name="Content Placeholder 2">
            <a:extLst>
              <a:ext uri="{FF2B5EF4-FFF2-40B4-BE49-F238E27FC236}">
                <a16:creationId xmlns:a16="http://schemas.microsoft.com/office/drawing/2014/main" id="{1D394EA3-D68F-6102-14C4-049EDA33BE3F}"/>
              </a:ext>
            </a:extLst>
          </p:cNvPr>
          <p:cNvSpPr>
            <a:spLocks noGrp="1"/>
          </p:cNvSpPr>
          <p:nvPr>
            <p:ph idx="1"/>
          </p:nvPr>
        </p:nvSpPr>
        <p:spPr>
          <a:xfrm>
            <a:off x="679938" y="1582615"/>
            <a:ext cx="11019693" cy="4536831"/>
          </a:xfrm>
        </p:spPr>
        <p:txBody>
          <a:bodyPr>
            <a:normAutofit/>
          </a:bodyPr>
          <a:lstStyle/>
          <a:p>
            <a:r>
              <a:rPr lang="en-US" b="1" dirty="0"/>
              <a:t>Romans 1:16-32</a:t>
            </a:r>
          </a:p>
          <a:p>
            <a:pPr lvl="1"/>
            <a:r>
              <a:rPr lang="en-US" b="1" dirty="0"/>
              <a:t>The Romans theme: </a:t>
            </a:r>
            <a:r>
              <a:rPr lang="en-US" b="1" i="1" dirty="0"/>
              <a:t>The gospel is the vindication of </a:t>
            </a:r>
            <a:r>
              <a:rPr lang="en-US" b="1" i="1" u="sng" dirty="0"/>
              <a:t>divine righteousness</a:t>
            </a:r>
            <a:r>
              <a:rPr lang="en-US" b="1" i="1" dirty="0"/>
              <a:t> – and the means by which he will deliver humankind from sin and death </a:t>
            </a:r>
            <a:r>
              <a:rPr lang="en-US" b="1" dirty="0"/>
              <a:t>(1:16-17)</a:t>
            </a:r>
          </a:p>
          <a:p>
            <a:pPr lvl="1"/>
            <a:r>
              <a:rPr lang="en-US" b="1" dirty="0"/>
              <a:t>Jews and Gentiles both need rescue because of our </a:t>
            </a:r>
            <a:r>
              <a:rPr lang="en-US" b="1" i="1" u="sng" dirty="0"/>
              <a:t>human wickedness</a:t>
            </a:r>
            <a:r>
              <a:rPr lang="en-US" b="1" dirty="0"/>
              <a:t> – that leads us to suppress the truth and engage in godless behaviors (1:18-32)</a:t>
            </a:r>
          </a:p>
        </p:txBody>
      </p:sp>
    </p:spTree>
    <p:extLst>
      <p:ext uri="{BB962C8B-B14F-4D97-AF65-F5344CB8AC3E}">
        <p14:creationId xmlns:p14="http://schemas.microsoft.com/office/powerpoint/2010/main" val="70671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B8155-7378-5E3E-8F75-CBC8F958C727}"/>
              </a:ext>
            </a:extLst>
          </p:cNvPr>
          <p:cNvSpPr>
            <a:spLocks noGrp="1"/>
          </p:cNvSpPr>
          <p:nvPr>
            <p:ph type="title"/>
          </p:nvPr>
        </p:nvSpPr>
        <p:spPr/>
        <p:txBody>
          <a:bodyPr/>
          <a:lstStyle/>
          <a:p>
            <a:r>
              <a:rPr lang="en-US" b="1" dirty="0"/>
              <a:t>The </a:t>
            </a:r>
            <a:r>
              <a:rPr lang="en-US" b="1"/>
              <a:t>Pauline Material</a:t>
            </a:r>
            <a:endParaRPr lang="en-US" b="1" dirty="0"/>
          </a:p>
        </p:txBody>
      </p:sp>
      <p:sp>
        <p:nvSpPr>
          <p:cNvPr id="3" name="Content Placeholder 2">
            <a:extLst>
              <a:ext uri="{FF2B5EF4-FFF2-40B4-BE49-F238E27FC236}">
                <a16:creationId xmlns:a16="http://schemas.microsoft.com/office/drawing/2014/main" id="{1D394EA3-D68F-6102-14C4-049EDA33BE3F}"/>
              </a:ext>
            </a:extLst>
          </p:cNvPr>
          <p:cNvSpPr>
            <a:spLocks noGrp="1"/>
          </p:cNvSpPr>
          <p:nvPr>
            <p:ph idx="1"/>
          </p:nvPr>
        </p:nvSpPr>
        <p:spPr>
          <a:xfrm>
            <a:off x="679938" y="1582615"/>
            <a:ext cx="11019693" cy="4536831"/>
          </a:xfrm>
        </p:spPr>
        <p:txBody>
          <a:bodyPr>
            <a:normAutofit/>
          </a:bodyPr>
          <a:lstStyle/>
          <a:p>
            <a:r>
              <a:rPr lang="en-US" b="1" dirty="0"/>
              <a:t>Romans 1:16-32</a:t>
            </a:r>
          </a:p>
          <a:p>
            <a:pPr lvl="1"/>
            <a:r>
              <a:rPr lang="en-US" b="1" dirty="0"/>
              <a:t>The Romans theme: </a:t>
            </a:r>
            <a:r>
              <a:rPr lang="en-US" b="1" i="1" dirty="0"/>
              <a:t>The gospel is the vindication of </a:t>
            </a:r>
            <a:r>
              <a:rPr lang="en-US" b="1" i="1" u="sng" dirty="0"/>
              <a:t>divine righteousness</a:t>
            </a:r>
            <a:r>
              <a:rPr lang="en-US" b="1" i="1" dirty="0"/>
              <a:t> – and the means by which he will deliver humankind from sin and death </a:t>
            </a:r>
            <a:r>
              <a:rPr lang="en-US" b="1" dirty="0"/>
              <a:t>(1:16-17)</a:t>
            </a:r>
          </a:p>
          <a:p>
            <a:pPr lvl="1"/>
            <a:r>
              <a:rPr lang="en-US" b="1" dirty="0"/>
              <a:t>Jews and Gentiles both need rescue because of our </a:t>
            </a:r>
            <a:r>
              <a:rPr lang="en-US" b="1" i="1" u="sng" dirty="0"/>
              <a:t>human wickedness</a:t>
            </a:r>
            <a:r>
              <a:rPr lang="en-US" b="1" dirty="0"/>
              <a:t> – that leads us to suppress the truth and engage in godless behaviors (1:18-32)</a:t>
            </a:r>
          </a:p>
          <a:p>
            <a:r>
              <a:rPr lang="en-US" b="1" dirty="0"/>
              <a:t>Divine “wrath” against godlessness: “Paul paradoxically reverses the cause and consequence; moral perversion is the result of God’s wrath, not the reason for it.” </a:t>
            </a:r>
            <a:r>
              <a:rPr lang="en-US" sz="2000" b="1" dirty="0"/>
              <a:t>(Ernst </a:t>
            </a:r>
            <a:r>
              <a:rPr lang="en-US" sz="2000" b="1" dirty="0" err="1"/>
              <a:t>Kasemann</a:t>
            </a:r>
            <a:r>
              <a:rPr lang="en-US" sz="2000" b="1" dirty="0"/>
              <a:t>)</a:t>
            </a:r>
          </a:p>
          <a:p>
            <a:pPr lvl="1"/>
            <a:r>
              <a:rPr lang="en-US" b="1" dirty="0"/>
              <a:t>Humans are in rebellion, not ignorant of God and right ways </a:t>
            </a:r>
          </a:p>
          <a:p>
            <a:pPr lvl="1"/>
            <a:r>
              <a:rPr lang="en-US" b="1" dirty="0"/>
              <a:t>God’s “wrath” takes the ironic form of giving humans freedom to have our own way – abandoned now to our own devices </a:t>
            </a:r>
          </a:p>
        </p:txBody>
      </p:sp>
    </p:spTree>
    <p:extLst>
      <p:ext uri="{BB962C8B-B14F-4D97-AF65-F5344CB8AC3E}">
        <p14:creationId xmlns:p14="http://schemas.microsoft.com/office/powerpoint/2010/main" val="283892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9A4BA-7392-7B5A-3EB4-4F193C3634A1}"/>
              </a:ext>
            </a:extLst>
          </p:cNvPr>
          <p:cNvSpPr>
            <a:spLocks noGrp="1"/>
          </p:cNvSpPr>
          <p:nvPr>
            <p:ph type="title"/>
          </p:nvPr>
        </p:nvSpPr>
        <p:spPr/>
        <p:txBody>
          <a:bodyPr/>
          <a:lstStyle/>
          <a:p>
            <a:r>
              <a:rPr lang="en-US" dirty="0"/>
              <a:t>1 Corinthians 6:9-11</a:t>
            </a:r>
          </a:p>
        </p:txBody>
      </p:sp>
      <p:sp>
        <p:nvSpPr>
          <p:cNvPr id="3" name="Content Placeholder 2">
            <a:extLst>
              <a:ext uri="{FF2B5EF4-FFF2-40B4-BE49-F238E27FC236}">
                <a16:creationId xmlns:a16="http://schemas.microsoft.com/office/drawing/2014/main" id="{FBCEEA52-4642-9717-049A-B44EE9EC54F4}"/>
              </a:ext>
            </a:extLst>
          </p:cNvPr>
          <p:cNvSpPr>
            <a:spLocks noGrp="1"/>
          </p:cNvSpPr>
          <p:nvPr>
            <p:ph idx="1"/>
          </p:nvPr>
        </p:nvSpPr>
        <p:spPr>
          <a:xfrm>
            <a:off x="644768" y="1511809"/>
            <a:ext cx="10503877" cy="4642806"/>
          </a:xfrm>
        </p:spPr>
        <p:txBody>
          <a:bodyPr>
            <a:normAutofit lnSpcReduction="10000"/>
          </a:bodyPr>
          <a:lstStyle/>
          <a:p>
            <a:pPr marL="0" indent="0">
              <a:lnSpc>
                <a:spcPct val="114000"/>
              </a:lnSpc>
              <a:buNone/>
            </a:pPr>
            <a:r>
              <a:rPr lang="en-US" sz="2800" b="1" i="0" u="none" strike="noStrike" baseline="30000" dirty="0">
                <a:solidFill>
                  <a:srgbClr val="000000"/>
                </a:solidFill>
                <a:effectLst/>
                <a:latin typeface="Goudy Old Style" panose="02020502050305020303" pitchFamily="18" charset="77"/>
              </a:rPr>
              <a:t>9 </a:t>
            </a:r>
            <a:r>
              <a:rPr lang="en-US" sz="2800" b="1" i="0" u="none" strike="noStrike" dirty="0">
                <a:solidFill>
                  <a:srgbClr val="000000"/>
                </a:solidFill>
                <a:effectLst/>
                <a:latin typeface="Goudy Old Style" panose="02020502050305020303" pitchFamily="18" charset="77"/>
              </a:rPr>
              <a:t>Or do you not know that wrongdoers will not inherit the kingdom of God? Do not be deceived: Neither the sexually immoral nor idolaters nor adulterers nor </a:t>
            </a:r>
            <a:r>
              <a:rPr lang="en-US" sz="2800" b="1" i="0" u="sng" strike="noStrike" dirty="0">
                <a:solidFill>
                  <a:srgbClr val="000000"/>
                </a:solidFill>
                <a:effectLst/>
                <a:latin typeface="Goudy Old Style" panose="02020502050305020303" pitchFamily="18" charset="77"/>
              </a:rPr>
              <a:t>men who have sex with men</a:t>
            </a:r>
            <a:r>
              <a:rPr lang="en-US" sz="2800" b="1" i="0" u="none" strike="noStrike" baseline="30000" dirty="0">
                <a:solidFill>
                  <a:srgbClr val="000000"/>
                </a:solidFill>
                <a:effectLst/>
                <a:latin typeface="Goudy Old Style" panose="02020502050305020303" pitchFamily="18" charset="77"/>
              </a:rPr>
              <a:t>[</a:t>
            </a:r>
            <a:r>
              <a:rPr lang="en-US" sz="2800" b="1" i="0" u="none" strike="noStrike" baseline="30000" dirty="0">
                <a:solidFill>
                  <a:srgbClr val="517E90"/>
                </a:solidFill>
                <a:effectLst/>
                <a:latin typeface="Goudy Old Style" panose="02020502050305020303" pitchFamily="18" charset="77"/>
                <a:hlinkClick r:id="rId3" tooltip="See footnote a"/>
              </a:rPr>
              <a:t>a</a:t>
            </a:r>
            <a:r>
              <a:rPr lang="en-US" sz="2800" b="1" i="0" u="none" strike="noStrike" baseline="30000" dirty="0">
                <a:solidFill>
                  <a:srgbClr val="000000"/>
                </a:solidFill>
                <a:effectLst/>
                <a:latin typeface="Goudy Old Style" panose="02020502050305020303" pitchFamily="18" charset="77"/>
              </a:rPr>
              <a:t>] 10 </a:t>
            </a:r>
            <a:r>
              <a:rPr lang="en-US" sz="2800" b="1" i="0" u="none" strike="noStrike" dirty="0">
                <a:solidFill>
                  <a:srgbClr val="000000"/>
                </a:solidFill>
                <a:effectLst/>
                <a:latin typeface="Goudy Old Style" panose="02020502050305020303" pitchFamily="18" charset="77"/>
              </a:rPr>
              <a:t>nor thieves nor the greedy nor drunkards nor slanderers nor swindlers will inherit the kingdom of God. </a:t>
            </a:r>
            <a:r>
              <a:rPr lang="en-US" sz="2800" b="1" i="0" u="none" strike="noStrike" baseline="30000" dirty="0">
                <a:solidFill>
                  <a:srgbClr val="000000"/>
                </a:solidFill>
                <a:effectLst/>
                <a:latin typeface="Goudy Old Style" panose="02020502050305020303" pitchFamily="18" charset="77"/>
              </a:rPr>
              <a:t>11 </a:t>
            </a:r>
            <a:r>
              <a:rPr lang="en-US" sz="2800" b="1" i="0" u="none" strike="noStrike" dirty="0">
                <a:solidFill>
                  <a:srgbClr val="000000"/>
                </a:solidFill>
                <a:effectLst/>
                <a:latin typeface="Goudy Old Style" panose="02020502050305020303" pitchFamily="18" charset="77"/>
              </a:rPr>
              <a:t>And that is what some of you were. But you were washed, you were sanctified, you were justified in the name of the Lord Jesus Christ and by the Spirit of our God.</a:t>
            </a:r>
          </a:p>
          <a:p>
            <a:pPr marL="0" indent="0">
              <a:buNone/>
            </a:pPr>
            <a:r>
              <a:rPr lang="en-US" sz="2000" b="0" u="none" strike="noStrike" baseline="30000" dirty="0">
                <a:solidFill>
                  <a:srgbClr val="000000"/>
                </a:solidFill>
                <a:effectLst/>
                <a:latin typeface="system-ui"/>
              </a:rPr>
              <a:t>[</a:t>
            </a:r>
            <a:r>
              <a:rPr lang="en-US" sz="2000" b="0" u="none" strike="noStrike" baseline="30000" dirty="0">
                <a:solidFill>
                  <a:srgbClr val="517E90"/>
                </a:solidFill>
                <a:effectLst/>
                <a:latin typeface="system-ui"/>
                <a:hlinkClick r:id="rId3" tooltip="See footnote a"/>
              </a:rPr>
              <a:t>a</a:t>
            </a:r>
            <a:r>
              <a:rPr lang="en-US" sz="2000" b="0" u="none" strike="noStrike" baseline="30000" dirty="0">
                <a:solidFill>
                  <a:srgbClr val="000000"/>
                </a:solidFill>
                <a:effectLst/>
                <a:latin typeface="system-ui"/>
              </a:rPr>
              <a:t>]</a:t>
            </a:r>
            <a:r>
              <a:rPr lang="en-US" sz="2000" baseline="30000" dirty="0">
                <a:solidFill>
                  <a:srgbClr val="517E90"/>
                </a:solidFill>
                <a:latin typeface="system-ui"/>
              </a:rPr>
              <a:t> </a:t>
            </a:r>
            <a:r>
              <a:rPr lang="en-US" sz="2000" b="0" u="none" strike="noStrike" dirty="0">
                <a:solidFill>
                  <a:srgbClr val="517E90"/>
                </a:solidFill>
                <a:effectLst/>
                <a:latin typeface="system-ui"/>
                <a:hlinkClick r:id="rId4" tooltip="Go to 1 Corinthians 6:9"/>
              </a:rPr>
              <a:t>1 Corinthians 6:9</a:t>
            </a:r>
            <a:r>
              <a:rPr lang="en-US" sz="2000" b="0" u="none" strike="noStrike" dirty="0">
                <a:solidFill>
                  <a:srgbClr val="000000"/>
                </a:solidFill>
                <a:effectLst/>
                <a:latin typeface="system-ui"/>
              </a:rPr>
              <a:t> The words </a:t>
            </a:r>
            <a:r>
              <a:rPr lang="en-US" sz="2000" b="0" i="1" u="none" strike="noStrike" dirty="0">
                <a:solidFill>
                  <a:srgbClr val="000000"/>
                </a:solidFill>
                <a:effectLst/>
                <a:latin typeface="system-ui"/>
              </a:rPr>
              <a:t>men who have sex with men</a:t>
            </a:r>
            <a:r>
              <a:rPr lang="en-US" sz="2000" b="0" u="none" strike="noStrike" dirty="0">
                <a:solidFill>
                  <a:srgbClr val="000000"/>
                </a:solidFill>
                <a:effectLst/>
                <a:latin typeface="system-ui"/>
              </a:rPr>
              <a:t> translate two Greek words that refer to the passive and active participants in homosexual acts. [</a:t>
            </a:r>
            <a:r>
              <a:rPr lang="el-GR" sz="2000" b="0" u="none" strike="noStrike" dirty="0" err="1">
                <a:solidFill>
                  <a:srgbClr val="000000"/>
                </a:solidFill>
                <a:effectLst/>
                <a:latin typeface="system-ui"/>
              </a:rPr>
              <a:t>οὔτε</a:t>
            </a:r>
            <a:r>
              <a:rPr lang="el-GR" sz="2000" b="0" u="none" strike="noStrike" dirty="0">
                <a:solidFill>
                  <a:srgbClr val="000000"/>
                </a:solidFill>
                <a:effectLst/>
                <a:latin typeface="system-ui"/>
              </a:rPr>
              <a:t> </a:t>
            </a:r>
            <a:r>
              <a:rPr lang="el-GR" sz="2000" b="0" u="none" strike="noStrike" dirty="0" err="1">
                <a:solidFill>
                  <a:srgbClr val="000000"/>
                </a:solidFill>
                <a:effectLst/>
                <a:latin typeface="system-ui"/>
              </a:rPr>
              <a:t>μαλακοὶ</a:t>
            </a:r>
            <a:r>
              <a:rPr lang="el-GR" sz="2000" b="0" u="none" strike="noStrike" dirty="0">
                <a:solidFill>
                  <a:srgbClr val="000000"/>
                </a:solidFill>
                <a:effectLst/>
                <a:latin typeface="system-ui"/>
              </a:rPr>
              <a:t> </a:t>
            </a:r>
            <a:r>
              <a:rPr lang="el-GR" sz="2000" b="0" u="none" strike="noStrike" dirty="0" err="1">
                <a:solidFill>
                  <a:srgbClr val="000000"/>
                </a:solidFill>
                <a:effectLst/>
                <a:latin typeface="system-ui"/>
              </a:rPr>
              <a:t>οὔτε</a:t>
            </a:r>
            <a:r>
              <a:rPr lang="el-GR" sz="2000" b="0" u="none" strike="noStrike" dirty="0">
                <a:solidFill>
                  <a:srgbClr val="000000"/>
                </a:solidFill>
                <a:effectLst/>
                <a:latin typeface="system-ui"/>
              </a:rPr>
              <a:t> </a:t>
            </a:r>
            <a:r>
              <a:rPr lang="el-GR" sz="2000" b="0" u="none" strike="noStrike" dirty="0" err="1">
                <a:solidFill>
                  <a:srgbClr val="000000"/>
                </a:solidFill>
                <a:effectLst/>
                <a:latin typeface="system-ui"/>
              </a:rPr>
              <a:t>άρσενοκοῖται</a:t>
            </a:r>
            <a:r>
              <a:rPr lang="en-US" sz="2000" b="0" u="none" strike="noStrike" dirty="0">
                <a:solidFill>
                  <a:srgbClr val="000000"/>
                </a:solidFill>
                <a:effectLst/>
                <a:latin typeface="system-ui"/>
              </a:rPr>
              <a:t> = soft</a:t>
            </a:r>
            <a:r>
              <a:rPr lang="en-US" sz="2000" dirty="0">
                <a:solidFill>
                  <a:srgbClr val="000000"/>
                </a:solidFill>
                <a:latin typeface="system-ui"/>
              </a:rPr>
              <a:t> ones, softies (passive/penetrated partner); </a:t>
            </a:r>
            <a:r>
              <a:rPr lang="el-GR" sz="2000" b="0" u="none" strike="noStrike" dirty="0" err="1">
                <a:solidFill>
                  <a:srgbClr val="000000"/>
                </a:solidFill>
                <a:effectLst/>
                <a:latin typeface="system-ui"/>
              </a:rPr>
              <a:t>άρσενοκοῖται</a:t>
            </a:r>
            <a:r>
              <a:rPr lang="en-US" sz="2000" b="0" u="none" strike="noStrike" dirty="0">
                <a:solidFill>
                  <a:srgbClr val="000000"/>
                </a:solidFill>
                <a:effectLst/>
                <a:latin typeface="system-ui"/>
              </a:rPr>
              <a:t> = man-bedders (active/penetrating partner), </a:t>
            </a:r>
            <a:r>
              <a:rPr lang="en-US" sz="2000" b="0" i="1" u="none" strike="noStrike" dirty="0">
                <a:solidFill>
                  <a:srgbClr val="000000"/>
                </a:solidFill>
                <a:effectLst/>
                <a:latin typeface="system-ui"/>
              </a:rPr>
              <a:t>RS</a:t>
            </a:r>
            <a:r>
              <a:rPr lang="en-US" sz="2000" b="0" u="none" strike="noStrike" dirty="0">
                <a:solidFill>
                  <a:srgbClr val="000000"/>
                </a:solidFill>
                <a:effectLst/>
                <a:latin typeface="system-ui"/>
              </a:rPr>
              <a:t>]</a:t>
            </a:r>
          </a:p>
        </p:txBody>
      </p:sp>
    </p:spTree>
    <p:extLst>
      <p:ext uri="{BB962C8B-B14F-4D97-AF65-F5344CB8AC3E}">
        <p14:creationId xmlns:p14="http://schemas.microsoft.com/office/powerpoint/2010/main" val="2503315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4D3EE-AB73-3817-DC3E-DEDD9249ACFB}"/>
              </a:ext>
            </a:extLst>
          </p:cNvPr>
          <p:cNvSpPr>
            <a:spLocks noGrp="1"/>
          </p:cNvSpPr>
          <p:nvPr>
            <p:ph type="title"/>
          </p:nvPr>
        </p:nvSpPr>
        <p:spPr/>
        <p:txBody>
          <a:bodyPr/>
          <a:lstStyle/>
          <a:p>
            <a:r>
              <a:rPr lang="en-US" dirty="0"/>
              <a:t>1 Timothy 1:9-11</a:t>
            </a:r>
          </a:p>
        </p:txBody>
      </p:sp>
      <p:sp>
        <p:nvSpPr>
          <p:cNvPr id="3" name="Content Placeholder 2">
            <a:extLst>
              <a:ext uri="{FF2B5EF4-FFF2-40B4-BE49-F238E27FC236}">
                <a16:creationId xmlns:a16="http://schemas.microsoft.com/office/drawing/2014/main" id="{96360C22-FFF5-3848-5F12-DB12191E9CD9}"/>
              </a:ext>
            </a:extLst>
          </p:cNvPr>
          <p:cNvSpPr>
            <a:spLocks noGrp="1"/>
          </p:cNvSpPr>
          <p:nvPr>
            <p:ph idx="1"/>
          </p:nvPr>
        </p:nvSpPr>
        <p:spPr>
          <a:xfrm>
            <a:off x="984738" y="1735138"/>
            <a:ext cx="10105293" cy="4056062"/>
          </a:xfrm>
        </p:spPr>
        <p:txBody>
          <a:bodyPr>
            <a:normAutofit/>
          </a:bodyPr>
          <a:lstStyle/>
          <a:p>
            <a:pPr marL="0" indent="0">
              <a:lnSpc>
                <a:spcPct val="114000"/>
              </a:lnSpc>
              <a:buNone/>
            </a:pPr>
            <a:r>
              <a:rPr lang="en-US" sz="2800" b="1" i="0" u="none" strike="noStrike" baseline="30000" dirty="0">
                <a:solidFill>
                  <a:srgbClr val="000000"/>
                </a:solidFill>
                <a:effectLst/>
                <a:latin typeface="Goudy Old Style" panose="02020502050305020303" pitchFamily="18" charset="77"/>
              </a:rPr>
              <a:t>9 </a:t>
            </a:r>
            <a:r>
              <a:rPr lang="en-US" sz="2800" b="1" i="0" u="none" strike="noStrike" dirty="0">
                <a:solidFill>
                  <a:srgbClr val="000000"/>
                </a:solidFill>
                <a:effectLst/>
                <a:latin typeface="Goudy Old Style" panose="02020502050305020303" pitchFamily="18" charset="77"/>
              </a:rPr>
              <a:t>We also know that the law is made not for the righteous but for lawbreakers and rebels, the ungodly and sinful, the unholy and irreligious, for those who kill their fathers or mothers, for murderers,</a:t>
            </a:r>
            <a:r>
              <a:rPr lang="en-US" sz="2800" b="1" i="0" u="none" strike="noStrike" baseline="30000" dirty="0">
                <a:solidFill>
                  <a:srgbClr val="000000"/>
                </a:solidFill>
                <a:effectLst/>
                <a:latin typeface="Goudy Old Style" panose="02020502050305020303" pitchFamily="18" charset="77"/>
              </a:rPr>
              <a:t>10 </a:t>
            </a:r>
            <a:r>
              <a:rPr lang="en-US" sz="2800" b="1" i="0" u="none" strike="noStrike" dirty="0">
                <a:solidFill>
                  <a:srgbClr val="000000"/>
                </a:solidFill>
                <a:effectLst/>
                <a:latin typeface="Goudy Old Style" panose="02020502050305020303" pitchFamily="18" charset="77"/>
              </a:rPr>
              <a:t>for the sexually immoral, for </a:t>
            </a:r>
            <a:r>
              <a:rPr lang="en-US" sz="2800" b="1" i="0" u="sng" strike="noStrike" dirty="0">
                <a:solidFill>
                  <a:srgbClr val="000000"/>
                </a:solidFill>
                <a:effectLst/>
                <a:latin typeface="Goudy Old Style" panose="02020502050305020303" pitchFamily="18" charset="77"/>
              </a:rPr>
              <a:t>those practicing homosexuality</a:t>
            </a:r>
            <a:r>
              <a:rPr lang="en-US" sz="2800" b="1" i="0" u="none" strike="noStrike" dirty="0">
                <a:solidFill>
                  <a:srgbClr val="000000"/>
                </a:solidFill>
                <a:effectLst/>
                <a:latin typeface="Goudy Old Style" panose="02020502050305020303" pitchFamily="18" charset="77"/>
              </a:rPr>
              <a:t>, for slave traders and liars and perjurers – and for whatever else is contrary to the sound doctrine </a:t>
            </a:r>
            <a:r>
              <a:rPr lang="en-US" sz="2800" b="1" i="0" u="none" strike="noStrike" baseline="30000" dirty="0">
                <a:solidFill>
                  <a:srgbClr val="000000"/>
                </a:solidFill>
                <a:effectLst/>
                <a:latin typeface="Goudy Old Style" panose="02020502050305020303" pitchFamily="18" charset="77"/>
              </a:rPr>
              <a:t>11 </a:t>
            </a:r>
            <a:r>
              <a:rPr lang="en-US" sz="2800" b="1" i="0" u="none" strike="noStrike" dirty="0">
                <a:solidFill>
                  <a:srgbClr val="000000"/>
                </a:solidFill>
                <a:effectLst/>
                <a:latin typeface="Goudy Old Style" panose="02020502050305020303" pitchFamily="18" charset="77"/>
              </a:rPr>
              <a:t>that conforms to the gospel concerning the glory of the blessed God, which he entrusted to me.</a:t>
            </a:r>
            <a:endParaRPr lang="en-US" sz="2800" b="1" dirty="0">
              <a:latin typeface="Goudy Old Style" panose="02020502050305020303" pitchFamily="18" charset="77"/>
            </a:endParaRPr>
          </a:p>
        </p:txBody>
      </p:sp>
    </p:spTree>
    <p:extLst>
      <p:ext uri="{BB962C8B-B14F-4D97-AF65-F5344CB8AC3E}">
        <p14:creationId xmlns:p14="http://schemas.microsoft.com/office/powerpoint/2010/main" val="3622560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BC2B0-B713-27ED-8739-9D60D776CEE6}"/>
              </a:ext>
            </a:extLst>
          </p:cNvPr>
          <p:cNvSpPr>
            <a:spLocks noGrp="1"/>
          </p:cNvSpPr>
          <p:nvPr>
            <p:ph type="title"/>
          </p:nvPr>
        </p:nvSpPr>
        <p:spPr/>
        <p:txBody>
          <a:bodyPr/>
          <a:lstStyle/>
          <a:p>
            <a:r>
              <a:rPr lang="en-US" dirty="0"/>
              <a:t>Paul’s New Word</a:t>
            </a:r>
          </a:p>
        </p:txBody>
      </p:sp>
      <p:sp>
        <p:nvSpPr>
          <p:cNvPr id="3" name="Content Placeholder 2">
            <a:extLst>
              <a:ext uri="{FF2B5EF4-FFF2-40B4-BE49-F238E27FC236}">
                <a16:creationId xmlns:a16="http://schemas.microsoft.com/office/drawing/2014/main" id="{BB57621B-6EEB-553D-94E7-A511DD2181EA}"/>
              </a:ext>
            </a:extLst>
          </p:cNvPr>
          <p:cNvSpPr>
            <a:spLocks noGrp="1"/>
          </p:cNvSpPr>
          <p:nvPr>
            <p:ph idx="1"/>
          </p:nvPr>
        </p:nvSpPr>
        <p:spPr/>
        <p:txBody>
          <a:bodyPr>
            <a:normAutofit fontScale="92500" lnSpcReduction="10000"/>
          </a:bodyPr>
          <a:lstStyle/>
          <a:p>
            <a:pPr marL="0" indent="0">
              <a:lnSpc>
                <a:spcPct val="114000"/>
              </a:lnSpc>
              <a:spcBef>
                <a:spcPts val="0"/>
              </a:spcBef>
              <a:buNone/>
            </a:pPr>
            <a:r>
              <a:rPr lang="en-US" sz="2800" b="1" dirty="0">
                <a:effectLst/>
                <a:latin typeface="Avenir Book" panose="02000503020000020003" pitchFamily="2" charset="0"/>
                <a:ea typeface="Calibri" panose="020F0502020204030204" pitchFamily="34" charset="0"/>
                <a:cs typeface="Times New Roman" panose="02020603050405020304" pitchFamily="18" charset="0"/>
              </a:rPr>
              <a:t>The compound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arsenokoitēs</a:t>
            </a:r>
            <a:r>
              <a:rPr lang="en-US" sz="2800" b="1" dirty="0">
                <a:effectLst/>
                <a:latin typeface="Avenir Book" panose="02000503020000020003" pitchFamily="2" charset="0"/>
                <a:ea typeface="Calibri" panose="020F0502020204030204" pitchFamily="34" charset="0"/>
                <a:cs typeface="Times New Roman" panose="02020603050405020304" pitchFamily="18" charset="0"/>
              </a:rPr>
              <a:t> (see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koitē</a:t>
            </a:r>
            <a:r>
              <a:rPr lang="en-US" sz="2800" b="1" dirty="0">
                <a:effectLst/>
                <a:latin typeface="Avenir Book" panose="02000503020000020003" pitchFamily="2" charset="0"/>
                <a:ea typeface="Calibri" panose="020F0502020204030204" pitchFamily="34" charset="0"/>
                <a:cs typeface="Times New Roman" panose="02020603050405020304" pitchFamily="18" charset="0"/>
              </a:rPr>
              <a:t> G3130, “bed, sexual intercourse”), not attested prior to the NT, occurs twice in the Pauline corpus (1 Cor 6:9 [in a list of those excluded from the kingdom of God]; 1 Tim 1:10 [in a list of acts condemned by the law]). The ref. is clearly to someone who practices homosexuality (cf. Lev 18:22, </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meta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arsenos</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ou</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koimēthēsē</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koitēn</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 </a:t>
            </a:r>
            <a:r>
              <a:rPr lang="en-US" sz="2800" b="1" i="1" dirty="0" err="1">
                <a:effectLst/>
                <a:latin typeface="Avenir Book" panose="02000503020000020003" pitchFamily="2" charset="0"/>
                <a:ea typeface="Calibri" panose="020F0502020204030204" pitchFamily="34" charset="0"/>
                <a:cs typeface="Times New Roman" panose="02020603050405020304" pitchFamily="18" charset="0"/>
              </a:rPr>
              <a:t>gynaikos</a:t>
            </a:r>
            <a:r>
              <a:rPr lang="en-US" sz="2800" b="1" i="1" dirty="0">
                <a:effectLst/>
                <a:latin typeface="Avenir Book" panose="02000503020000020003" pitchFamily="2" charset="0"/>
                <a:ea typeface="Calibri" panose="020F0502020204030204" pitchFamily="34" charset="0"/>
                <a:cs typeface="Times New Roman" panose="02020603050405020304" pitchFamily="18" charset="0"/>
              </a:rPr>
              <a:t>,</a:t>
            </a:r>
            <a:r>
              <a:rPr lang="en-US" sz="2800" b="1" dirty="0">
                <a:latin typeface="Avenir Book" panose="02000503020000020003" pitchFamily="2" charset="0"/>
                <a:ea typeface="Calibri" panose="020F0502020204030204" pitchFamily="34" charset="0"/>
                <a:cs typeface="Times New Roman" panose="02020603050405020304" pitchFamily="18" charset="0"/>
              </a:rPr>
              <a:t> lit., “you will not sleep with a man in the bed of a woman”; sim. 20:13) . . . </a:t>
            </a:r>
          </a:p>
          <a:p>
            <a:pPr marL="0" indent="0">
              <a:buNone/>
            </a:pPr>
            <a:r>
              <a:rPr lang="en-US" sz="1800" dirty="0">
                <a:solidFill>
                  <a:srgbClr val="000000"/>
                </a:solidFill>
                <a:latin typeface="Avenir Book" panose="02000503020000020003" pitchFamily="2" charset="0"/>
                <a:ea typeface="Calibri" panose="020F0502020204030204" pitchFamily="34" charset="0"/>
                <a:cs typeface="Calibri" panose="020F0502020204030204" pitchFamily="34" charset="0"/>
              </a:rPr>
              <a:t>		             </a:t>
            </a:r>
            <a:r>
              <a:rPr lang="en-US" sz="2000" dirty="0" err="1">
                <a:solidFill>
                  <a:srgbClr val="000000"/>
                </a:solidFill>
                <a:effectLst/>
                <a:latin typeface="Avenir Book" panose="02000503020000020003" pitchFamily="2" charset="0"/>
                <a:ea typeface="Calibri" panose="020F0502020204030204" pitchFamily="34" charset="0"/>
                <a:cs typeface="Calibri" panose="020F0502020204030204" pitchFamily="34" charset="0"/>
              </a:rPr>
              <a:t>Moisés</a:t>
            </a:r>
            <a:r>
              <a:rPr lang="en-US" sz="2000" dirty="0">
                <a:solidFill>
                  <a:srgbClr val="000000"/>
                </a:solidFill>
                <a:effectLst/>
                <a:latin typeface="Avenir Book" panose="02000503020000020003" pitchFamily="2" charset="0"/>
                <a:ea typeface="Calibri" panose="020F0502020204030204" pitchFamily="34" charset="0"/>
                <a:cs typeface="Calibri" panose="020F0502020204030204" pitchFamily="34" charset="0"/>
              </a:rPr>
              <a:t> Silva, “</a:t>
            </a:r>
            <a:r>
              <a:rPr lang="en-US" sz="2000" dirty="0" err="1">
                <a:solidFill>
                  <a:srgbClr val="000000"/>
                </a:solidFill>
                <a:effectLst/>
                <a:latin typeface="Goudy Old Style" panose="02020502050305020303" pitchFamily="18" charset="77"/>
                <a:ea typeface="Calibri" panose="020F0502020204030204" pitchFamily="34" charset="0"/>
                <a:cs typeface="Calibri" panose="020F0502020204030204" pitchFamily="34" charset="0"/>
              </a:rPr>
              <a:t>ἄ</a:t>
            </a:r>
            <a:r>
              <a:rPr lang="en-US" sz="2000" dirty="0" err="1">
                <a:solidFill>
                  <a:srgbClr val="000000"/>
                </a:solidFill>
                <a:effectLst/>
                <a:latin typeface="Goudy Old Style" panose="02020502050305020303" pitchFamily="18" charset="77"/>
                <a:ea typeface="Times New Roman" panose="02020603050405020304" pitchFamily="18" charset="0"/>
                <a:cs typeface="Calibri" panose="020F0502020204030204" pitchFamily="34" charset="0"/>
              </a:rPr>
              <a:t>ρσην</a:t>
            </a:r>
            <a:r>
              <a:rPr lang="en-US" sz="2000" dirty="0">
                <a:solidFill>
                  <a:srgbClr val="000000"/>
                </a:solidFill>
                <a:effectLst/>
                <a:latin typeface="Goudy Old Style" panose="02020502050305020303" pitchFamily="18" charset="77"/>
                <a:ea typeface="Times New Roman" panose="02020603050405020304" pitchFamily="18" charset="0"/>
                <a:cs typeface="Calibri" panose="020F0502020204030204" pitchFamily="34" charset="0"/>
              </a:rPr>
              <a:t>, </a:t>
            </a:r>
            <a:r>
              <a:rPr lang="en-US" sz="2000" dirty="0" err="1">
                <a:solidFill>
                  <a:srgbClr val="000000"/>
                </a:solidFill>
                <a:effectLst/>
                <a:latin typeface="Goudy Old Style" panose="02020502050305020303" pitchFamily="18" charset="77"/>
                <a:ea typeface="Times New Roman" panose="02020603050405020304" pitchFamily="18" charset="0"/>
                <a:cs typeface="Calibri" panose="020F0502020204030204" pitchFamily="34" charset="0"/>
              </a:rPr>
              <a:t>ἀρσενοκοίτης</a:t>
            </a:r>
            <a:r>
              <a:rPr lang="en-US" sz="2000" dirty="0">
                <a:solidFill>
                  <a:srgbClr val="000000"/>
                </a:solidFill>
                <a:effectLst/>
                <a:latin typeface="Avenir Book" panose="02000503020000020003" pitchFamily="2" charset="0"/>
                <a:ea typeface="Times New Roman" panose="02020603050405020304" pitchFamily="18" charset="0"/>
                <a:cs typeface="Calibri" panose="020F0502020204030204" pitchFamily="34" charset="0"/>
              </a:rPr>
              <a:t>,</a:t>
            </a:r>
            <a:r>
              <a:rPr lang="en-US" sz="2000" dirty="0">
                <a:solidFill>
                  <a:srgbClr val="000000"/>
                </a:solidFill>
                <a:effectLst/>
                <a:latin typeface="Avenir Book" panose="02000503020000020003" pitchFamily="2" charset="0"/>
                <a:ea typeface="Calibri" panose="020F0502020204030204" pitchFamily="34" charset="0"/>
                <a:cs typeface="Calibri" panose="020F0502020204030204" pitchFamily="34" charset="0"/>
              </a:rPr>
              <a:t>” </a:t>
            </a:r>
            <a:r>
              <a:rPr lang="en-US" sz="2000" i="1" dirty="0">
                <a:solidFill>
                  <a:srgbClr val="000000"/>
                </a:solidFill>
                <a:effectLst/>
                <a:latin typeface="Avenir Book" panose="02000503020000020003" pitchFamily="2" charset="0"/>
                <a:ea typeface="Calibri" panose="020F0502020204030204" pitchFamily="34" charset="0"/>
                <a:cs typeface="Calibri" panose="020F0502020204030204" pitchFamily="34" charset="0"/>
              </a:rPr>
              <a:t>NIDNNTE</a:t>
            </a:r>
            <a:r>
              <a:rPr lang="en-US" sz="2000" dirty="0">
                <a:solidFill>
                  <a:srgbClr val="000000"/>
                </a:solidFill>
                <a:effectLst/>
                <a:latin typeface="Avenir Book" panose="02000503020000020003" pitchFamily="2" charset="0"/>
                <a:ea typeface="Calibri" panose="020F0502020204030204" pitchFamily="34" charset="0"/>
                <a:cs typeface="Calibri" panose="020F0502020204030204" pitchFamily="34" charset="0"/>
              </a:rPr>
              <a:t> 1:407-408</a:t>
            </a:r>
            <a:endParaRPr lang="en-US" sz="1800" dirty="0">
              <a:effectLst/>
              <a:latin typeface="Avenir Book" panose="02000503020000020003"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7964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DFD73-F475-90F8-3C97-04B17666E062}"/>
              </a:ext>
            </a:extLst>
          </p:cNvPr>
          <p:cNvSpPr>
            <a:spLocks noGrp="1"/>
          </p:cNvSpPr>
          <p:nvPr>
            <p:ph type="title"/>
          </p:nvPr>
        </p:nvSpPr>
        <p:spPr/>
        <p:txBody>
          <a:bodyPr/>
          <a:lstStyle/>
          <a:p>
            <a:r>
              <a:rPr lang="en-US" dirty="0"/>
              <a:t>Paul’s New Word</a:t>
            </a:r>
          </a:p>
        </p:txBody>
      </p:sp>
      <p:sp>
        <p:nvSpPr>
          <p:cNvPr id="3" name="Content Placeholder 2">
            <a:extLst>
              <a:ext uri="{FF2B5EF4-FFF2-40B4-BE49-F238E27FC236}">
                <a16:creationId xmlns:a16="http://schemas.microsoft.com/office/drawing/2014/main" id="{DB07860B-8A69-4761-3815-8E9B9367216B}"/>
              </a:ext>
            </a:extLst>
          </p:cNvPr>
          <p:cNvSpPr>
            <a:spLocks noGrp="1"/>
          </p:cNvSpPr>
          <p:nvPr>
            <p:ph idx="1"/>
          </p:nvPr>
        </p:nvSpPr>
        <p:spPr>
          <a:xfrm>
            <a:off x="820616" y="1735138"/>
            <a:ext cx="10410092" cy="4056062"/>
          </a:xfrm>
        </p:spPr>
        <p:txBody>
          <a:bodyPr>
            <a:normAutofit/>
          </a:bodyPr>
          <a:lstStyle/>
          <a:p>
            <a:pPr marL="0" indent="0">
              <a:buNone/>
            </a:pPr>
            <a:r>
              <a:rPr lang="en-US" sz="2800" b="1" dirty="0">
                <a:latin typeface="Goudy Old Style" panose="02020502050305020303" pitchFamily="18" charset="77"/>
              </a:rPr>
              <a:t>Educated man that he was, Paul had a wide vocabulary . . .</a:t>
            </a:r>
          </a:p>
          <a:p>
            <a:pPr marL="450850" lvl="1" indent="0">
              <a:buNone/>
            </a:pPr>
            <a:r>
              <a:rPr lang="en-US" sz="2400" dirty="0"/>
              <a:t>a. </a:t>
            </a:r>
            <a:r>
              <a:rPr lang="el-GR" sz="2400" dirty="0" err="1"/>
              <a:t>πορνεία</a:t>
            </a:r>
            <a:r>
              <a:rPr lang="en-US" sz="2400" dirty="0"/>
              <a:t>, </a:t>
            </a:r>
            <a:r>
              <a:rPr lang="en-US" sz="2400" dirty="0" err="1"/>
              <a:t>porneia</a:t>
            </a:r>
            <a:r>
              <a:rPr lang="en-US" sz="2400" dirty="0"/>
              <a:t> = broad term for any sex outside marriage</a:t>
            </a:r>
          </a:p>
          <a:p>
            <a:pPr marL="450850" lvl="1" indent="0">
              <a:buNone/>
            </a:pPr>
            <a:r>
              <a:rPr lang="en-US" sz="2400" dirty="0"/>
              <a:t>b. </a:t>
            </a:r>
            <a:r>
              <a:rPr lang="el-GR" sz="2400" dirty="0"/>
              <a:t>πόρνος</a:t>
            </a:r>
            <a:r>
              <a:rPr lang="en-US" sz="2400" dirty="0"/>
              <a:t>, pornos = fornicator, prostitute</a:t>
            </a:r>
          </a:p>
          <a:p>
            <a:pPr marL="450850" lvl="1" indent="0">
              <a:buNone/>
            </a:pPr>
            <a:r>
              <a:rPr lang="en-US" sz="2400" dirty="0"/>
              <a:t>c. </a:t>
            </a:r>
            <a:r>
              <a:rPr lang="el-GR" sz="2400" dirty="0"/>
              <a:t>παιδεραστής</a:t>
            </a:r>
            <a:r>
              <a:rPr lang="en-US" sz="2400" dirty="0"/>
              <a:t>, </a:t>
            </a:r>
            <a:r>
              <a:rPr lang="en-US" sz="2400" dirty="0" err="1"/>
              <a:t>paiderast</a:t>
            </a:r>
            <a:r>
              <a:rPr lang="en-US" sz="1800" dirty="0" err="1"/>
              <a:t>ē</a:t>
            </a:r>
            <a:r>
              <a:rPr lang="en-US" sz="2400" dirty="0" err="1"/>
              <a:t>s</a:t>
            </a:r>
            <a:r>
              <a:rPr lang="en-US" sz="2400" dirty="0"/>
              <a:t> = “lover of boys,” pederast</a:t>
            </a:r>
          </a:p>
          <a:p>
            <a:pPr marL="450850" lvl="1" indent="0">
              <a:buNone/>
            </a:pPr>
            <a:r>
              <a:rPr lang="en-US" sz="2400" dirty="0"/>
              <a:t>d.</a:t>
            </a:r>
            <a:r>
              <a:rPr lang="el-GR" sz="2400" dirty="0"/>
              <a:t> </a:t>
            </a:r>
            <a:r>
              <a:rPr lang="el-GR" sz="2400" dirty="0" err="1"/>
              <a:t>ἐραστής</a:t>
            </a:r>
            <a:r>
              <a:rPr lang="en-US" sz="2400" dirty="0"/>
              <a:t>, </a:t>
            </a:r>
            <a:r>
              <a:rPr lang="en-US" sz="2400" dirty="0" err="1"/>
              <a:t>erast</a:t>
            </a:r>
            <a:r>
              <a:rPr lang="en-US" sz="1800" dirty="0" err="1"/>
              <a:t>ē</a:t>
            </a:r>
            <a:r>
              <a:rPr lang="en-US" sz="2400" dirty="0" err="1"/>
              <a:t>s</a:t>
            </a:r>
            <a:r>
              <a:rPr lang="en-US" sz="2400" dirty="0"/>
              <a:t> = older (dominant) party in pederastic relationship</a:t>
            </a:r>
            <a:endParaRPr lang="el-GR" sz="2400" dirty="0"/>
          </a:p>
          <a:p>
            <a:pPr marL="450850" lvl="1" indent="0">
              <a:buNone/>
            </a:pPr>
            <a:r>
              <a:rPr lang="en-US" sz="2400" dirty="0"/>
              <a:t>e. </a:t>
            </a:r>
            <a:r>
              <a:rPr lang="el-GR" sz="2400" dirty="0" err="1"/>
              <a:t>ἐρώμενος</a:t>
            </a:r>
            <a:r>
              <a:rPr lang="en-US" sz="2400" dirty="0"/>
              <a:t>, </a:t>
            </a:r>
            <a:r>
              <a:rPr lang="en-US" sz="2400" dirty="0" err="1"/>
              <a:t>er</a:t>
            </a:r>
            <a:r>
              <a:rPr lang="en-US" sz="2000" dirty="0" err="1"/>
              <a:t>ō</a:t>
            </a:r>
            <a:r>
              <a:rPr lang="en-US" sz="2400" dirty="0" err="1"/>
              <a:t>menos</a:t>
            </a:r>
            <a:r>
              <a:rPr lang="en-US" sz="2400" dirty="0"/>
              <a:t> = younger (submissive) party in pederastic relationship</a:t>
            </a:r>
            <a:endParaRPr lang="el-GR" sz="2400" dirty="0"/>
          </a:p>
          <a:p>
            <a:pPr marL="450850" lvl="1" indent="0">
              <a:buNone/>
            </a:pPr>
            <a:r>
              <a:rPr lang="en-US" sz="2400" dirty="0"/>
              <a:t>f. </a:t>
            </a:r>
            <a:r>
              <a:rPr lang="el-GR" sz="2400" dirty="0"/>
              <a:t>κίναιδος</a:t>
            </a:r>
            <a:r>
              <a:rPr lang="en-US" sz="2400" dirty="0"/>
              <a:t>, </a:t>
            </a:r>
            <a:r>
              <a:rPr lang="en-US" sz="2400" dirty="0" err="1"/>
              <a:t>kinaidos</a:t>
            </a:r>
            <a:r>
              <a:rPr lang="en-US" sz="2400" dirty="0"/>
              <a:t> = male prostitute</a:t>
            </a:r>
            <a:endParaRPr lang="el-GR" sz="2400" dirty="0"/>
          </a:p>
          <a:p>
            <a:pPr marL="450850" lvl="1" indent="0">
              <a:buNone/>
            </a:pPr>
            <a:r>
              <a:rPr lang="en-US" sz="2400" dirty="0"/>
              <a:t>g. </a:t>
            </a:r>
            <a:r>
              <a:rPr lang="el-GR" sz="2400" dirty="0"/>
              <a:t>βιασμός</a:t>
            </a:r>
            <a:r>
              <a:rPr lang="en-US" sz="2400" dirty="0"/>
              <a:t>, </a:t>
            </a:r>
            <a:r>
              <a:rPr lang="en-US" sz="2400" dirty="0" err="1"/>
              <a:t>biasmos</a:t>
            </a:r>
            <a:r>
              <a:rPr lang="en-US" sz="2400" dirty="0"/>
              <a:t> = rape</a:t>
            </a:r>
          </a:p>
        </p:txBody>
      </p:sp>
    </p:spTree>
    <p:extLst>
      <p:ext uri="{BB962C8B-B14F-4D97-AF65-F5344CB8AC3E}">
        <p14:creationId xmlns:p14="http://schemas.microsoft.com/office/powerpoint/2010/main" val="2768716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pPr marL="0" indent="0">
              <a:buNone/>
            </a:pPr>
            <a:endParaRPr lang="en-US" dirty="0"/>
          </a:p>
        </p:txBody>
      </p:sp>
    </p:spTree>
    <p:extLst>
      <p:ext uri="{BB962C8B-B14F-4D97-AF65-F5344CB8AC3E}">
        <p14:creationId xmlns:p14="http://schemas.microsoft.com/office/powerpoint/2010/main" val="372542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r>
              <a:rPr lang="en-US" sz="2800" b="1" dirty="0"/>
              <a:t>Abuse people who are already struggling</a:t>
            </a:r>
          </a:p>
          <a:p>
            <a:pPr marL="0" indent="0">
              <a:buNone/>
            </a:pPr>
            <a:endParaRPr lang="en-US" dirty="0"/>
          </a:p>
        </p:txBody>
      </p:sp>
    </p:spTree>
    <p:extLst>
      <p:ext uri="{BB962C8B-B14F-4D97-AF65-F5344CB8AC3E}">
        <p14:creationId xmlns:p14="http://schemas.microsoft.com/office/powerpoint/2010/main" val="3566961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r>
              <a:rPr lang="en-US" sz="2800" b="1" dirty="0"/>
              <a:t>Abuse people who are already struggling</a:t>
            </a:r>
          </a:p>
          <a:p>
            <a:r>
              <a:rPr lang="en-US" sz="2800" b="1" dirty="0"/>
              <a:t>Move truth from “out there” to “inside me”</a:t>
            </a:r>
          </a:p>
          <a:p>
            <a:endParaRPr lang="en-US" dirty="0"/>
          </a:p>
        </p:txBody>
      </p:sp>
    </p:spTree>
    <p:extLst>
      <p:ext uri="{BB962C8B-B14F-4D97-AF65-F5344CB8AC3E}">
        <p14:creationId xmlns:p14="http://schemas.microsoft.com/office/powerpoint/2010/main" val="266854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r>
              <a:rPr lang="en-US" sz="2800" b="1" dirty="0"/>
              <a:t>Abuse people who are already struggling</a:t>
            </a:r>
          </a:p>
          <a:p>
            <a:r>
              <a:rPr lang="en-US" sz="2800" b="1" dirty="0"/>
              <a:t>Move truth from “out there” to “inside me”</a:t>
            </a:r>
          </a:p>
          <a:p>
            <a:r>
              <a:rPr lang="en-US" sz="2800" b="1" dirty="0"/>
              <a:t>Avoid the sharp demands of discipleship / Luke 14:26; Mk 10:29-30</a:t>
            </a:r>
          </a:p>
          <a:p>
            <a:pPr marL="0" indent="0">
              <a:buNone/>
            </a:pPr>
            <a:endParaRPr lang="en-US" dirty="0"/>
          </a:p>
        </p:txBody>
      </p:sp>
    </p:spTree>
    <p:extLst>
      <p:ext uri="{BB962C8B-B14F-4D97-AF65-F5344CB8AC3E}">
        <p14:creationId xmlns:p14="http://schemas.microsoft.com/office/powerpoint/2010/main" val="320189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58B6F-A116-90BF-8285-D7EE23123707}"/>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53DDA94A-618D-ACC3-5760-31D65146B2D9}"/>
              </a:ext>
            </a:extLst>
          </p:cNvPr>
          <p:cNvSpPr>
            <a:spLocks noGrp="1"/>
          </p:cNvSpPr>
          <p:nvPr>
            <p:ph type="body" sz="quarter" idx="13"/>
          </p:nvPr>
        </p:nvSpPr>
        <p:spPr>
          <a:xfrm>
            <a:off x="986647" y="1794711"/>
            <a:ext cx="10695709" cy="2209800"/>
          </a:xfrm>
        </p:spPr>
        <p:txBody>
          <a:bodyPr/>
          <a:lstStyle/>
          <a:p>
            <a:r>
              <a:rPr lang="en-US" sz="8000" dirty="0">
                <a:solidFill>
                  <a:schemeClr val="bg1">
                    <a:lumMod val="65000"/>
                  </a:schemeClr>
                </a:solidFill>
              </a:rPr>
              <a:t>Should We Talk about </a:t>
            </a:r>
          </a:p>
          <a:p>
            <a:r>
              <a:rPr lang="en-US" sz="8000" dirty="0">
                <a:solidFill>
                  <a:schemeClr val="bg1">
                    <a:lumMod val="65000"/>
                  </a:schemeClr>
                </a:solidFill>
              </a:rPr>
              <a:t>Sex at Church?</a:t>
            </a:r>
          </a:p>
        </p:txBody>
      </p:sp>
      <p:sp>
        <p:nvSpPr>
          <p:cNvPr id="2" name="TextBox 1">
            <a:extLst>
              <a:ext uri="{FF2B5EF4-FFF2-40B4-BE49-F238E27FC236}">
                <a16:creationId xmlns:a16="http://schemas.microsoft.com/office/drawing/2014/main" id="{2A65CEE9-F07D-5547-BF24-F5070EBA34BC}"/>
              </a:ext>
            </a:extLst>
          </p:cNvPr>
          <p:cNvSpPr txBox="1"/>
          <p:nvPr/>
        </p:nvSpPr>
        <p:spPr>
          <a:xfrm>
            <a:off x="6858000" y="4468586"/>
            <a:ext cx="3619517" cy="1323439"/>
          </a:xfrm>
          <a:prstGeom prst="rect">
            <a:avLst/>
          </a:prstGeom>
          <a:noFill/>
        </p:spPr>
        <p:txBody>
          <a:bodyPr wrap="none" rtlCol="0">
            <a:spAutoFit/>
          </a:bodyPr>
          <a:lstStyle/>
          <a:p>
            <a:r>
              <a:rPr lang="en-US" sz="4000" b="1" i="1" dirty="0"/>
              <a:t>Jesus, Paul, You,</a:t>
            </a:r>
          </a:p>
          <a:p>
            <a:r>
              <a:rPr lang="en-US" sz="4000" b="1" i="1" dirty="0"/>
              <a:t>     		and Me</a:t>
            </a:r>
          </a:p>
        </p:txBody>
      </p:sp>
    </p:spTree>
    <p:extLst>
      <p:ext uri="{BB962C8B-B14F-4D97-AF65-F5344CB8AC3E}">
        <p14:creationId xmlns:p14="http://schemas.microsoft.com/office/powerpoint/2010/main" val="1120567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r>
              <a:rPr lang="en-US" sz="2800" b="1" dirty="0"/>
              <a:t>Abuse people who are already struggling</a:t>
            </a:r>
          </a:p>
          <a:p>
            <a:r>
              <a:rPr lang="en-US" sz="2800" b="1" dirty="0"/>
              <a:t>Move truth from “out there” to “inside me”</a:t>
            </a:r>
          </a:p>
          <a:p>
            <a:r>
              <a:rPr lang="en-US" sz="2800" b="1" dirty="0"/>
              <a:t>Avoid the sharp demands of discipleship / Luke 14:26; Mk 10:29-30</a:t>
            </a:r>
          </a:p>
          <a:p>
            <a:r>
              <a:rPr lang="en-US" sz="2800" b="1" dirty="0"/>
              <a:t>Confuse the priority of </a:t>
            </a:r>
            <a:r>
              <a:rPr lang="en-US" sz="2800" b="1" dirty="0" err="1"/>
              <a:t>Xnty’s</a:t>
            </a:r>
            <a:r>
              <a:rPr lang="en-US" sz="2800" b="1" dirty="0"/>
              <a:t> two commands about love</a:t>
            </a:r>
          </a:p>
          <a:p>
            <a:pPr marL="0" indent="0">
              <a:buNone/>
            </a:pPr>
            <a:endParaRPr lang="en-US" dirty="0"/>
          </a:p>
        </p:txBody>
      </p:sp>
    </p:spTree>
    <p:extLst>
      <p:ext uri="{BB962C8B-B14F-4D97-AF65-F5344CB8AC3E}">
        <p14:creationId xmlns:p14="http://schemas.microsoft.com/office/powerpoint/2010/main" val="682999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F3E-EA59-EF92-CCCC-647078DC9CAA}"/>
              </a:ext>
            </a:extLst>
          </p:cNvPr>
          <p:cNvSpPr>
            <a:spLocks noGrp="1"/>
          </p:cNvSpPr>
          <p:nvPr>
            <p:ph type="title"/>
          </p:nvPr>
        </p:nvSpPr>
        <p:spPr/>
        <p:txBody>
          <a:bodyPr/>
          <a:lstStyle/>
          <a:p>
            <a:r>
              <a:rPr lang="en-US" dirty="0"/>
              <a:t>What We Must </a:t>
            </a:r>
            <a:r>
              <a:rPr lang="en-US" b="1" i="1" dirty="0"/>
              <a:t>NOT</a:t>
            </a:r>
            <a:r>
              <a:rPr lang="en-US" dirty="0"/>
              <a:t>  Do</a:t>
            </a:r>
          </a:p>
        </p:txBody>
      </p:sp>
      <p:sp>
        <p:nvSpPr>
          <p:cNvPr id="3" name="Content Placeholder 2">
            <a:extLst>
              <a:ext uri="{FF2B5EF4-FFF2-40B4-BE49-F238E27FC236}">
                <a16:creationId xmlns:a16="http://schemas.microsoft.com/office/drawing/2014/main" id="{E651D3DF-188F-2A9F-F921-B497DBC87656}"/>
              </a:ext>
            </a:extLst>
          </p:cNvPr>
          <p:cNvSpPr>
            <a:spLocks noGrp="1"/>
          </p:cNvSpPr>
          <p:nvPr>
            <p:ph idx="1"/>
          </p:nvPr>
        </p:nvSpPr>
        <p:spPr>
          <a:xfrm>
            <a:off x="621322" y="1735138"/>
            <a:ext cx="10855569" cy="4056062"/>
          </a:xfrm>
        </p:spPr>
        <p:txBody>
          <a:bodyPr>
            <a:normAutofit/>
          </a:bodyPr>
          <a:lstStyle/>
          <a:p>
            <a:r>
              <a:rPr lang="en-US" sz="2800" b="1" dirty="0"/>
              <a:t>Confuse Romans 1 with Romans 14</a:t>
            </a:r>
          </a:p>
          <a:p>
            <a:r>
              <a:rPr lang="en-US" sz="2800" b="1" dirty="0"/>
              <a:t>Abuse people who are already struggling</a:t>
            </a:r>
          </a:p>
          <a:p>
            <a:r>
              <a:rPr lang="en-US" sz="2800" b="1" dirty="0"/>
              <a:t>Move truth from “out there” to “inside me”</a:t>
            </a:r>
          </a:p>
          <a:p>
            <a:r>
              <a:rPr lang="en-US" sz="2800" b="1" dirty="0"/>
              <a:t>Avoid the sharp demands of discipleship / Luke 14:26; Mk 10:29-30</a:t>
            </a:r>
          </a:p>
          <a:p>
            <a:r>
              <a:rPr lang="en-US" sz="2800" b="1" dirty="0"/>
              <a:t>Confuse the priority of </a:t>
            </a:r>
            <a:r>
              <a:rPr lang="en-US" sz="2800" b="1" dirty="0" err="1"/>
              <a:t>Xnty’s</a:t>
            </a:r>
            <a:r>
              <a:rPr lang="en-US" sz="2800" b="1" dirty="0"/>
              <a:t> two commands about love</a:t>
            </a:r>
          </a:p>
          <a:p>
            <a:r>
              <a:rPr lang="en-US" sz="2800" b="1" dirty="0"/>
              <a:t>Abandon the authority of Jesus witnessed to in Scripture</a:t>
            </a:r>
          </a:p>
          <a:p>
            <a:endParaRPr lang="en-US" dirty="0"/>
          </a:p>
        </p:txBody>
      </p:sp>
    </p:spTree>
    <p:extLst>
      <p:ext uri="{BB962C8B-B14F-4D97-AF65-F5344CB8AC3E}">
        <p14:creationId xmlns:p14="http://schemas.microsoft.com/office/powerpoint/2010/main" val="114469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questions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1134531"/>
            <a:ext cx="9144000" cy="4812632"/>
          </a:xfrm>
          <a:prstGeom prst="rect">
            <a:avLst/>
          </a:prstGeom>
        </p:spPr>
      </p:pic>
    </p:spTree>
    <p:extLst>
      <p:ext uri="{BB962C8B-B14F-4D97-AF65-F5344CB8AC3E}">
        <p14:creationId xmlns:p14="http://schemas.microsoft.com/office/powerpoint/2010/main" val="2902442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0A822B-1191-87AF-1810-FC4168A88F8F}"/>
              </a:ext>
            </a:extLst>
          </p:cNvPr>
          <p:cNvSpPr>
            <a:spLocks noGrp="1"/>
          </p:cNvSpPr>
          <p:nvPr>
            <p:ph type="title"/>
          </p:nvPr>
        </p:nvSpPr>
        <p:spPr/>
        <p:txBody>
          <a:bodyPr/>
          <a:lstStyle/>
          <a:p>
            <a:r>
              <a:rPr lang="en-US" b="1" dirty="0"/>
              <a:t>Scripture’s Positive Thesis</a:t>
            </a:r>
          </a:p>
        </p:txBody>
      </p:sp>
      <p:sp>
        <p:nvSpPr>
          <p:cNvPr id="6" name="Content Placeholder 5">
            <a:extLst>
              <a:ext uri="{FF2B5EF4-FFF2-40B4-BE49-F238E27FC236}">
                <a16:creationId xmlns:a16="http://schemas.microsoft.com/office/drawing/2014/main" id="{FDDA8842-EB29-B5C9-DEDD-89B4719A5D08}"/>
              </a:ext>
            </a:extLst>
          </p:cNvPr>
          <p:cNvSpPr>
            <a:spLocks noGrp="1"/>
          </p:cNvSpPr>
          <p:nvPr>
            <p:ph idx="1"/>
          </p:nvPr>
        </p:nvSpPr>
        <p:spPr>
          <a:xfrm>
            <a:off x="1219201" y="1735137"/>
            <a:ext cx="9751484" cy="4478093"/>
          </a:xfrm>
        </p:spPr>
        <p:txBody>
          <a:bodyPr>
            <a:normAutofit/>
          </a:bodyPr>
          <a:lstStyle/>
          <a:p>
            <a:pPr marL="0" indent="0">
              <a:lnSpc>
                <a:spcPct val="124000"/>
              </a:lnSpc>
              <a:buNone/>
            </a:pPr>
            <a:endParaRPr lang="en-US" sz="3200" b="1" i="0" u="none" strike="noStrike" dirty="0">
              <a:solidFill>
                <a:srgbClr val="000000"/>
              </a:solidFill>
              <a:effectLst/>
              <a:latin typeface="Goudy Old Style" panose="02020502050305020303" pitchFamily="18" charset="77"/>
            </a:endParaRPr>
          </a:p>
          <a:p>
            <a:pPr marL="0" indent="0">
              <a:lnSpc>
                <a:spcPct val="124000"/>
              </a:lnSpc>
              <a:buNone/>
            </a:pPr>
            <a:r>
              <a:rPr lang="en-US" sz="3200" b="1" i="0" u="none" strike="noStrike" dirty="0">
                <a:solidFill>
                  <a:srgbClr val="000000"/>
                </a:solidFill>
                <a:effectLst/>
                <a:latin typeface="Goudy Old Style" panose="02020502050305020303" pitchFamily="18" charset="77"/>
              </a:rPr>
              <a:t>Marriage should be honored by all, and the marriage bed kept pure</a:t>
            </a:r>
            <a:r>
              <a:rPr lang="en-US" sz="3200" b="1" dirty="0">
                <a:solidFill>
                  <a:srgbClr val="000000"/>
                </a:solidFill>
                <a:latin typeface="Goudy Old Style" panose="02020502050305020303" pitchFamily="18" charset="77"/>
              </a:rPr>
              <a:t> . . .</a:t>
            </a:r>
          </a:p>
          <a:p>
            <a:pPr marL="0" indent="0" algn="r">
              <a:lnSpc>
                <a:spcPct val="124000"/>
              </a:lnSpc>
              <a:buNone/>
            </a:pPr>
            <a:r>
              <a:rPr lang="en-US" sz="3200" i="1" dirty="0">
                <a:solidFill>
                  <a:srgbClr val="000000"/>
                </a:solidFill>
                <a:latin typeface="Goudy Old Style" panose="02020502050305020303" pitchFamily="18" charset="77"/>
              </a:rPr>
              <a:t>Hebrews 13:4a (NIV)</a:t>
            </a:r>
            <a:endParaRPr lang="en-US" sz="3200" i="1" dirty="0">
              <a:latin typeface="Goudy Old Style" panose="02020502050305020303" pitchFamily="18" charset="77"/>
            </a:endParaRPr>
          </a:p>
        </p:txBody>
      </p:sp>
    </p:spTree>
    <p:extLst>
      <p:ext uri="{BB962C8B-B14F-4D97-AF65-F5344CB8AC3E}">
        <p14:creationId xmlns:p14="http://schemas.microsoft.com/office/powerpoint/2010/main" val="4256984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0A822B-1191-87AF-1810-FC4168A88F8F}"/>
              </a:ext>
            </a:extLst>
          </p:cNvPr>
          <p:cNvSpPr>
            <a:spLocks noGrp="1"/>
          </p:cNvSpPr>
          <p:nvPr>
            <p:ph type="title"/>
          </p:nvPr>
        </p:nvSpPr>
        <p:spPr/>
        <p:txBody>
          <a:bodyPr/>
          <a:lstStyle/>
          <a:p>
            <a:r>
              <a:rPr lang="en-US" b="1" dirty="0"/>
              <a:t>The Negative Implication</a:t>
            </a:r>
          </a:p>
        </p:txBody>
      </p:sp>
      <p:sp>
        <p:nvSpPr>
          <p:cNvPr id="6" name="Content Placeholder 5">
            <a:extLst>
              <a:ext uri="{FF2B5EF4-FFF2-40B4-BE49-F238E27FC236}">
                <a16:creationId xmlns:a16="http://schemas.microsoft.com/office/drawing/2014/main" id="{FDDA8842-EB29-B5C9-DEDD-89B4719A5D08}"/>
              </a:ext>
            </a:extLst>
          </p:cNvPr>
          <p:cNvSpPr>
            <a:spLocks noGrp="1"/>
          </p:cNvSpPr>
          <p:nvPr>
            <p:ph idx="1"/>
          </p:nvPr>
        </p:nvSpPr>
        <p:spPr>
          <a:xfrm>
            <a:off x="1219201" y="1735137"/>
            <a:ext cx="9751484" cy="4478093"/>
          </a:xfrm>
        </p:spPr>
        <p:txBody>
          <a:bodyPr>
            <a:normAutofit/>
          </a:bodyPr>
          <a:lstStyle/>
          <a:p>
            <a:pPr marL="0" indent="0">
              <a:lnSpc>
                <a:spcPct val="124000"/>
              </a:lnSpc>
              <a:buNone/>
            </a:pPr>
            <a:endParaRPr lang="en-US" sz="3200" b="1" i="0" u="none" strike="noStrike" dirty="0">
              <a:solidFill>
                <a:srgbClr val="000000"/>
              </a:solidFill>
              <a:effectLst/>
              <a:latin typeface="Goudy Old Style" panose="02020502050305020303" pitchFamily="18" charset="77"/>
            </a:endParaRPr>
          </a:p>
          <a:p>
            <a:pPr marL="0" indent="0">
              <a:lnSpc>
                <a:spcPct val="124000"/>
              </a:lnSpc>
              <a:buNone/>
            </a:pPr>
            <a:r>
              <a:rPr lang="en-US" sz="3200" b="1" i="0" u="none" strike="noStrike" dirty="0">
                <a:solidFill>
                  <a:schemeClr val="tx1">
                    <a:lumMod val="50000"/>
                    <a:lumOff val="50000"/>
                  </a:schemeClr>
                </a:solidFill>
                <a:effectLst/>
                <a:latin typeface="Goudy Old Style" panose="02020502050305020303" pitchFamily="18" charset="77"/>
              </a:rPr>
              <a:t>Marriage should be honored by all, and the marriage bed kept pure, </a:t>
            </a:r>
            <a:r>
              <a:rPr lang="en-US" sz="3200" b="1" i="0" u="none" strike="noStrike" dirty="0">
                <a:solidFill>
                  <a:srgbClr val="000000"/>
                </a:solidFill>
                <a:effectLst/>
                <a:latin typeface="Goudy Old Style" panose="02020502050305020303" pitchFamily="18" charset="77"/>
              </a:rPr>
              <a:t>for God will judge the adulterer and all the sexually immoral.</a:t>
            </a:r>
          </a:p>
          <a:p>
            <a:pPr marL="0" indent="0" algn="r">
              <a:lnSpc>
                <a:spcPct val="124000"/>
              </a:lnSpc>
              <a:buNone/>
            </a:pPr>
            <a:r>
              <a:rPr lang="en-US" sz="3200" i="1" dirty="0">
                <a:solidFill>
                  <a:srgbClr val="000000"/>
                </a:solidFill>
                <a:latin typeface="Goudy Old Style" panose="02020502050305020303" pitchFamily="18" charset="77"/>
              </a:rPr>
              <a:t>Hebrews 13:4 (NIV)</a:t>
            </a:r>
            <a:endParaRPr lang="en-US" sz="3200" i="1" dirty="0">
              <a:latin typeface="Goudy Old Style" panose="02020502050305020303" pitchFamily="18" charset="77"/>
            </a:endParaRPr>
          </a:p>
        </p:txBody>
      </p:sp>
    </p:spTree>
    <p:extLst>
      <p:ext uri="{BB962C8B-B14F-4D97-AF65-F5344CB8AC3E}">
        <p14:creationId xmlns:p14="http://schemas.microsoft.com/office/powerpoint/2010/main" val="101602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22DBA-5CC1-4FE9-6C9D-2A8DAF7629A5}"/>
              </a:ext>
            </a:extLst>
          </p:cNvPr>
          <p:cNvSpPr>
            <a:spLocks noGrp="1"/>
          </p:cNvSpPr>
          <p:nvPr>
            <p:ph type="title"/>
          </p:nvPr>
        </p:nvSpPr>
        <p:spPr/>
        <p:txBody>
          <a:bodyPr/>
          <a:lstStyle/>
          <a:p>
            <a:r>
              <a:rPr lang="en-US" dirty="0"/>
              <a:t>Some Preliminary New Testament Data</a:t>
            </a:r>
          </a:p>
        </p:txBody>
      </p:sp>
      <p:sp>
        <p:nvSpPr>
          <p:cNvPr id="3" name="Content Placeholder 2">
            <a:extLst>
              <a:ext uri="{FF2B5EF4-FFF2-40B4-BE49-F238E27FC236}">
                <a16:creationId xmlns:a16="http://schemas.microsoft.com/office/drawing/2014/main" id="{F5DF0686-7BBA-1B94-6E8C-EBF974A446E5}"/>
              </a:ext>
            </a:extLst>
          </p:cNvPr>
          <p:cNvSpPr>
            <a:spLocks noGrp="1"/>
          </p:cNvSpPr>
          <p:nvPr>
            <p:ph idx="1"/>
          </p:nvPr>
        </p:nvSpPr>
        <p:spPr>
          <a:xfrm>
            <a:off x="738554" y="1735138"/>
            <a:ext cx="10679723" cy="4056062"/>
          </a:xfrm>
        </p:spPr>
        <p:txBody>
          <a:bodyPr/>
          <a:lstStyle/>
          <a:p>
            <a:r>
              <a:rPr lang="en-US" b="1" dirty="0"/>
              <a:t>Paul has more to say about morality in general and sex in particular than other New Testament figures</a:t>
            </a:r>
          </a:p>
          <a:p>
            <a:pPr lvl="1"/>
            <a:r>
              <a:rPr lang="en-US" b="1" dirty="0"/>
              <a:t>Of course! Because of his mission to the non-Jewish world</a:t>
            </a:r>
          </a:p>
          <a:p>
            <a:pPr lvl="1"/>
            <a:r>
              <a:rPr lang="en-US" b="1" dirty="0"/>
              <a:t>Corinth and Rome had very different cultures from Jewish regions</a:t>
            </a:r>
          </a:p>
        </p:txBody>
      </p:sp>
    </p:spTree>
    <p:extLst>
      <p:ext uri="{BB962C8B-B14F-4D97-AF65-F5344CB8AC3E}">
        <p14:creationId xmlns:p14="http://schemas.microsoft.com/office/powerpoint/2010/main" val="245118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22DBA-5CC1-4FE9-6C9D-2A8DAF7629A5}"/>
              </a:ext>
            </a:extLst>
          </p:cNvPr>
          <p:cNvSpPr>
            <a:spLocks noGrp="1"/>
          </p:cNvSpPr>
          <p:nvPr>
            <p:ph type="title"/>
          </p:nvPr>
        </p:nvSpPr>
        <p:spPr/>
        <p:txBody>
          <a:bodyPr/>
          <a:lstStyle/>
          <a:p>
            <a:r>
              <a:rPr lang="en-US" dirty="0"/>
              <a:t>Some Preliminary New Testament Data</a:t>
            </a:r>
          </a:p>
        </p:txBody>
      </p:sp>
      <p:sp>
        <p:nvSpPr>
          <p:cNvPr id="3" name="Content Placeholder 2">
            <a:extLst>
              <a:ext uri="{FF2B5EF4-FFF2-40B4-BE49-F238E27FC236}">
                <a16:creationId xmlns:a16="http://schemas.microsoft.com/office/drawing/2014/main" id="{F5DF0686-7BBA-1B94-6E8C-EBF974A446E5}"/>
              </a:ext>
            </a:extLst>
          </p:cNvPr>
          <p:cNvSpPr>
            <a:spLocks noGrp="1"/>
          </p:cNvSpPr>
          <p:nvPr>
            <p:ph idx="1"/>
          </p:nvPr>
        </p:nvSpPr>
        <p:spPr>
          <a:xfrm>
            <a:off x="738554" y="1735138"/>
            <a:ext cx="10679723" cy="4056062"/>
          </a:xfrm>
        </p:spPr>
        <p:txBody>
          <a:bodyPr/>
          <a:lstStyle/>
          <a:p>
            <a:r>
              <a:rPr lang="en-US" b="1" dirty="0"/>
              <a:t>Paul has more to say about morality in general and sex in particular than other New Testament figures</a:t>
            </a:r>
          </a:p>
          <a:p>
            <a:pPr lvl="1"/>
            <a:r>
              <a:rPr lang="en-US" b="1" dirty="0"/>
              <a:t>Of course! Because of his mission to the non-Jewish world</a:t>
            </a:r>
          </a:p>
          <a:p>
            <a:pPr lvl="1"/>
            <a:r>
              <a:rPr lang="en-US" b="1" dirty="0"/>
              <a:t>Corinth and Rome had very different cultures from Jewish regions</a:t>
            </a:r>
          </a:p>
          <a:p>
            <a:r>
              <a:rPr lang="en-US" b="1" dirty="0"/>
              <a:t>“Where did Jesus say anything against same-sex intimacy?”</a:t>
            </a:r>
          </a:p>
          <a:p>
            <a:pPr lvl="1"/>
            <a:r>
              <a:rPr lang="en-US" b="1" dirty="0"/>
              <a:t>He said nothing about polygamy, incest, bestiality, child sacrifice, elder abuse, drunkenness – </a:t>
            </a:r>
            <a:r>
              <a:rPr lang="en-US" b="1" i="1" dirty="0"/>
              <a:t>or did he?</a:t>
            </a:r>
            <a:endParaRPr lang="en-US" b="1" dirty="0"/>
          </a:p>
          <a:p>
            <a:pPr lvl="1"/>
            <a:r>
              <a:rPr lang="en-US" b="1" dirty="0"/>
              <a:t>No first-century Jew would have had a question about those topics – </a:t>
            </a:r>
            <a:r>
              <a:rPr lang="en-US" b="1" i="1" dirty="0"/>
              <a:t>unlike non-Jews</a:t>
            </a:r>
          </a:p>
          <a:p>
            <a:pPr lvl="1"/>
            <a:r>
              <a:rPr lang="en-US" b="1" dirty="0"/>
              <a:t>Both </a:t>
            </a:r>
            <a:r>
              <a:rPr lang="en-US" b="1" i="1" dirty="0"/>
              <a:t>explicitly</a:t>
            </a:r>
            <a:r>
              <a:rPr lang="en-US" b="1" dirty="0"/>
              <a:t> and </a:t>
            </a:r>
            <a:r>
              <a:rPr lang="en-US" b="1" i="1" dirty="0"/>
              <a:t>implicitly</a:t>
            </a:r>
            <a:r>
              <a:rPr lang="en-US" b="1" dirty="0"/>
              <a:t>, he addressed the topic / Mark 7:20-22; Matt 5:17-20</a:t>
            </a:r>
          </a:p>
          <a:p>
            <a:pPr lvl="1"/>
            <a:endParaRPr lang="en-US" dirty="0"/>
          </a:p>
        </p:txBody>
      </p:sp>
    </p:spTree>
    <p:extLst>
      <p:ext uri="{BB962C8B-B14F-4D97-AF65-F5344CB8AC3E}">
        <p14:creationId xmlns:p14="http://schemas.microsoft.com/office/powerpoint/2010/main" val="412889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D69F94-1E3C-416E-A487-36979A1246E9}"/>
              </a:ext>
            </a:extLst>
          </p:cNvPr>
          <p:cNvSpPr>
            <a:spLocks noGrp="1"/>
          </p:cNvSpPr>
          <p:nvPr>
            <p:ph type="title"/>
          </p:nvPr>
        </p:nvSpPr>
        <p:spPr>
          <a:xfrm>
            <a:off x="514350" y="365125"/>
            <a:ext cx="11158538" cy="1325563"/>
          </a:xfrm>
        </p:spPr>
        <p:txBody>
          <a:bodyPr>
            <a:normAutofit/>
          </a:bodyPr>
          <a:lstStyle/>
          <a:p>
            <a:pPr>
              <a:lnSpc>
                <a:spcPct val="114000"/>
              </a:lnSpc>
            </a:pPr>
            <a:r>
              <a:rPr lang="en-US" b="1" dirty="0">
                <a:latin typeface="Goudy Old Style" panose="02020502050305020303" pitchFamily="18" charset="77"/>
              </a:rPr>
              <a:t>EXCURSUS: Acts 15:28-29</a:t>
            </a:r>
          </a:p>
        </p:txBody>
      </p:sp>
      <p:sp>
        <p:nvSpPr>
          <p:cNvPr id="2" name="Content Placeholder 1">
            <a:extLst>
              <a:ext uri="{FF2B5EF4-FFF2-40B4-BE49-F238E27FC236}">
                <a16:creationId xmlns:a16="http://schemas.microsoft.com/office/drawing/2014/main" id="{27D84D55-3437-5393-31C6-B34A7DBB20EC}"/>
              </a:ext>
            </a:extLst>
          </p:cNvPr>
          <p:cNvSpPr>
            <a:spLocks noGrp="1"/>
          </p:cNvSpPr>
          <p:nvPr>
            <p:ph idx="1"/>
          </p:nvPr>
        </p:nvSpPr>
        <p:spPr>
          <a:xfrm>
            <a:off x="514349" y="1825624"/>
            <a:ext cx="10950819" cy="4667251"/>
          </a:xfrm>
        </p:spPr>
        <p:txBody>
          <a:bodyPr>
            <a:normAutofit fontScale="92500" lnSpcReduction="10000"/>
          </a:bodyPr>
          <a:lstStyle/>
          <a:p>
            <a:pPr marL="0" indent="0">
              <a:lnSpc>
                <a:spcPct val="114000"/>
              </a:lnSpc>
              <a:buNone/>
            </a:pPr>
            <a:r>
              <a:rPr lang="en-US" sz="3200" b="1" i="0" u="none" strike="noStrike" dirty="0">
                <a:effectLst/>
                <a:latin typeface="Goudy Old Style" panose="02020502050305020303" pitchFamily="18" charset="77"/>
              </a:rPr>
              <a:t>The </a:t>
            </a:r>
            <a:r>
              <a:rPr lang="en-US" sz="3200" b="1" i="0" u="sng" strike="noStrike" dirty="0">
                <a:effectLst/>
                <a:latin typeface="Goudy Old Style" panose="02020502050305020303" pitchFamily="18" charset="77"/>
              </a:rPr>
              <a:t>four prohibitions to Gentile Christians</a:t>
            </a:r>
            <a:r>
              <a:rPr lang="en-US" sz="3200" b="1" i="0" strike="noStrike" dirty="0">
                <a:effectLst/>
                <a:latin typeface="Goudy Old Style" panose="02020502050305020303" pitchFamily="18" charset="77"/>
              </a:rPr>
              <a:t> reflect the ones imposed on Israelites in the Old Testament</a:t>
            </a:r>
          </a:p>
          <a:p>
            <a:pPr lvl="1">
              <a:lnSpc>
                <a:spcPct val="114000"/>
              </a:lnSpc>
            </a:pPr>
            <a:r>
              <a:rPr lang="en-US" sz="2800" b="1" dirty="0">
                <a:latin typeface="Goudy Old Style" panose="02020502050305020303" pitchFamily="18" charset="77"/>
              </a:rPr>
              <a:t> </a:t>
            </a:r>
            <a:r>
              <a:rPr lang="en-US" sz="3200" b="1" dirty="0">
                <a:latin typeface="Goudy Old Style" panose="02020502050305020303" pitchFamily="18" charset="77"/>
              </a:rPr>
              <a:t>meat offered to idols / </a:t>
            </a:r>
            <a:r>
              <a:rPr lang="en-US" b="1" i="1" dirty="0">
                <a:latin typeface="Goudy Old Style" panose="02020502050305020303" pitchFamily="18" charset="77"/>
              </a:rPr>
              <a:t>Lev 17:1-9</a:t>
            </a:r>
            <a:endParaRPr lang="en-US" b="1" dirty="0">
              <a:latin typeface="Goudy Old Style" panose="02020502050305020303" pitchFamily="18" charset="77"/>
            </a:endParaRPr>
          </a:p>
          <a:p>
            <a:pPr lvl="1">
              <a:lnSpc>
                <a:spcPct val="114000"/>
              </a:lnSpc>
            </a:pPr>
            <a:r>
              <a:rPr lang="en-US" sz="3200" b="1" i="1" dirty="0">
                <a:latin typeface="Goudy Old Style" panose="02020502050305020303" pitchFamily="18" charset="77"/>
              </a:rPr>
              <a:t> </a:t>
            </a:r>
            <a:r>
              <a:rPr lang="en-US" sz="3200" b="1" dirty="0">
                <a:latin typeface="Goudy Old Style" panose="02020502050305020303" pitchFamily="18" charset="77"/>
              </a:rPr>
              <a:t>blood offered to idols / </a:t>
            </a:r>
            <a:r>
              <a:rPr lang="en-US" b="1" i="1" dirty="0">
                <a:latin typeface="Goudy Old Style" panose="02020502050305020303" pitchFamily="18" charset="77"/>
              </a:rPr>
              <a:t>Lev 17:10-12</a:t>
            </a:r>
            <a:endParaRPr lang="en-US" b="1" dirty="0">
              <a:latin typeface="Goudy Old Style" panose="02020502050305020303" pitchFamily="18" charset="77"/>
            </a:endParaRPr>
          </a:p>
          <a:p>
            <a:pPr lvl="1">
              <a:lnSpc>
                <a:spcPct val="114000"/>
              </a:lnSpc>
            </a:pPr>
            <a:r>
              <a:rPr lang="en-US" sz="3200" b="1" i="1" dirty="0">
                <a:latin typeface="Goudy Old Style" panose="02020502050305020303" pitchFamily="18" charset="77"/>
              </a:rPr>
              <a:t> </a:t>
            </a:r>
            <a:r>
              <a:rPr lang="en-US" sz="3200" b="1" dirty="0">
                <a:latin typeface="Goudy Old Style" panose="02020502050305020303" pitchFamily="18" charset="77"/>
              </a:rPr>
              <a:t>improperly slaughtered animals / </a:t>
            </a:r>
            <a:r>
              <a:rPr lang="en-US" b="1" i="1" dirty="0">
                <a:latin typeface="Goudy Old Style" panose="02020502050305020303" pitchFamily="18" charset="77"/>
              </a:rPr>
              <a:t>Lev 17:13-16</a:t>
            </a:r>
            <a:endParaRPr lang="en-US" b="1" dirty="0">
              <a:latin typeface="Goudy Old Style" panose="02020502050305020303" pitchFamily="18" charset="77"/>
            </a:endParaRPr>
          </a:p>
          <a:p>
            <a:pPr lvl="1">
              <a:lnSpc>
                <a:spcPct val="114000"/>
              </a:lnSpc>
            </a:pPr>
            <a:r>
              <a:rPr lang="en-US" sz="3200" b="1" i="1" dirty="0">
                <a:latin typeface="Goudy Old Style" panose="02020502050305020303" pitchFamily="18" charset="77"/>
              </a:rPr>
              <a:t> </a:t>
            </a:r>
            <a:r>
              <a:rPr lang="en-US" sz="3200" b="1" dirty="0">
                <a:latin typeface="Goudy Old Style" panose="02020502050305020303" pitchFamily="18" charset="77"/>
              </a:rPr>
              <a:t>sexual immorality (</a:t>
            </a:r>
            <a:r>
              <a:rPr lang="en-US" sz="3200" b="1" i="1" dirty="0" err="1">
                <a:latin typeface="Goudy Old Style" panose="02020502050305020303" pitchFamily="18" charset="77"/>
              </a:rPr>
              <a:t>porneia</a:t>
            </a:r>
            <a:r>
              <a:rPr lang="en-US" sz="3200" b="1" dirty="0">
                <a:latin typeface="Goudy Old Style" panose="02020502050305020303" pitchFamily="18" charset="77"/>
              </a:rPr>
              <a:t>) / </a:t>
            </a:r>
            <a:r>
              <a:rPr lang="en-US" b="1" i="1" dirty="0">
                <a:latin typeface="Goudy Old Style" panose="02020502050305020303" pitchFamily="18" charset="77"/>
              </a:rPr>
              <a:t>Lev 18:1-23</a:t>
            </a:r>
          </a:p>
          <a:p>
            <a:pPr marL="0" indent="0">
              <a:lnSpc>
                <a:spcPct val="114000"/>
              </a:lnSpc>
              <a:buNone/>
            </a:pPr>
            <a:r>
              <a:rPr lang="en-US" sz="3200" b="1" dirty="0">
                <a:latin typeface="Goudy Old Style" panose="02020502050305020303" pitchFamily="18" charset="77"/>
              </a:rPr>
              <a:t>Again, </a:t>
            </a:r>
            <a:r>
              <a:rPr lang="en-US" sz="3200" b="1" i="1" dirty="0" err="1">
                <a:latin typeface="Goudy Old Style" panose="02020502050305020303" pitchFamily="18" charset="77"/>
              </a:rPr>
              <a:t>porneia</a:t>
            </a:r>
            <a:r>
              <a:rPr lang="en-US" sz="3200" b="1" dirty="0">
                <a:latin typeface="Goudy Old Style" panose="02020502050305020303" pitchFamily="18" charset="77"/>
              </a:rPr>
              <a:t> embraces incest, rape, gay sex, prostitution, bestiality, and the other illicit sexual contacts of Leviticus</a:t>
            </a:r>
            <a:endParaRPr lang="en-US" sz="3200" b="1" i="1" dirty="0">
              <a:latin typeface="Goudy Old Style" panose="02020502050305020303" pitchFamily="18" charset="77"/>
            </a:endParaRPr>
          </a:p>
        </p:txBody>
      </p:sp>
    </p:spTree>
    <p:extLst>
      <p:ext uri="{BB962C8B-B14F-4D97-AF65-F5344CB8AC3E}">
        <p14:creationId xmlns:p14="http://schemas.microsoft.com/office/powerpoint/2010/main" val="2921576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89AED2-C02B-E2CB-7BF3-2713934BEF49}"/>
              </a:ext>
            </a:extLst>
          </p:cNvPr>
          <p:cNvSpPr>
            <a:spLocks noGrp="1"/>
          </p:cNvSpPr>
          <p:nvPr>
            <p:ph type="title"/>
          </p:nvPr>
        </p:nvSpPr>
        <p:spPr/>
        <p:txBody>
          <a:bodyPr/>
          <a:lstStyle/>
          <a:p>
            <a:r>
              <a:rPr lang="en-US" b="1" dirty="0"/>
              <a:t>Overview of Romans 1 – 3 </a:t>
            </a:r>
          </a:p>
        </p:txBody>
      </p:sp>
      <p:sp>
        <p:nvSpPr>
          <p:cNvPr id="7" name="Text Placeholder 6">
            <a:extLst>
              <a:ext uri="{FF2B5EF4-FFF2-40B4-BE49-F238E27FC236}">
                <a16:creationId xmlns:a16="http://schemas.microsoft.com/office/drawing/2014/main" id="{DDF87213-1979-90E4-0CD2-FD451D795430}"/>
              </a:ext>
            </a:extLst>
          </p:cNvPr>
          <p:cNvSpPr>
            <a:spLocks noGrp="1"/>
          </p:cNvSpPr>
          <p:nvPr>
            <p:ph type="body" idx="1"/>
          </p:nvPr>
        </p:nvSpPr>
        <p:spPr>
          <a:xfrm>
            <a:off x="1295100" y="1419367"/>
            <a:ext cx="4645511" cy="1147987"/>
          </a:xfrm>
        </p:spPr>
        <p:txBody>
          <a:bodyPr>
            <a:normAutofit fontScale="92500" lnSpcReduction="20000"/>
          </a:bodyPr>
          <a:lstStyle/>
          <a:p>
            <a:pPr>
              <a:lnSpc>
                <a:spcPct val="110000"/>
              </a:lnSpc>
            </a:pPr>
            <a:r>
              <a:rPr lang="en-US" sz="2600" b="1" u="sng" dirty="0">
                <a:solidFill>
                  <a:schemeClr val="tx1"/>
                </a:solidFill>
                <a:latin typeface="Goudy Old Style" panose="02020502050305020303" pitchFamily="18" charset="77"/>
              </a:rPr>
              <a:t>Paul’s Indictment</a:t>
            </a:r>
          </a:p>
          <a:p>
            <a:pPr>
              <a:lnSpc>
                <a:spcPct val="110000"/>
              </a:lnSpc>
            </a:pPr>
            <a:r>
              <a:rPr lang="en-US" sz="2600" b="1" dirty="0">
                <a:solidFill>
                  <a:schemeClr val="tx1"/>
                </a:solidFill>
                <a:latin typeface="Goudy Old Style" panose="02020502050305020303" pitchFamily="18" charset="77"/>
              </a:rPr>
              <a:t>All  Humanity Needs Salvation                 </a:t>
            </a:r>
          </a:p>
          <a:p>
            <a:pPr>
              <a:lnSpc>
                <a:spcPct val="110000"/>
              </a:lnSpc>
            </a:pPr>
            <a:r>
              <a:rPr lang="en-US" sz="2600" b="1" dirty="0">
                <a:solidFill>
                  <a:schemeClr val="tx1"/>
                </a:solidFill>
                <a:latin typeface="Goudy Old Style" panose="02020502050305020303" pitchFamily="18" charset="77"/>
              </a:rPr>
              <a:t>1:18 – 3:29</a:t>
            </a:r>
          </a:p>
        </p:txBody>
      </p:sp>
      <p:sp>
        <p:nvSpPr>
          <p:cNvPr id="8" name="Content Placeholder 7">
            <a:extLst>
              <a:ext uri="{FF2B5EF4-FFF2-40B4-BE49-F238E27FC236}">
                <a16:creationId xmlns:a16="http://schemas.microsoft.com/office/drawing/2014/main" id="{48DD0703-7153-B159-7326-080C83F1C2A4}"/>
              </a:ext>
            </a:extLst>
          </p:cNvPr>
          <p:cNvSpPr>
            <a:spLocks noGrp="1"/>
          </p:cNvSpPr>
          <p:nvPr>
            <p:ph sz="half" idx="2"/>
          </p:nvPr>
        </p:nvSpPr>
        <p:spPr>
          <a:xfrm>
            <a:off x="1031631" y="2731477"/>
            <a:ext cx="4919738" cy="3059724"/>
          </a:xfrm>
        </p:spPr>
        <p:txBody>
          <a:bodyPr>
            <a:normAutofit/>
          </a:bodyPr>
          <a:lstStyle/>
          <a:p>
            <a:pPr lvl="0"/>
            <a:r>
              <a:rPr lang="en-US" b="1" dirty="0"/>
              <a:t>What pagans knew apart from revelation, they suppressed / 1:18-32</a:t>
            </a:r>
          </a:p>
          <a:p>
            <a:pPr lvl="0"/>
            <a:r>
              <a:rPr lang="en-US" b="1" dirty="0"/>
              <a:t>What Jews were given by revelation, they disobeyed /  2:1-3:20</a:t>
            </a:r>
          </a:p>
          <a:p>
            <a:pPr lvl="0"/>
            <a:r>
              <a:rPr lang="en-US" b="1" dirty="0"/>
              <a:t>With both Jew and Gentile under judgment, right standing with God is through Jesus’ sacrifice / 3:21-29</a:t>
            </a:r>
          </a:p>
          <a:p>
            <a:endParaRPr lang="en-US" dirty="0"/>
          </a:p>
        </p:txBody>
      </p:sp>
      <p:sp>
        <p:nvSpPr>
          <p:cNvPr id="9" name="Text Placeholder 8">
            <a:extLst>
              <a:ext uri="{FF2B5EF4-FFF2-40B4-BE49-F238E27FC236}">
                <a16:creationId xmlns:a16="http://schemas.microsoft.com/office/drawing/2014/main" id="{14694294-F6FE-2824-C41B-9B786315344E}"/>
              </a:ext>
            </a:extLst>
          </p:cNvPr>
          <p:cNvSpPr>
            <a:spLocks noGrp="1"/>
          </p:cNvSpPr>
          <p:nvPr>
            <p:ph type="body" sz="quarter" idx="3"/>
          </p:nvPr>
        </p:nvSpPr>
        <p:spPr>
          <a:xfrm>
            <a:off x="6195352" y="1419367"/>
            <a:ext cx="4754880" cy="1147986"/>
          </a:xfrm>
        </p:spPr>
        <p:txBody>
          <a:bodyPr>
            <a:noAutofit/>
          </a:bodyPr>
          <a:lstStyle/>
          <a:p>
            <a:endParaRPr lang="en-US" sz="2400" b="1" dirty="0">
              <a:solidFill>
                <a:schemeClr val="tx1"/>
              </a:solidFill>
              <a:latin typeface="Goudy Old Style" panose="02020502050305020303" pitchFamily="18" charset="77"/>
            </a:endParaRPr>
          </a:p>
        </p:txBody>
      </p:sp>
      <p:sp>
        <p:nvSpPr>
          <p:cNvPr id="10" name="Content Placeholder 9">
            <a:extLst>
              <a:ext uri="{FF2B5EF4-FFF2-40B4-BE49-F238E27FC236}">
                <a16:creationId xmlns:a16="http://schemas.microsoft.com/office/drawing/2014/main" id="{25DEAA87-BE82-5CFA-314C-78D3AB6DD71F}"/>
              </a:ext>
            </a:extLst>
          </p:cNvPr>
          <p:cNvSpPr>
            <a:spLocks noGrp="1"/>
          </p:cNvSpPr>
          <p:nvPr>
            <p:ph sz="quarter" idx="4"/>
          </p:nvPr>
        </p:nvSpPr>
        <p:spPr>
          <a:xfrm>
            <a:off x="6382919" y="2731477"/>
            <a:ext cx="4777449" cy="3059724"/>
          </a:xfrm>
        </p:spPr>
        <p:txBody>
          <a:bodyPr>
            <a:normAutofit/>
          </a:bodyPr>
          <a:lstStyle/>
          <a:p>
            <a:endParaRPr lang="en-US" dirty="0"/>
          </a:p>
        </p:txBody>
      </p:sp>
    </p:spTree>
    <p:extLst>
      <p:ext uri="{BB962C8B-B14F-4D97-AF65-F5344CB8AC3E}">
        <p14:creationId xmlns:p14="http://schemas.microsoft.com/office/powerpoint/2010/main" val="3575444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89AED2-C02B-E2CB-7BF3-2713934BEF49}"/>
              </a:ext>
            </a:extLst>
          </p:cNvPr>
          <p:cNvSpPr>
            <a:spLocks noGrp="1"/>
          </p:cNvSpPr>
          <p:nvPr>
            <p:ph type="title"/>
          </p:nvPr>
        </p:nvSpPr>
        <p:spPr/>
        <p:txBody>
          <a:bodyPr/>
          <a:lstStyle/>
          <a:p>
            <a:r>
              <a:rPr lang="en-US" b="1" dirty="0"/>
              <a:t>Overview of Romans 1 – 3 </a:t>
            </a:r>
          </a:p>
        </p:txBody>
      </p:sp>
      <p:sp>
        <p:nvSpPr>
          <p:cNvPr id="7" name="Text Placeholder 6">
            <a:extLst>
              <a:ext uri="{FF2B5EF4-FFF2-40B4-BE49-F238E27FC236}">
                <a16:creationId xmlns:a16="http://schemas.microsoft.com/office/drawing/2014/main" id="{DDF87213-1979-90E4-0CD2-FD451D795430}"/>
              </a:ext>
            </a:extLst>
          </p:cNvPr>
          <p:cNvSpPr>
            <a:spLocks noGrp="1"/>
          </p:cNvSpPr>
          <p:nvPr>
            <p:ph type="body" idx="1"/>
          </p:nvPr>
        </p:nvSpPr>
        <p:spPr>
          <a:xfrm>
            <a:off x="1295100" y="1419367"/>
            <a:ext cx="4645511" cy="1147987"/>
          </a:xfrm>
        </p:spPr>
        <p:txBody>
          <a:bodyPr>
            <a:normAutofit fontScale="92500" lnSpcReduction="20000"/>
          </a:bodyPr>
          <a:lstStyle/>
          <a:p>
            <a:pPr>
              <a:lnSpc>
                <a:spcPct val="110000"/>
              </a:lnSpc>
            </a:pPr>
            <a:r>
              <a:rPr lang="en-US" sz="2600" b="1" u="sng" dirty="0">
                <a:solidFill>
                  <a:schemeClr val="tx1"/>
                </a:solidFill>
                <a:latin typeface="Goudy Old Style" panose="02020502050305020303" pitchFamily="18" charset="77"/>
              </a:rPr>
              <a:t>Paul’s Indictment</a:t>
            </a:r>
          </a:p>
          <a:p>
            <a:pPr>
              <a:lnSpc>
                <a:spcPct val="110000"/>
              </a:lnSpc>
            </a:pPr>
            <a:r>
              <a:rPr lang="en-US" sz="2600" b="1" dirty="0">
                <a:solidFill>
                  <a:schemeClr val="tx1"/>
                </a:solidFill>
                <a:latin typeface="Goudy Old Style" panose="02020502050305020303" pitchFamily="18" charset="77"/>
              </a:rPr>
              <a:t>All  Humanity Needs Salvation                 </a:t>
            </a:r>
          </a:p>
          <a:p>
            <a:pPr>
              <a:lnSpc>
                <a:spcPct val="110000"/>
              </a:lnSpc>
            </a:pPr>
            <a:r>
              <a:rPr lang="en-US" sz="2600" b="1" dirty="0">
                <a:solidFill>
                  <a:schemeClr val="tx1"/>
                </a:solidFill>
                <a:latin typeface="Goudy Old Style" panose="02020502050305020303" pitchFamily="18" charset="77"/>
              </a:rPr>
              <a:t>1:18 – 3:29</a:t>
            </a:r>
          </a:p>
        </p:txBody>
      </p:sp>
      <p:sp>
        <p:nvSpPr>
          <p:cNvPr id="8" name="Content Placeholder 7">
            <a:extLst>
              <a:ext uri="{FF2B5EF4-FFF2-40B4-BE49-F238E27FC236}">
                <a16:creationId xmlns:a16="http://schemas.microsoft.com/office/drawing/2014/main" id="{48DD0703-7153-B159-7326-080C83F1C2A4}"/>
              </a:ext>
            </a:extLst>
          </p:cNvPr>
          <p:cNvSpPr>
            <a:spLocks noGrp="1"/>
          </p:cNvSpPr>
          <p:nvPr>
            <p:ph sz="half" idx="2"/>
          </p:nvPr>
        </p:nvSpPr>
        <p:spPr>
          <a:xfrm>
            <a:off x="1031631" y="2731477"/>
            <a:ext cx="4919738" cy="3059724"/>
          </a:xfrm>
        </p:spPr>
        <p:txBody>
          <a:bodyPr>
            <a:normAutofit/>
          </a:bodyPr>
          <a:lstStyle/>
          <a:p>
            <a:pPr lvl="0"/>
            <a:r>
              <a:rPr lang="en-US" b="1" dirty="0"/>
              <a:t>What pagans knew apart from revelation, they suppressed / 1:18-32</a:t>
            </a:r>
          </a:p>
          <a:p>
            <a:pPr lvl="0"/>
            <a:r>
              <a:rPr lang="en-US" b="1" dirty="0"/>
              <a:t>What Jews were given by revelation, they disobeyed /  2:1-3:20</a:t>
            </a:r>
          </a:p>
          <a:p>
            <a:pPr lvl="0"/>
            <a:r>
              <a:rPr lang="en-US" b="1" dirty="0"/>
              <a:t>With both Jew and Gentile under judgment, right standing with God is through Jesus’ sacrifice / 3:21-29</a:t>
            </a:r>
          </a:p>
          <a:p>
            <a:endParaRPr lang="en-US" dirty="0"/>
          </a:p>
        </p:txBody>
      </p:sp>
      <p:sp>
        <p:nvSpPr>
          <p:cNvPr id="9" name="Text Placeholder 8">
            <a:extLst>
              <a:ext uri="{FF2B5EF4-FFF2-40B4-BE49-F238E27FC236}">
                <a16:creationId xmlns:a16="http://schemas.microsoft.com/office/drawing/2014/main" id="{14694294-F6FE-2824-C41B-9B786315344E}"/>
              </a:ext>
            </a:extLst>
          </p:cNvPr>
          <p:cNvSpPr>
            <a:spLocks noGrp="1"/>
          </p:cNvSpPr>
          <p:nvPr>
            <p:ph type="body" sz="quarter" idx="3"/>
          </p:nvPr>
        </p:nvSpPr>
        <p:spPr>
          <a:xfrm>
            <a:off x="6195352" y="1419367"/>
            <a:ext cx="4754880" cy="1147986"/>
          </a:xfrm>
        </p:spPr>
        <p:txBody>
          <a:bodyPr>
            <a:noAutofit/>
          </a:bodyPr>
          <a:lstStyle/>
          <a:p>
            <a:r>
              <a:rPr lang="en-US" sz="2400" b="1" u="sng" dirty="0">
                <a:solidFill>
                  <a:schemeClr val="tx1"/>
                </a:solidFill>
                <a:latin typeface="Goudy Old Style" panose="02020502050305020303" pitchFamily="18" charset="77"/>
              </a:rPr>
              <a:t>The Unique Situation of Pagans</a:t>
            </a:r>
          </a:p>
          <a:p>
            <a:r>
              <a:rPr lang="en-US" sz="2400" b="1" dirty="0">
                <a:solidFill>
                  <a:schemeClr val="tx1"/>
                </a:solidFill>
                <a:latin typeface="Goudy Old Style" panose="02020502050305020303" pitchFamily="18" charset="77"/>
              </a:rPr>
              <a:t>Rejecting Their Creator Resulted in</a:t>
            </a:r>
          </a:p>
          <a:p>
            <a:r>
              <a:rPr lang="en-US" sz="2400" b="1" dirty="0">
                <a:solidFill>
                  <a:schemeClr val="tx1"/>
                </a:solidFill>
                <a:latin typeface="Goudy Old Style" panose="02020502050305020303" pitchFamily="18" charset="77"/>
              </a:rPr>
              <a:t>Loss of Creator’s Moral Order</a:t>
            </a:r>
          </a:p>
        </p:txBody>
      </p:sp>
      <p:sp>
        <p:nvSpPr>
          <p:cNvPr id="10" name="Content Placeholder 9">
            <a:extLst>
              <a:ext uri="{FF2B5EF4-FFF2-40B4-BE49-F238E27FC236}">
                <a16:creationId xmlns:a16="http://schemas.microsoft.com/office/drawing/2014/main" id="{25DEAA87-BE82-5CFA-314C-78D3AB6DD71F}"/>
              </a:ext>
            </a:extLst>
          </p:cNvPr>
          <p:cNvSpPr>
            <a:spLocks noGrp="1"/>
          </p:cNvSpPr>
          <p:nvPr>
            <p:ph sz="quarter" idx="4"/>
          </p:nvPr>
        </p:nvSpPr>
        <p:spPr>
          <a:xfrm>
            <a:off x="6382919" y="2731477"/>
            <a:ext cx="4777449" cy="3059724"/>
          </a:xfrm>
        </p:spPr>
        <p:txBody>
          <a:bodyPr>
            <a:normAutofit/>
          </a:bodyPr>
          <a:lstStyle/>
          <a:p>
            <a:pPr lvl="0"/>
            <a:r>
              <a:rPr lang="en-US" b="1" dirty="0"/>
              <a:t>Same-sex behavior is Paul’s          primary evidence of pagan  decline/decay/need of rescue</a:t>
            </a:r>
          </a:p>
          <a:p>
            <a:pPr lvl="0"/>
            <a:r>
              <a:rPr lang="en-US" b="1" dirty="0"/>
              <a:t>Did it really take 3,500 years for Jews and Christians to see that this was a mistaken interpretation of same-sex behavior?</a:t>
            </a:r>
          </a:p>
          <a:p>
            <a:endParaRPr lang="en-US" dirty="0"/>
          </a:p>
        </p:txBody>
      </p:sp>
    </p:spTree>
    <p:extLst>
      <p:ext uri="{BB962C8B-B14F-4D97-AF65-F5344CB8AC3E}">
        <p14:creationId xmlns:p14="http://schemas.microsoft.com/office/powerpoint/2010/main" val="315336496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46620</TotalTime>
  <Words>1554</Words>
  <Application>Microsoft Macintosh PowerPoint</Application>
  <PresentationFormat>Widescreen</PresentationFormat>
  <Paragraphs>132</Paragraphs>
  <Slides>22</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Avenir Book</vt:lpstr>
      <vt:lpstr>Calibri</vt:lpstr>
      <vt:lpstr>Goudy Old Style</vt:lpstr>
      <vt:lpstr>Impact</vt:lpstr>
      <vt:lpstr>Rockwell</vt:lpstr>
      <vt:lpstr>system-ui</vt:lpstr>
      <vt:lpstr>Inkwell</vt:lpstr>
      <vt:lpstr>Campbell Street Church of Christ</vt:lpstr>
      <vt:lpstr>PowerPoint Presentation</vt:lpstr>
      <vt:lpstr>Scripture’s Positive Thesis</vt:lpstr>
      <vt:lpstr>The Negative Implication</vt:lpstr>
      <vt:lpstr>Some Preliminary New Testament Data</vt:lpstr>
      <vt:lpstr>Some Preliminary New Testament Data</vt:lpstr>
      <vt:lpstr>EXCURSUS: Acts 15:28-29</vt:lpstr>
      <vt:lpstr>Overview of Romans 1 – 3 </vt:lpstr>
      <vt:lpstr>Overview of Romans 1 – 3 </vt:lpstr>
      <vt:lpstr>The Pauline Material</vt:lpstr>
      <vt:lpstr>The Pauline Material</vt:lpstr>
      <vt:lpstr>1 Corinthians 6:9-11</vt:lpstr>
      <vt:lpstr>1 Timothy 1:9-11</vt:lpstr>
      <vt:lpstr>Paul’s New Word</vt:lpstr>
      <vt:lpstr>Paul’s New Word</vt:lpstr>
      <vt:lpstr>What We Must NOT  Do</vt:lpstr>
      <vt:lpstr>What We Must NOT  Do</vt:lpstr>
      <vt:lpstr>What We Must NOT  Do</vt:lpstr>
      <vt:lpstr>What We Must NOT  Do</vt:lpstr>
      <vt:lpstr>What We Must NOT  Do</vt:lpstr>
      <vt:lpstr>What We Must NOT  Do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Not Grieve the Spirit!</dc:title>
  <dc:creator>Rubel Shelly</dc:creator>
  <cp:lastModifiedBy>Rubel Shelly</cp:lastModifiedBy>
  <cp:revision>216</cp:revision>
  <cp:lastPrinted>2024-02-21T21:45:10Z</cp:lastPrinted>
  <dcterms:created xsi:type="dcterms:W3CDTF">2018-06-04T20:45:07Z</dcterms:created>
  <dcterms:modified xsi:type="dcterms:W3CDTF">2024-09-20T21:24:45Z</dcterms:modified>
</cp:coreProperties>
</file>