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44" r:id="rId3"/>
    <p:sldId id="266" r:id="rId4"/>
    <p:sldId id="398" r:id="rId5"/>
    <p:sldId id="346" r:id="rId6"/>
    <p:sldId id="258" r:id="rId7"/>
    <p:sldId id="369" r:id="rId8"/>
    <p:sldId id="374" r:id="rId9"/>
    <p:sldId id="370" r:id="rId10"/>
    <p:sldId id="371" r:id="rId11"/>
    <p:sldId id="342" r:id="rId12"/>
    <p:sldId id="343" r:id="rId13"/>
    <p:sldId id="277" r:id="rId14"/>
    <p:sldId id="373" r:id="rId15"/>
    <p:sldId id="264" r:id="rId16"/>
    <p:sldId id="269" r:id="rId17"/>
    <p:sldId id="367" r:id="rId18"/>
    <p:sldId id="389" r:id="rId19"/>
    <p:sldId id="347" r:id="rId20"/>
    <p:sldId id="359" r:id="rId21"/>
    <p:sldId id="372" r:id="rId22"/>
    <p:sldId id="353" r:id="rId23"/>
    <p:sldId id="3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p:restoredTop sz="94753"/>
  </p:normalViewPr>
  <p:slideViewPr>
    <p:cSldViewPr snapToGrid="0">
      <p:cViewPr varScale="1">
        <p:scale>
          <a:sx n="106" d="100"/>
          <a:sy n="106" d="100"/>
        </p:scale>
        <p:origin x="78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1A9C-CC98-6A43-9B9F-1E5E2863CBC9}" type="datetimeFigureOut">
              <a:rPr lang="en-US" smtClean="0"/>
              <a:t>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B8A3E-DB48-0542-B1C9-1159297FA34B}" type="slidenum">
              <a:rPr lang="en-US" smtClean="0"/>
              <a:t>‹#›</a:t>
            </a:fld>
            <a:endParaRPr lang="en-US"/>
          </a:p>
        </p:txBody>
      </p:sp>
    </p:spTree>
    <p:extLst>
      <p:ext uri="{BB962C8B-B14F-4D97-AF65-F5344CB8AC3E}">
        <p14:creationId xmlns:p14="http://schemas.microsoft.com/office/powerpoint/2010/main" val="320364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a:t>
            </a:fld>
            <a:endParaRPr lang="en-US"/>
          </a:p>
        </p:txBody>
      </p:sp>
    </p:spTree>
    <p:extLst>
      <p:ext uri="{BB962C8B-B14F-4D97-AF65-F5344CB8AC3E}">
        <p14:creationId xmlns:p14="http://schemas.microsoft.com/office/powerpoint/2010/main" val="167521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11</a:t>
            </a:fld>
            <a:endParaRPr lang="en-US"/>
          </a:p>
        </p:txBody>
      </p:sp>
    </p:spTree>
    <p:extLst>
      <p:ext uri="{BB962C8B-B14F-4D97-AF65-F5344CB8AC3E}">
        <p14:creationId xmlns:p14="http://schemas.microsoft.com/office/powerpoint/2010/main" val="104111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12</a:t>
            </a:fld>
            <a:endParaRPr lang="en-US"/>
          </a:p>
        </p:txBody>
      </p:sp>
    </p:spTree>
    <p:extLst>
      <p:ext uri="{BB962C8B-B14F-4D97-AF65-F5344CB8AC3E}">
        <p14:creationId xmlns:p14="http://schemas.microsoft.com/office/powerpoint/2010/main" val="97053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13</a:t>
            </a:fld>
            <a:endParaRPr lang="en-US"/>
          </a:p>
        </p:txBody>
      </p:sp>
    </p:spTree>
    <p:extLst>
      <p:ext uri="{BB962C8B-B14F-4D97-AF65-F5344CB8AC3E}">
        <p14:creationId xmlns:p14="http://schemas.microsoft.com/office/powerpoint/2010/main" val="28704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14</a:t>
            </a:fld>
            <a:endParaRPr lang="en-US"/>
          </a:p>
        </p:txBody>
      </p:sp>
    </p:spTree>
    <p:extLst>
      <p:ext uri="{BB962C8B-B14F-4D97-AF65-F5344CB8AC3E}">
        <p14:creationId xmlns:p14="http://schemas.microsoft.com/office/powerpoint/2010/main" val="360491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15</a:t>
            </a:fld>
            <a:endParaRPr lang="en-US"/>
          </a:p>
        </p:txBody>
      </p:sp>
    </p:spTree>
    <p:extLst>
      <p:ext uri="{BB962C8B-B14F-4D97-AF65-F5344CB8AC3E}">
        <p14:creationId xmlns:p14="http://schemas.microsoft.com/office/powerpoint/2010/main" val="364940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16</a:t>
            </a:fld>
            <a:endParaRPr lang="en-US"/>
          </a:p>
        </p:txBody>
      </p:sp>
    </p:spTree>
    <p:extLst>
      <p:ext uri="{BB962C8B-B14F-4D97-AF65-F5344CB8AC3E}">
        <p14:creationId xmlns:p14="http://schemas.microsoft.com/office/powerpoint/2010/main" val="368717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17</a:t>
            </a:fld>
            <a:endParaRPr lang="en-US"/>
          </a:p>
        </p:txBody>
      </p:sp>
    </p:spTree>
    <p:extLst>
      <p:ext uri="{BB962C8B-B14F-4D97-AF65-F5344CB8AC3E}">
        <p14:creationId xmlns:p14="http://schemas.microsoft.com/office/powerpoint/2010/main" val="205809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Holland, </a:t>
            </a:r>
            <a:r>
              <a:rPr lang="en-US" i="1" dirty="0"/>
              <a:t>Dominion: How the Christian Revolution Remade the World</a:t>
            </a:r>
            <a:r>
              <a:rPr lang="en-US" i="0" dirty="0"/>
              <a:t> (New York: Basic Books, 2019), 288.</a:t>
            </a:r>
            <a:endParaRPr lang="en-US" dirty="0"/>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18</a:t>
            </a:fld>
            <a:endParaRPr lang="en-US"/>
          </a:p>
        </p:txBody>
      </p:sp>
    </p:spTree>
    <p:extLst>
      <p:ext uri="{BB962C8B-B14F-4D97-AF65-F5344CB8AC3E}">
        <p14:creationId xmlns:p14="http://schemas.microsoft.com/office/powerpoint/2010/main" val="41670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19</a:t>
            </a:fld>
            <a:endParaRPr lang="en-US"/>
          </a:p>
        </p:txBody>
      </p:sp>
    </p:spTree>
    <p:extLst>
      <p:ext uri="{BB962C8B-B14F-4D97-AF65-F5344CB8AC3E}">
        <p14:creationId xmlns:p14="http://schemas.microsoft.com/office/powerpoint/2010/main" val="30517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20</a:t>
            </a:fld>
            <a:endParaRPr lang="en-US"/>
          </a:p>
        </p:txBody>
      </p:sp>
    </p:spTree>
    <p:extLst>
      <p:ext uri="{BB962C8B-B14F-4D97-AF65-F5344CB8AC3E}">
        <p14:creationId xmlns:p14="http://schemas.microsoft.com/office/powerpoint/2010/main" val="108689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2</a:t>
            </a:fld>
            <a:endParaRPr lang="en-US"/>
          </a:p>
        </p:txBody>
      </p:sp>
    </p:spTree>
    <p:extLst>
      <p:ext uri="{BB962C8B-B14F-4D97-AF65-F5344CB8AC3E}">
        <p14:creationId xmlns:p14="http://schemas.microsoft.com/office/powerpoint/2010/main" val="169995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21</a:t>
            </a:fld>
            <a:endParaRPr lang="en-US"/>
          </a:p>
        </p:txBody>
      </p:sp>
    </p:spTree>
    <p:extLst>
      <p:ext uri="{BB962C8B-B14F-4D97-AF65-F5344CB8AC3E}">
        <p14:creationId xmlns:p14="http://schemas.microsoft.com/office/powerpoint/2010/main" val="1547241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22</a:t>
            </a:fld>
            <a:endParaRPr lang="en-US"/>
          </a:p>
        </p:txBody>
      </p:sp>
    </p:spTree>
    <p:extLst>
      <p:ext uri="{BB962C8B-B14F-4D97-AF65-F5344CB8AC3E}">
        <p14:creationId xmlns:p14="http://schemas.microsoft.com/office/powerpoint/2010/main" val="97764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23</a:t>
            </a:fld>
            <a:endParaRPr lang="en-US"/>
          </a:p>
        </p:txBody>
      </p:sp>
    </p:spTree>
    <p:extLst>
      <p:ext uri="{BB962C8B-B14F-4D97-AF65-F5344CB8AC3E}">
        <p14:creationId xmlns:p14="http://schemas.microsoft.com/office/powerpoint/2010/main" val="295507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3</a:t>
            </a:fld>
            <a:endParaRPr lang="en-US"/>
          </a:p>
        </p:txBody>
      </p:sp>
    </p:spTree>
    <p:extLst>
      <p:ext uri="{BB962C8B-B14F-4D97-AF65-F5344CB8AC3E}">
        <p14:creationId xmlns:p14="http://schemas.microsoft.com/office/powerpoint/2010/main" val="99632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956A-75F6-729B-DFF6-7B736A3D3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A826F-7101-E951-1489-5BA96161D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93CF2-5BD0-42CB-E0B6-E79E9AC957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8B00C3-8A0D-1CA0-9408-4BF8B9770D49}"/>
              </a:ext>
            </a:extLst>
          </p:cNvPr>
          <p:cNvSpPr>
            <a:spLocks noGrp="1"/>
          </p:cNvSpPr>
          <p:nvPr>
            <p:ph type="sldNum" sz="quarter" idx="5"/>
          </p:nvPr>
        </p:nvSpPr>
        <p:spPr/>
        <p:txBody>
          <a:bodyPr/>
          <a:lstStyle/>
          <a:p>
            <a:fld id="{6ABB8A3E-DB48-0542-B1C9-1159297FA34B}" type="slidenum">
              <a:rPr lang="en-US" smtClean="0"/>
              <a:t>4</a:t>
            </a:fld>
            <a:endParaRPr lang="en-US"/>
          </a:p>
        </p:txBody>
      </p:sp>
    </p:spTree>
    <p:extLst>
      <p:ext uri="{BB962C8B-B14F-4D97-AF65-F5344CB8AC3E}">
        <p14:creationId xmlns:p14="http://schemas.microsoft.com/office/powerpoint/2010/main" val="119038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5</a:t>
            </a:fld>
            <a:endParaRPr lang="en-US"/>
          </a:p>
        </p:txBody>
      </p:sp>
    </p:spTree>
    <p:extLst>
      <p:ext uri="{BB962C8B-B14F-4D97-AF65-F5344CB8AC3E}">
        <p14:creationId xmlns:p14="http://schemas.microsoft.com/office/powerpoint/2010/main" val="352281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6</a:t>
            </a:fld>
            <a:endParaRPr lang="en-US"/>
          </a:p>
        </p:txBody>
      </p:sp>
    </p:spTree>
    <p:extLst>
      <p:ext uri="{BB962C8B-B14F-4D97-AF65-F5344CB8AC3E}">
        <p14:creationId xmlns:p14="http://schemas.microsoft.com/office/powerpoint/2010/main" val="197782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7</a:t>
            </a:fld>
            <a:endParaRPr lang="en-US"/>
          </a:p>
        </p:txBody>
      </p:sp>
    </p:spTree>
    <p:extLst>
      <p:ext uri="{BB962C8B-B14F-4D97-AF65-F5344CB8AC3E}">
        <p14:creationId xmlns:p14="http://schemas.microsoft.com/office/powerpoint/2010/main" val="151798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9</a:t>
            </a:fld>
            <a:endParaRPr lang="en-US"/>
          </a:p>
        </p:txBody>
      </p:sp>
    </p:spTree>
    <p:extLst>
      <p:ext uri="{BB962C8B-B14F-4D97-AF65-F5344CB8AC3E}">
        <p14:creationId xmlns:p14="http://schemas.microsoft.com/office/powerpoint/2010/main" val="224010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B8A3E-DB48-0542-B1C9-1159297FA34B}" type="slidenum">
              <a:rPr lang="en-US" smtClean="0"/>
              <a:t>10</a:t>
            </a:fld>
            <a:endParaRPr lang="en-US"/>
          </a:p>
        </p:txBody>
      </p:sp>
    </p:spTree>
    <p:extLst>
      <p:ext uri="{BB962C8B-B14F-4D97-AF65-F5344CB8AC3E}">
        <p14:creationId xmlns:p14="http://schemas.microsoft.com/office/powerpoint/2010/main" val="167799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E642-8573-8263-E104-661F8BAA6C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DB4CD-5698-2F19-6384-742B0BB20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5E88C2-B09A-CEC8-1F2F-E6E591AA5C09}"/>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D49C04B6-64C4-5700-D7EA-421889DAD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01FA3-FAFB-55F0-D178-DFFDC75E143F}"/>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375581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77A0-8314-65E7-2DB6-729AB7285F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064EB-B3D5-9620-B4B1-F44CE2906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4D989-8D44-35BF-F7E1-EDCBEA73BA8D}"/>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A067478A-5570-0B43-81D9-73171C082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8589F-E3E6-3AC4-9069-373FDEC3FA7C}"/>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13096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5CDA7-361D-FDF3-26BB-4373D33C4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E28624-34D7-12B3-C28A-BEADDFD83F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06250-6A83-C7C3-6FA5-DAC72811D055}"/>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5F7003D7-C184-77C1-8527-0B785815D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EF691-F5C0-FA70-037F-7709686EEFFB}"/>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189451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9340-0E13-30B7-D856-F16D7D17B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7BEE6-F273-0921-B4CE-4EF33E702A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EC2EC-FD8C-559D-6E0C-728E96B07623}"/>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82E8D8E4-4DA7-536A-8AB5-57BD38FAF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87BEE-BEEF-F105-60D0-87FBC959C54A}"/>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20124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5918-27B6-0813-B57F-7201BF9DA4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6891DE-EA12-B0BB-30C9-E7D15150C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AA374-0A96-24C1-34DF-C21707D75CC0}"/>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F11F118D-7F04-09E1-9B9A-09BA07E59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78085-1705-88E5-F74E-6F379FAF9C23}"/>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263872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682F-4B93-2A03-43EE-E1C2218C4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6B82C-9AEA-F03A-8B30-033E16D7E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406D1-4D6C-94D5-9287-348CA5D40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B59404-D227-7DDD-E7CE-4198D3D07F9B}"/>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6" name="Footer Placeholder 5">
            <a:extLst>
              <a:ext uri="{FF2B5EF4-FFF2-40B4-BE49-F238E27FC236}">
                <a16:creationId xmlns:a16="http://schemas.microsoft.com/office/drawing/2014/main" id="{460E2848-70CA-101F-1C13-CB2D7032D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E3422-4049-3650-26A1-57575656FBD0}"/>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149725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29DD-F4CC-EE3F-0F4E-191B1E8082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C0994-3826-DF43-2B22-6CEC00DC5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085FD-72A2-36E0-974B-E505E2CB5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06458-A323-B0F7-9C4E-9A3BE9321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8487A-9A60-5070-8D46-AA90D7EA02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1B697-B881-E103-C8F1-EF1ABCA5C667}"/>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8" name="Footer Placeholder 7">
            <a:extLst>
              <a:ext uri="{FF2B5EF4-FFF2-40B4-BE49-F238E27FC236}">
                <a16:creationId xmlns:a16="http://schemas.microsoft.com/office/drawing/2014/main" id="{62CCA737-2CF1-85CE-C1C8-744116856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841BA-07DB-E24C-6DAF-200540EEAED2}"/>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273075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B698-EE53-E4CC-6681-FEE1EB311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8B99EF-291B-F57A-E293-CB8E02C29963}"/>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4" name="Footer Placeholder 3">
            <a:extLst>
              <a:ext uri="{FF2B5EF4-FFF2-40B4-BE49-F238E27FC236}">
                <a16:creationId xmlns:a16="http://schemas.microsoft.com/office/drawing/2014/main" id="{EBA1814D-4739-A834-5163-9661EEAFE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9D6B4D-354A-4F50-59B9-E2C5EB8B29FC}"/>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222849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7F143-17B4-0630-8C1A-41FE68118140}"/>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3" name="Footer Placeholder 2">
            <a:extLst>
              <a:ext uri="{FF2B5EF4-FFF2-40B4-BE49-F238E27FC236}">
                <a16:creationId xmlns:a16="http://schemas.microsoft.com/office/drawing/2014/main" id="{B1BADB21-B703-04D3-30C3-085A1E1602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7D9D0F-6D8D-AC1B-4F9B-F147415B2223}"/>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35118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A5EF-2EF4-4922-0006-B930D885C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653FD-5DDB-35C1-B745-9905739F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144E5-F3B1-174D-025F-3DE8E9687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C67A2-61BF-728B-2167-7C85DB2E86EA}"/>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6" name="Footer Placeholder 5">
            <a:extLst>
              <a:ext uri="{FF2B5EF4-FFF2-40B4-BE49-F238E27FC236}">
                <a16:creationId xmlns:a16="http://schemas.microsoft.com/office/drawing/2014/main" id="{1FB30B40-DAA0-A96B-DC92-029702557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C40BE-6628-5FE1-55B5-962ACC609EE4}"/>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101214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A43B-03C5-AC65-26AE-A7C787E30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3652A-A611-F59F-8104-1FCA5A96E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559A7-0BB9-122C-2503-F44F4BC92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11529-353A-911D-9194-234446544D5E}"/>
              </a:ext>
            </a:extLst>
          </p:cNvPr>
          <p:cNvSpPr>
            <a:spLocks noGrp="1"/>
          </p:cNvSpPr>
          <p:nvPr>
            <p:ph type="dt" sz="half" idx="10"/>
          </p:nvPr>
        </p:nvSpPr>
        <p:spPr/>
        <p:txBody>
          <a:bodyPr/>
          <a:lstStyle/>
          <a:p>
            <a:fld id="{9148BC73-D665-7E42-A2C1-F0EE2FCFE8FE}" type="datetimeFigureOut">
              <a:rPr lang="en-US" smtClean="0"/>
              <a:t>9/20/24</a:t>
            </a:fld>
            <a:endParaRPr lang="en-US"/>
          </a:p>
        </p:txBody>
      </p:sp>
      <p:sp>
        <p:nvSpPr>
          <p:cNvPr id="6" name="Footer Placeholder 5">
            <a:extLst>
              <a:ext uri="{FF2B5EF4-FFF2-40B4-BE49-F238E27FC236}">
                <a16:creationId xmlns:a16="http://schemas.microsoft.com/office/drawing/2014/main" id="{C2DCF26B-58D4-86FD-1812-9E4BC31445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FAF7B-C446-1D6F-B7E4-36323C0CC3F8}"/>
              </a:ext>
            </a:extLst>
          </p:cNvPr>
          <p:cNvSpPr>
            <a:spLocks noGrp="1"/>
          </p:cNvSpPr>
          <p:nvPr>
            <p:ph type="sldNum" sz="quarter" idx="12"/>
          </p:nvPr>
        </p:nvSpPr>
        <p:spPr/>
        <p:txBody>
          <a:bodyPr/>
          <a:lstStyle/>
          <a:p>
            <a:fld id="{893B554D-796B-704C-8322-F9BDC0B13796}" type="slidenum">
              <a:rPr lang="en-US" smtClean="0"/>
              <a:t>‹#›</a:t>
            </a:fld>
            <a:endParaRPr lang="en-US"/>
          </a:p>
        </p:txBody>
      </p:sp>
    </p:spTree>
    <p:extLst>
      <p:ext uri="{BB962C8B-B14F-4D97-AF65-F5344CB8AC3E}">
        <p14:creationId xmlns:p14="http://schemas.microsoft.com/office/powerpoint/2010/main" val="15562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679EF-3D65-32BC-62EF-398EC5856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2946F1-158F-99F0-1327-A3FC79DF4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517D2-F310-EDB0-B881-4B04686D0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8BC73-D665-7E42-A2C1-F0EE2FCFE8FE}" type="datetimeFigureOut">
              <a:rPr lang="en-US" smtClean="0"/>
              <a:t>9/20/24</a:t>
            </a:fld>
            <a:endParaRPr lang="en-US"/>
          </a:p>
        </p:txBody>
      </p:sp>
      <p:sp>
        <p:nvSpPr>
          <p:cNvPr id="5" name="Footer Placeholder 4">
            <a:extLst>
              <a:ext uri="{FF2B5EF4-FFF2-40B4-BE49-F238E27FC236}">
                <a16:creationId xmlns:a16="http://schemas.microsoft.com/office/drawing/2014/main" id="{EC2C53F7-24F8-BFB2-91DA-3E3FD16B2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650E0-C950-12A3-6EAC-BF0735823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B554D-796B-704C-8322-F9BDC0B13796}" type="slidenum">
              <a:rPr lang="en-US" smtClean="0"/>
              <a:t>‹#›</a:t>
            </a:fld>
            <a:endParaRPr lang="en-US"/>
          </a:p>
        </p:txBody>
      </p:sp>
    </p:spTree>
    <p:extLst>
      <p:ext uri="{BB962C8B-B14F-4D97-AF65-F5344CB8AC3E}">
        <p14:creationId xmlns:p14="http://schemas.microsoft.com/office/powerpoint/2010/main" val="6414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a:xfrm>
            <a:off x="831850" y="949569"/>
            <a:ext cx="10515600" cy="4712677"/>
          </a:xfrm>
        </p:spPr>
        <p:txBody>
          <a:bodyPr>
            <a:normAutofit/>
          </a:bodyPr>
          <a:lstStyle/>
          <a:p>
            <a:pPr>
              <a:lnSpc>
                <a:spcPct val="114000"/>
              </a:lnSpc>
            </a:pPr>
            <a:r>
              <a:rPr lang="en-US" b="1" i="1" dirty="0">
                <a:solidFill>
                  <a:srgbClr val="FFFF00"/>
                </a:solidFill>
                <a:latin typeface="Avenir Book" panose="02000503020000020003" pitchFamily="2" charset="0"/>
              </a:rPr>
              <a:t>Sexual Stewardship</a:t>
            </a:r>
            <a:br>
              <a:rPr lang="en-US" i="1" dirty="0">
                <a:solidFill>
                  <a:schemeClr val="bg1">
                    <a:lumMod val="95000"/>
                  </a:schemeClr>
                </a:solidFill>
                <a:latin typeface="Avenir Book" panose="02000503020000020003" pitchFamily="2" charset="0"/>
              </a:rPr>
            </a:br>
            <a:r>
              <a:rPr lang="en-US" i="1" dirty="0">
                <a:solidFill>
                  <a:schemeClr val="bg1">
                    <a:lumMod val="95000"/>
                  </a:schemeClr>
                </a:solidFill>
                <a:latin typeface="Avenir Book" panose="02000503020000020003" pitchFamily="2" charset="0"/>
              </a:rPr>
              <a:t>   </a:t>
            </a:r>
            <a:br>
              <a:rPr lang="en-US" sz="5400" i="1" dirty="0">
                <a:solidFill>
                  <a:schemeClr val="bg1">
                    <a:lumMod val="95000"/>
                  </a:schemeClr>
                </a:solidFill>
                <a:latin typeface="Avenir Book" panose="02000503020000020003" pitchFamily="2" charset="0"/>
              </a:rPr>
            </a:br>
            <a:endParaRPr lang="en-US" i="1" dirty="0">
              <a:solidFill>
                <a:schemeClr val="bg1">
                  <a:lumMod val="95000"/>
                </a:schemeClr>
              </a:solidFill>
              <a:latin typeface="Avenir Book" panose="02000503020000020003" pitchFamily="2" charset="0"/>
            </a:endParaRPr>
          </a:p>
        </p:txBody>
      </p:sp>
    </p:spTree>
    <p:extLst>
      <p:ext uri="{BB962C8B-B14F-4D97-AF65-F5344CB8AC3E}">
        <p14:creationId xmlns:p14="http://schemas.microsoft.com/office/powerpoint/2010/main" val="341540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fontScale="90000"/>
          </a:bodyPr>
          <a:lstStyle/>
          <a:p>
            <a:pPr>
              <a:lnSpc>
                <a:spcPct val="114000"/>
              </a:lnSpc>
            </a:pPr>
            <a:br>
              <a:rPr lang="en-US" i="1" dirty="0">
                <a:solidFill>
                  <a:schemeClr val="bg1">
                    <a:lumMod val="95000"/>
                  </a:schemeClr>
                </a:solidFill>
              </a:rPr>
            </a:br>
            <a:r>
              <a:rPr lang="en-US" sz="4900" b="1" i="1" dirty="0">
                <a:solidFill>
                  <a:schemeClr val="bg1">
                    <a:lumMod val="95000"/>
                  </a:schemeClr>
                </a:solidFill>
              </a:rPr>
              <a:t>From </a:t>
            </a:r>
            <a:r>
              <a:rPr lang="en-US" sz="7300" b="1" i="1" dirty="0">
                <a:solidFill>
                  <a:srgbClr val="FFFF00"/>
                </a:solidFill>
              </a:rPr>
              <a:t>Genesis . . .</a:t>
            </a:r>
            <a:endParaRPr lang="en-US" b="1" i="1" dirty="0">
              <a:solidFill>
                <a:srgbClr val="FFFF00"/>
              </a:solidFill>
            </a:endParaRPr>
          </a:p>
        </p:txBody>
      </p:sp>
      <p:sp>
        <p:nvSpPr>
          <p:cNvPr id="2" name="Content Placeholder 1">
            <a:extLst>
              <a:ext uri="{FF2B5EF4-FFF2-40B4-BE49-F238E27FC236}">
                <a16:creationId xmlns:a16="http://schemas.microsoft.com/office/drawing/2014/main" id="{DE15F672-349D-05BC-0D4B-A40C22A97D75}"/>
              </a:ext>
            </a:extLst>
          </p:cNvPr>
          <p:cNvSpPr>
            <a:spLocks noGrp="1"/>
          </p:cNvSpPr>
          <p:nvPr>
            <p:ph idx="1"/>
          </p:nvPr>
        </p:nvSpPr>
        <p:spPr>
          <a:xfrm>
            <a:off x="838200" y="2074985"/>
            <a:ext cx="10515600" cy="4101978"/>
          </a:xfrm>
        </p:spPr>
        <p:txBody>
          <a:bodyPr/>
          <a:lstStyle/>
          <a:p>
            <a:pPr marL="0" indent="0">
              <a:buNone/>
            </a:pPr>
            <a:r>
              <a:rPr lang="en-US" sz="3600" dirty="0">
                <a:solidFill>
                  <a:schemeClr val="bg1"/>
                </a:solidFill>
              </a:rPr>
              <a:t>our </a:t>
            </a:r>
            <a:r>
              <a:rPr lang="en-US" sz="3600" dirty="0">
                <a:solidFill>
                  <a:srgbClr val="FFFF00"/>
                </a:solidFill>
              </a:rPr>
              <a:t>HUMAN SEXUAL INTEGRITY</a:t>
            </a:r>
            <a:r>
              <a:rPr lang="en-US" sz="3600" dirty="0">
                <a:solidFill>
                  <a:schemeClr val="bg1"/>
                </a:solidFill>
              </a:rPr>
              <a:t> is . . .</a:t>
            </a:r>
          </a:p>
          <a:p>
            <a:pPr lvl="1">
              <a:lnSpc>
                <a:spcPct val="114000"/>
              </a:lnSpc>
            </a:pPr>
            <a:r>
              <a:rPr lang="en-US" sz="2800" dirty="0">
                <a:solidFill>
                  <a:schemeClr val="bg1"/>
                </a:solidFill>
              </a:rPr>
              <a:t> </a:t>
            </a:r>
            <a:r>
              <a:rPr lang="en-US" sz="3200" dirty="0">
                <a:solidFill>
                  <a:schemeClr val="bg1"/>
                </a:solidFill>
              </a:rPr>
              <a:t>found, affirmed, and lived in monogamous marriage</a:t>
            </a:r>
            <a:endParaRPr lang="en-US" sz="3200" i="1" dirty="0">
              <a:solidFill>
                <a:schemeClr val="bg1"/>
              </a:solidFill>
            </a:endParaRPr>
          </a:p>
          <a:p>
            <a:pPr lvl="1">
              <a:lnSpc>
                <a:spcPct val="114000"/>
              </a:lnSpc>
            </a:pPr>
            <a:r>
              <a:rPr lang="en-US" sz="3200" i="1" dirty="0">
                <a:solidFill>
                  <a:schemeClr val="bg1"/>
                </a:solidFill>
              </a:rPr>
              <a:t> </a:t>
            </a:r>
            <a:r>
              <a:rPr lang="en-US" sz="3200" dirty="0">
                <a:solidFill>
                  <a:schemeClr val="bg1"/>
                </a:solidFill>
              </a:rPr>
              <a:t>always and only in male-female union</a:t>
            </a:r>
          </a:p>
          <a:p>
            <a:pPr lvl="1">
              <a:lnSpc>
                <a:spcPct val="114000"/>
              </a:lnSpc>
            </a:pPr>
            <a:r>
              <a:rPr lang="en-US" sz="3200" dirty="0">
                <a:solidFill>
                  <a:schemeClr val="bg1"/>
                </a:solidFill>
              </a:rPr>
              <a:t> protected by divine prohibitions against various  departures from God’s will in the Torah</a:t>
            </a:r>
          </a:p>
        </p:txBody>
      </p:sp>
    </p:spTree>
    <p:extLst>
      <p:ext uri="{BB962C8B-B14F-4D97-AF65-F5344CB8AC3E}">
        <p14:creationId xmlns:p14="http://schemas.microsoft.com/office/powerpoint/2010/main" val="3589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p:txBody>
          <a:bodyPr>
            <a:normAutofit/>
          </a:bodyPr>
          <a:lstStyle/>
          <a:p>
            <a:pPr marL="0" indent="0">
              <a:lnSpc>
                <a:spcPct val="114000"/>
              </a:lnSpc>
              <a:buNone/>
            </a:pPr>
            <a:r>
              <a:rPr lang="en-US" sz="4400" b="0" i="0" u="none" strike="noStrike" dirty="0">
                <a:solidFill>
                  <a:schemeClr val="bg1"/>
                </a:solidFill>
                <a:effectLst/>
                <a:latin typeface="Avenir Book" panose="02000503020000020003" pitchFamily="2" charset="0"/>
              </a:rPr>
              <a:t>“Do not have sexual relations with a man as one does with a woman; that is detestable.”</a:t>
            </a:r>
            <a:endParaRPr lang="en-US" sz="4400" dirty="0">
              <a:solidFill>
                <a:schemeClr val="bg1"/>
              </a:solidFill>
              <a:latin typeface="Avenir Book" panose="02000503020000020003" pitchFamily="2" charset="0"/>
            </a:endParaRPr>
          </a:p>
          <a:p>
            <a:pPr marL="0" indent="0" algn="r">
              <a:lnSpc>
                <a:spcPct val="114000"/>
              </a:lnSpc>
              <a:buNone/>
            </a:pPr>
            <a:r>
              <a:rPr lang="en-US" sz="3200" i="1" dirty="0">
                <a:solidFill>
                  <a:schemeClr val="bg1"/>
                </a:solidFill>
                <a:latin typeface="Avenir Book" panose="02000503020000020003" pitchFamily="2" charset="0"/>
              </a:rPr>
              <a:t>— Leviticus 18:22 (NIV)</a:t>
            </a:r>
          </a:p>
        </p:txBody>
      </p:sp>
    </p:spTree>
    <p:extLst>
      <p:ext uri="{BB962C8B-B14F-4D97-AF65-F5344CB8AC3E}">
        <p14:creationId xmlns:p14="http://schemas.microsoft.com/office/powerpoint/2010/main" val="362600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fontScale="90000"/>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a:xfrm>
            <a:off x="838200" y="1349829"/>
            <a:ext cx="10515600" cy="4827134"/>
          </a:xfrm>
        </p:spPr>
        <p:txBody>
          <a:bodyPr>
            <a:normAutofit/>
          </a:bodyPr>
          <a:lstStyle/>
          <a:p>
            <a:pPr marL="0" indent="0">
              <a:lnSpc>
                <a:spcPct val="114000"/>
              </a:lnSpc>
              <a:buNone/>
            </a:pPr>
            <a:r>
              <a:rPr lang="en-US" sz="4200" b="0" i="0" u="none" strike="noStrike" dirty="0">
                <a:solidFill>
                  <a:schemeClr val="bg1"/>
                </a:solidFill>
                <a:effectLst/>
                <a:latin typeface="Avenir Book" panose="02000503020000020003" pitchFamily="2" charset="0"/>
              </a:rPr>
              <a:t>“If a man has sexual relations with a man as one does with a woman, both of them have done what is detestable. They are to be put to death; their blood will be on their own heads.”</a:t>
            </a:r>
          </a:p>
          <a:p>
            <a:pPr marL="0" indent="0" algn="r">
              <a:lnSpc>
                <a:spcPct val="114000"/>
              </a:lnSpc>
              <a:buNone/>
            </a:pPr>
            <a:r>
              <a:rPr lang="en-US" sz="3200" i="1" dirty="0">
                <a:solidFill>
                  <a:schemeClr val="bg1"/>
                </a:solidFill>
                <a:latin typeface="Avenir Book" panose="02000503020000020003" pitchFamily="2" charset="0"/>
              </a:rPr>
              <a:t>— Leviticus 20:13 (NIV)</a:t>
            </a:r>
          </a:p>
        </p:txBody>
      </p:sp>
    </p:spTree>
    <p:extLst>
      <p:ext uri="{BB962C8B-B14F-4D97-AF65-F5344CB8AC3E}">
        <p14:creationId xmlns:p14="http://schemas.microsoft.com/office/powerpoint/2010/main" val="146354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a:xfrm>
            <a:off x="514350" y="365125"/>
            <a:ext cx="11158538" cy="1325563"/>
          </a:xfrm>
        </p:spPr>
        <p:txBody>
          <a:bodyPr>
            <a:normAutofit fontScale="90000"/>
          </a:bodyPr>
          <a:lstStyle/>
          <a:p>
            <a:pPr>
              <a:lnSpc>
                <a:spcPct val="114000"/>
              </a:lnSpc>
            </a:pPr>
            <a:r>
              <a:rPr lang="en-US" b="1" i="1" dirty="0">
                <a:solidFill>
                  <a:srgbClr val="FFFF00"/>
                </a:solidFill>
                <a:latin typeface="Avenir Book" panose="02000503020000020003" pitchFamily="2" charset="0"/>
              </a:rPr>
              <a:t>All cultures must answer to God’s moral laws</a:t>
            </a:r>
          </a:p>
        </p:txBody>
      </p:sp>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p:txBody>
          <a:bodyPr/>
          <a:lstStyle/>
          <a:p>
            <a:pPr marL="0" indent="0">
              <a:lnSpc>
                <a:spcPct val="114000"/>
              </a:lnSpc>
              <a:buNone/>
            </a:pPr>
            <a:r>
              <a:rPr lang="en-US" sz="3200" b="0" i="0" u="none" strike="noStrike" dirty="0">
                <a:solidFill>
                  <a:schemeClr val="bg1"/>
                </a:solidFill>
                <a:effectLst/>
                <a:latin typeface="Avenir Book" panose="02000503020000020003" pitchFamily="2" charset="0"/>
              </a:rPr>
              <a:t>“You must not do as they do in </a:t>
            </a:r>
            <a:r>
              <a:rPr lang="en-US" sz="3600" b="1" i="0" u="sng" strike="noStrike" dirty="0">
                <a:solidFill>
                  <a:schemeClr val="bg1"/>
                </a:solidFill>
                <a:effectLst/>
                <a:latin typeface="Avenir Book" panose="02000503020000020003" pitchFamily="2" charset="0"/>
              </a:rPr>
              <a:t>Egypt</a:t>
            </a:r>
            <a:r>
              <a:rPr lang="en-US" sz="3200" b="0" i="0" u="none" strike="noStrike" dirty="0">
                <a:solidFill>
                  <a:schemeClr val="bg1"/>
                </a:solidFill>
                <a:effectLst/>
                <a:latin typeface="Avenir Book" panose="02000503020000020003" pitchFamily="2" charset="0"/>
              </a:rPr>
              <a:t>, where you used to live, and you must not do as they do in the land of </a:t>
            </a:r>
            <a:r>
              <a:rPr lang="en-US" sz="3600" b="1" i="0" u="sng" strike="noStrike" dirty="0">
                <a:solidFill>
                  <a:schemeClr val="bg1"/>
                </a:solidFill>
                <a:effectLst/>
                <a:latin typeface="Avenir Book" panose="02000503020000020003" pitchFamily="2" charset="0"/>
              </a:rPr>
              <a:t>Canaan</a:t>
            </a:r>
            <a:r>
              <a:rPr lang="en-US" sz="3200" b="0" i="0" u="none" strike="noStrike" dirty="0">
                <a:solidFill>
                  <a:schemeClr val="bg1"/>
                </a:solidFill>
                <a:effectLst/>
                <a:latin typeface="Avenir Book" panose="02000503020000020003" pitchFamily="2" charset="0"/>
              </a:rPr>
              <a:t>, where I am bringing you. Do not follow their practices.</a:t>
            </a:r>
            <a:r>
              <a:rPr lang="en-US" sz="3200" b="1" baseline="30000" dirty="0">
                <a:solidFill>
                  <a:schemeClr val="bg1"/>
                </a:solidFill>
                <a:latin typeface="Avenir Book" panose="02000503020000020003" pitchFamily="2" charset="0"/>
              </a:rPr>
              <a:t> </a:t>
            </a:r>
            <a:r>
              <a:rPr lang="en-US" sz="3200" b="0" i="0" u="none" strike="noStrike" dirty="0">
                <a:solidFill>
                  <a:schemeClr val="bg1"/>
                </a:solidFill>
                <a:effectLst/>
                <a:latin typeface="Avenir Book" panose="02000503020000020003" pitchFamily="2" charset="0"/>
              </a:rPr>
              <a:t>You must obey my laws and be careful to follow my decrees. I am the Lord your God.”</a:t>
            </a:r>
          </a:p>
          <a:p>
            <a:pPr marL="0" indent="0" algn="r">
              <a:lnSpc>
                <a:spcPct val="114000"/>
              </a:lnSpc>
              <a:buNone/>
            </a:pPr>
            <a:r>
              <a:rPr lang="en-US" sz="2400" i="1" dirty="0">
                <a:solidFill>
                  <a:schemeClr val="bg1"/>
                </a:solidFill>
                <a:latin typeface="Avenir Book" panose="02000503020000020003" pitchFamily="2" charset="0"/>
              </a:rPr>
              <a:t>— Leviticus 18:3</a:t>
            </a:r>
          </a:p>
        </p:txBody>
      </p:sp>
    </p:spTree>
    <p:extLst>
      <p:ext uri="{BB962C8B-B14F-4D97-AF65-F5344CB8AC3E}">
        <p14:creationId xmlns:p14="http://schemas.microsoft.com/office/powerpoint/2010/main" val="375711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a:xfrm>
            <a:off x="514350" y="365125"/>
            <a:ext cx="11158538" cy="1325563"/>
          </a:xfrm>
        </p:spPr>
        <p:txBody>
          <a:bodyPr>
            <a:normAutofit/>
          </a:bodyPr>
          <a:lstStyle/>
          <a:p>
            <a:pPr>
              <a:lnSpc>
                <a:spcPct val="114000"/>
              </a:lnSpc>
            </a:pPr>
            <a:r>
              <a:rPr lang="en-US" b="1" i="1" dirty="0">
                <a:solidFill>
                  <a:srgbClr val="FFFF00"/>
                </a:solidFill>
                <a:latin typeface="Avenir Book" panose="02000503020000020003" pitchFamily="2" charset="0"/>
              </a:rPr>
              <a:t>EXCURSUS: Acts 15:28-29</a:t>
            </a:r>
          </a:p>
        </p:txBody>
      </p:sp>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a:xfrm>
            <a:off x="514349" y="1825624"/>
            <a:ext cx="10950819" cy="4667251"/>
          </a:xfrm>
        </p:spPr>
        <p:txBody>
          <a:bodyPr>
            <a:normAutofit fontScale="92500"/>
          </a:bodyPr>
          <a:lstStyle/>
          <a:p>
            <a:pPr marL="0" indent="0">
              <a:lnSpc>
                <a:spcPct val="114000"/>
              </a:lnSpc>
              <a:buNone/>
            </a:pPr>
            <a:r>
              <a:rPr lang="en-US" sz="3200" b="0" i="0" u="none" strike="noStrike" dirty="0">
                <a:solidFill>
                  <a:schemeClr val="bg1"/>
                </a:solidFill>
                <a:effectLst/>
                <a:latin typeface="Avenir Book" panose="02000503020000020003" pitchFamily="2" charset="0"/>
              </a:rPr>
              <a:t>The </a:t>
            </a:r>
            <a:r>
              <a:rPr lang="en-US" sz="3200" b="0" i="0" u="sng" strike="noStrike" dirty="0">
                <a:solidFill>
                  <a:schemeClr val="bg1"/>
                </a:solidFill>
                <a:effectLst/>
                <a:latin typeface="Avenir Book" panose="02000503020000020003" pitchFamily="2" charset="0"/>
              </a:rPr>
              <a:t>four prohibitions to Gentile Christians</a:t>
            </a:r>
            <a:r>
              <a:rPr lang="en-US" sz="3200" b="0" i="0" strike="noStrike" dirty="0">
                <a:solidFill>
                  <a:schemeClr val="bg1"/>
                </a:solidFill>
                <a:effectLst/>
                <a:latin typeface="Avenir Book" panose="02000503020000020003" pitchFamily="2" charset="0"/>
              </a:rPr>
              <a:t> are the same ones imposed on non-Israelites in the Old Testament</a:t>
            </a:r>
          </a:p>
          <a:p>
            <a:pPr lvl="1">
              <a:lnSpc>
                <a:spcPct val="114000"/>
              </a:lnSpc>
            </a:pPr>
            <a:r>
              <a:rPr lang="en-US" sz="2800" dirty="0">
                <a:solidFill>
                  <a:schemeClr val="bg1"/>
                </a:solidFill>
                <a:latin typeface="Avenir Book" panose="02000503020000020003" pitchFamily="2" charset="0"/>
              </a:rPr>
              <a:t> </a:t>
            </a:r>
            <a:r>
              <a:rPr lang="en-US" sz="3200" dirty="0">
                <a:solidFill>
                  <a:schemeClr val="bg1"/>
                </a:solidFill>
                <a:latin typeface="Avenir Book" panose="02000503020000020003" pitchFamily="2" charset="0"/>
              </a:rPr>
              <a:t>meat offered to idols / </a:t>
            </a:r>
            <a:r>
              <a:rPr lang="en-US" b="1" i="1" dirty="0">
                <a:solidFill>
                  <a:schemeClr val="bg1"/>
                </a:solidFill>
                <a:latin typeface="Avenir Book" panose="02000503020000020003" pitchFamily="2" charset="0"/>
              </a:rPr>
              <a:t>Lev 17:1-9</a:t>
            </a:r>
            <a:endParaRPr lang="en-US" b="1" dirty="0">
              <a:solidFill>
                <a:schemeClr val="bg1"/>
              </a:solidFill>
              <a:latin typeface="Avenir Book" panose="02000503020000020003" pitchFamily="2" charset="0"/>
            </a:endParaRPr>
          </a:p>
          <a:p>
            <a:pPr lvl="1">
              <a:lnSpc>
                <a:spcPct val="114000"/>
              </a:lnSpc>
            </a:pPr>
            <a:r>
              <a:rPr lang="en-US" sz="3200" i="1" dirty="0">
                <a:solidFill>
                  <a:schemeClr val="bg1"/>
                </a:solidFill>
                <a:latin typeface="Avenir Book" panose="02000503020000020003" pitchFamily="2" charset="0"/>
              </a:rPr>
              <a:t> </a:t>
            </a:r>
            <a:r>
              <a:rPr lang="en-US" sz="3200" dirty="0">
                <a:solidFill>
                  <a:schemeClr val="bg1"/>
                </a:solidFill>
                <a:latin typeface="Avenir Book" panose="02000503020000020003" pitchFamily="2" charset="0"/>
              </a:rPr>
              <a:t>blood offered to idols / </a:t>
            </a:r>
            <a:r>
              <a:rPr lang="en-US" b="1" i="1" dirty="0">
                <a:solidFill>
                  <a:schemeClr val="bg1"/>
                </a:solidFill>
                <a:latin typeface="Avenir Book" panose="02000503020000020003" pitchFamily="2" charset="0"/>
              </a:rPr>
              <a:t>Lev 17:10-12</a:t>
            </a:r>
            <a:endParaRPr lang="en-US" dirty="0">
              <a:solidFill>
                <a:schemeClr val="bg1"/>
              </a:solidFill>
              <a:latin typeface="Avenir Book" panose="02000503020000020003" pitchFamily="2" charset="0"/>
            </a:endParaRPr>
          </a:p>
          <a:p>
            <a:pPr lvl="1">
              <a:lnSpc>
                <a:spcPct val="114000"/>
              </a:lnSpc>
            </a:pPr>
            <a:r>
              <a:rPr lang="en-US" sz="3200" i="1" dirty="0">
                <a:solidFill>
                  <a:schemeClr val="bg1"/>
                </a:solidFill>
                <a:latin typeface="Avenir Book" panose="02000503020000020003" pitchFamily="2" charset="0"/>
              </a:rPr>
              <a:t> </a:t>
            </a:r>
            <a:r>
              <a:rPr lang="en-US" sz="3200" dirty="0">
                <a:solidFill>
                  <a:schemeClr val="bg1"/>
                </a:solidFill>
                <a:latin typeface="Avenir Book" panose="02000503020000020003" pitchFamily="2" charset="0"/>
              </a:rPr>
              <a:t>improperly slaughtered animals / </a:t>
            </a:r>
            <a:r>
              <a:rPr lang="en-US" b="1" i="1" dirty="0">
                <a:solidFill>
                  <a:schemeClr val="bg1"/>
                </a:solidFill>
                <a:latin typeface="Avenir Book" panose="02000503020000020003" pitchFamily="2" charset="0"/>
              </a:rPr>
              <a:t>Lev 17:13-16</a:t>
            </a:r>
            <a:endParaRPr lang="en-US" dirty="0">
              <a:solidFill>
                <a:schemeClr val="bg1"/>
              </a:solidFill>
              <a:latin typeface="Avenir Book" panose="02000503020000020003" pitchFamily="2" charset="0"/>
            </a:endParaRPr>
          </a:p>
          <a:p>
            <a:pPr lvl="1">
              <a:lnSpc>
                <a:spcPct val="114000"/>
              </a:lnSpc>
            </a:pPr>
            <a:r>
              <a:rPr lang="en-US" sz="3200" i="1" dirty="0">
                <a:solidFill>
                  <a:schemeClr val="bg1"/>
                </a:solidFill>
                <a:latin typeface="Avenir Book" panose="02000503020000020003" pitchFamily="2" charset="0"/>
              </a:rPr>
              <a:t> </a:t>
            </a:r>
            <a:r>
              <a:rPr lang="en-US" sz="3200" dirty="0">
                <a:solidFill>
                  <a:schemeClr val="bg1"/>
                </a:solidFill>
                <a:latin typeface="Avenir Book" panose="02000503020000020003" pitchFamily="2" charset="0"/>
              </a:rPr>
              <a:t>sexual immorality (</a:t>
            </a:r>
            <a:r>
              <a:rPr lang="en-US" sz="3200" i="1" dirty="0" err="1">
                <a:solidFill>
                  <a:schemeClr val="bg1"/>
                </a:solidFill>
                <a:latin typeface="Avenir Book" panose="02000503020000020003" pitchFamily="2" charset="0"/>
              </a:rPr>
              <a:t>porneia</a:t>
            </a:r>
            <a:r>
              <a:rPr lang="en-US" sz="3200" dirty="0">
                <a:solidFill>
                  <a:schemeClr val="bg1"/>
                </a:solidFill>
                <a:latin typeface="Avenir Book" panose="02000503020000020003" pitchFamily="2" charset="0"/>
              </a:rPr>
              <a:t>) / </a:t>
            </a:r>
            <a:r>
              <a:rPr lang="en-US" i="1" dirty="0">
                <a:solidFill>
                  <a:schemeClr val="bg1"/>
                </a:solidFill>
                <a:latin typeface="Avenir Book" panose="02000503020000020003" pitchFamily="2" charset="0"/>
              </a:rPr>
              <a:t>Lev 18:1-23</a:t>
            </a:r>
          </a:p>
          <a:p>
            <a:pPr marL="0" indent="0">
              <a:lnSpc>
                <a:spcPct val="114000"/>
              </a:lnSpc>
              <a:buNone/>
            </a:pPr>
            <a:r>
              <a:rPr lang="en-US" sz="3200" dirty="0">
                <a:solidFill>
                  <a:schemeClr val="bg1"/>
                </a:solidFill>
                <a:latin typeface="Avenir Book" panose="02000503020000020003" pitchFamily="2" charset="0"/>
              </a:rPr>
              <a:t>The word </a:t>
            </a:r>
            <a:r>
              <a:rPr lang="en-US" sz="3200" i="1" dirty="0" err="1">
                <a:solidFill>
                  <a:schemeClr val="bg1"/>
                </a:solidFill>
                <a:latin typeface="Avenir Book" panose="02000503020000020003" pitchFamily="2" charset="0"/>
              </a:rPr>
              <a:t>porneia</a:t>
            </a:r>
            <a:r>
              <a:rPr lang="en-US" sz="3200" dirty="0">
                <a:solidFill>
                  <a:schemeClr val="bg1"/>
                </a:solidFill>
                <a:latin typeface="Avenir Book" panose="02000503020000020003" pitchFamily="2" charset="0"/>
              </a:rPr>
              <a:t> embraces incest, rape, gay sex, prostitution, bestiality, and the other illicit sexual contacts of Leviticus</a:t>
            </a:r>
            <a:endParaRPr lang="en-US" sz="3200" i="1"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292157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a:xfrm>
            <a:off x="651803" y="885629"/>
            <a:ext cx="10888394" cy="1013509"/>
          </a:xfrm>
        </p:spPr>
        <p:txBody>
          <a:bodyPr>
            <a:noAutofit/>
          </a:bodyPr>
          <a:lstStyle/>
          <a:p>
            <a:pPr>
              <a:lnSpc>
                <a:spcPct val="114000"/>
              </a:lnSpc>
            </a:pPr>
            <a:r>
              <a:rPr lang="en-US" sz="3800" b="1" i="1" dirty="0">
                <a:solidFill>
                  <a:srgbClr val="FFFF00"/>
                </a:solidFill>
                <a:latin typeface="Avenir Book" panose="02000503020000020003" pitchFamily="2" charset="0"/>
              </a:rPr>
              <a:t>Asked about marriage, Jesus spoke of </a:t>
            </a:r>
            <a:r>
              <a:rPr lang="en-US" sz="4800" b="1" i="1" dirty="0">
                <a:solidFill>
                  <a:srgbClr val="FFFF00"/>
                </a:solidFill>
                <a:latin typeface="Avenir Book" panose="02000503020000020003" pitchFamily="2" charset="0"/>
              </a:rPr>
              <a:t>EDEN</a:t>
            </a:r>
            <a:endParaRPr lang="en-US" sz="3600" b="1" i="1" dirty="0">
              <a:solidFill>
                <a:srgbClr val="FFFF00"/>
              </a:solidFill>
              <a:latin typeface="Avenir Book" panose="02000503020000020003" pitchFamily="2" charset="0"/>
            </a:endParaRPr>
          </a:p>
        </p:txBody>
      </p:sp>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a:xfrm>
            <a:off x="838200" y="2082018"/>
            <a:ext cx="10515600" cy="4094945"/>
          </a:xfrm>
        </p:spPr>
        <p:txBody>
          <a:bodyPr>
            <a:normAutofit/>
          </a:bodyPr>
          <a:lstStyle/>
          <a:p>
            <a:pPr marL="0" indent="0">
              <a:lnSpc>
                <a:spcPct val="114000"/>
              </a:lnSpc>
              <a:buNone/>
            </a:pPr>
            <a:r>
              <a:rPr lang="en-US" sz="4000" dirty="0">
                <a:solidFill>
                  <a:schemeClr val="bg1"/>
                </a:solidFill>
                <a:latin typeface="Avenir Book" panose="02000503020000020003" pitchFamily="2" charset="0"/>
              </a:rPr>
              <a:t>He gave two options . . .</a:t>
            </a:r>
          </a:p>
          <a:p>
            <a:pPr marL="0" indent="0">
              <a:lnSpc>
                <a:spcPct val="114000"/>
              </a:lnSpc>
              <a:buNone/>
            </a:pPr>
            <a:r>
              <a:rPr lang="en-US" sz="4000" dirty="0">
                <a:solidFill>
                  <a:schemeClr val="bg1"/>
                </a:solidFill>
                <a:latin typeface="Avenir Book" panose="02000503020000020003" pitchFamily="2" charset="0"/>
              </a:rPr>
              <a:t>   1. Monogamous male-female marriage</a:t>
            </a:r>
          </a:p>
          <a:p>
            <a:pPr marL="0" indent="0">
              <a:lnSpc>
                <a:spcPct val="114000"/>
              </a:lnSpc>
              <a:buNone/>
            </a:pPr>
            <a:r>
              <a:rPr lang="en-US" sz="4000" dirty="0">
                <a:solidFill>
                  <a:schemeClr val="bg1"/>
                </a:solidFill>
                <a:latin typeface="Avenir Book" panose="02000503020000020003" pitchFamily="2" charset="0"/>
              </a:rPr>
              <a:t>   2. A chaste and celibate single life</a:t>
            </a:r>
          </a:p>
          <a:p>
            <a:pPr marL="0" indent="0">
              <a:lnSpc>
                <a:spcPct val="114000"/>
              </a:lnSpc>
              <a:buNone/>
            </a:pPr>
            <a:r>
              <a:rPr lang="en-US" sz="4000" i="1" dirty="0">
                <a:solidFill>
                  <a:schemeClr val="bg1"/>
                </a:solidFill>
                <a:latin typeface="Avenir Book" panose="02000503020000020003" pitchFamily="2" charset="0"/>
              </a:rPr>
              <a:t>   3. No “third option” is offered</a:t>
            </a:r>
          </a:p>
        </p:txBody>
      </p:sp>
    </p:spTree>
    <p:extLst>
      <p:ext uri="{BB962C8B-B14F-4D97-AF65-F5344CB8AC3E}">
        <p14:creationId xmlns:p14="http://schemas.microsoft.com/office/powerpoint/2010/main" val="185124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94CC8-EA13-F69B-3538-151E996D040D}"/>
              </a:ext>
            </a:extLst>
          </p:cNvPr>
          <p:cNvSpPr>
            <a:spLocks noGrp="1"/>
          </p:cNvSpPr>
          <p:nvPr>
            <p:ph type="title"/>
          </p:nvPr>
        </p:nvSpPr>
        <p:spPr>
          <a:xfrm>
            <a:off x="838200" y="562073"/>
            <a:ext cx="10515600" cy="1325563"/>
          </a:xfrm>
        </p:spPr>
        <p:txBody>
          <a:bodyPr/>
          <a:lstStyle/>
          <a:p>
            <a:pPr algn="ctr"/>
            <a:r>
              <a:rPr lang="en-US" b="1" dirty="0">
                <a:solidFill>
                  <a:schemeClr val="bg1"/>
                </a:solidFill>
                <a:latin typeface="Avenir Book" panose="02000503020000020003" pitchFamily="2" charset="0"/>
              </a:rPr>
              <a:t>Sex / Gender / Marriage</a:t>
            </a:r>
          </a:p>
        </p:txBody>
      </p:sp>
      <p:sp>
        <p:nvSpPr>
          <p:cNvPr id="5" name="Content Placeholder 4">
            <a:extLst>
              <a:ext uri="{FF2B5EF4-FFF2-40B4-BE49-F238E27FC236}">
                <a16:creationId xmlns:a16="http://schemas.microsoft.com/office/drawing/2014/main" id="{63022CA1-3B1A-5C4D-DD83-6E3B7A92C11B}"/>
              </a:ext>
            </a:extLst>
          </p:cNvPr>
          <p:cNvSpPr>
            <a:spLocks noGrp="1"/>
          </p:cNvSpPr>
          <p:nvPr>
            <p:ph idx="1"/>
          </p:nvPr>
        </p:nvSpPr>
        <p:spPr>
          <a:xfrm>
            <a:off x="838200" y="2025747"/>
            <a:ext cx="10515600" cy="3672914"/>
          </a:xfrm>
        </p:spPr>
        <p:txBody>
          <a:bodyPr>
            <a:normAutofit/>
          </a:bodyPr>
          <a:lstStyle/>
          <a:p>
            <a:pPr marL="0" indent="0">
              <a:lnSpc>
                <a:spcPct val="114000"/>
              </a:lnSpc>
              <a:buNone/>
            </a:pPr>
            <a:r>
              <a:rPr lang="en-US" sz="3600" i="1" dirty="0">
                <a:solidFill>
                  <a:schemeClr val="bg1"/>
                </a:solidFill>
                <a:latin typeface="Avenir Book" panose="02000503020000020003" pitchFamily="2" charset="0"/>
              </a:rPr>
              <a:t>The </a:t>
            </a:r>
            <a:r>
              <a:rPr lang="en-US" sz="3600" i="1" u="sng" dirty="0">
                <a:solidFill>
                  <a:schemeClr val="bg1"/>
                </a:solidFill>
                <a:latin typeface="Avenir Book" panose="02000503020000020003" pitchFamily="2" charset="0"/>
              </a:rPr>
              <a:t>relational</a:t>
            </a:r>
            <a:r>
              <a:rPr lang="en-US" sz="3600" i="1" dirty="0">
                <a:solidFill>
                  <a:schemeClr val="bg1"/>
                </a:solidFill>
                <a:latin typeface="Avenir Book" panose="02000503020000020003" pitchFamily="2" charset="0"/>
              </a:rPr>
              <a:t> </a:t>
            </a:r>
            <a:r>
              <a:rPr lang="en-US" sz="3600" i="1" u="sng" dirty="0">
                <a:solidFill>
                  <a:schemeClr val="bg1"/>
                </a:solidFill>
                <a:latin typeface="Avenir Book" panose="02000503020000020003" pitchFamily="2" charset="0"/>
              </a:rPr>
              <a:t>nature</a:t>
            </a:r>
            <a:r>
              <a:rPr lang="en-US" sz="3600" i="1" dirty="0">
                <a:solidFill>
                  <a:schemeClr val="bg1"/>
                </a:solidFill>
                <a:latin typeface="Avenir Book" panose="02000503020000020003" pitchFamily="2" charset="0"/>
              </a:rPr>
              <a:t> of marriage is defined as </a:t>
            </a:r>
          </a:p>
          <a:p>
            <a:pPr marL="0" indent="0">
              <a:lnSpc>
                <a:spcPct val="114000"/>
              </a:lnSpc>
              <a:buNone/>
            </a:pPr>
            <a:r>
              <a:rPr lang="en-US" sz="3600" i="1" dirty="0">
                <a:solidFill>
                  <a:schemeClr val="bg1"/>
                </a:solidFill>
                <a:latin typeface="Avenir Book" panose="02000503020000020003" pitchFamily="2" charset="0"/>
              </a:rPr>
              <a:t> 		male / female</a:t>
            </a:r>
          </a:p>
          <a:p>
            <a:pPr marL="0" indent="0">
              <a:lnSpc>
                <a:spcPct val="114000"/>
              </a:lnSpc>
              <a:buNone/>
            </a:pPr>
            <a:r>
              <a:rPr lang="en-US" sz="3600" i="1" dirty="0">
                <a:solidFill>
                  <a:schemeClr val="bg1"/>
                </a:solidFill>
                <a:latin typeface="Avenir Book" panose="02000503020000020003" pitchFamily="2" charset="0"/>
              </a:rPr>
              <a:t>			man / woman</a:t>
            </a:r>
          </a:p>
          <a:p>
            <a:pPr marL="0" indent="0">
              <a:lnSpc>
                <a:spcPct val="114000"/>
              </a:lnSpc>
              <a:buNone/>
            </a:pPr>
            <a:r>
              <a:rPr lang="en-US" sz="3600" i="1" dirty="0">
                <a:solidFill>
                  <a:schemeClr val="bg1"/>
                </a:solidFill>
                <a:latin typeface="Avenir Book" panose="02000503020000020003" pitchFamily="2" charset="0"/>
              </a:rPr>
              <a:t>				husband / wife</a:t>
            </a:r>
          </a:p>
        </p:txBody>
      </p:sp>
    </p:spTree>
    <p:extLst>
      <p:ext uri="{BB962C8B-B14F-4D97-AF65-F5344CB8AC3E}">
        <p14:creationId xmlns:p14="http://schemas.microsoft.com/office/powerpoint/2010/main" val="365448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a:xfrm>
            <a:off x="831850" y="1406769"/>
            <a:ext cx="10515600" cy="3784209"/>
          </a:xfrm>
        </p:spPr>
        <p:txBody>
          <a:bodyPr>
            <a:normAutofit fontScale="90000"/>
          </a:bodyPr>
          <a:lstStyle/>
          <a:p>
            <a:pPr>
              <a:lnSpc>
                <a:spcPct val="114000"/>
              </a:lnSpc>
            </a:pPr>
            <a:r>
              <a:rPr lang="en-US" sz="4400" i="1" dirty="0">
                <a:solidFill>
                  <a:schemeClr val="bg1">
                    <a:lumMod val="95000"/>
                  </a:schemeClr>
                </a:solidFill>
                <a:latin typeface="Avenir Book" panose="02000503020000020003" pitchFamily="2" charset="0"/>
              </a:rPr>
              <a:t>Marriage should be honored by all, and the marriage bed kept pure, for God will judge the adulterer and all the sexually immoral.</a:t>
            </a:r>
            <a:br>
              <a:rPr lang="en-US" i="1" dirty="0">
                <a:solidFill>
                  <a:schemeClr val="bg1">
                    <a:lumMod val="95000"/>
                  </a:schemeClr>
                </a:solidFill>
              </a:rPr>
            </a:br>
            <a:endParaRPr lang="en-US" i="1" dirty="0">
              <a:solidFill>
                <a:schemeClr val="bg1">
                  <a:lumMod val="95000"/>
                </a:schemeClr>
              </a:solidFill>
            </a:endParaRPr>
          </a:p>
        </p:txBody>
      </p:sp>
      <p:sp>
        <p:nvSpPr>
          <p:cNvPr id="3" name="Text Placeholder 2">
            <a:extLst>
              <a:ext uri="{FF2B5EF4-FFF2-40B4-BE49-F238E27FC236}">
                <a16:creationId xmlns:a16="http://schemas.microsoft.com/office/drawing/2014/main" id="{BC40E92B-3943-46BD-7337-F418D5AF1FBE}"/>
              </a:ext>
            </a:extLst>
          </p:cNvPr>
          <p:cNvSpPr>
            <a:spLocks noGrp="1"/>
          </p:cNvSpPr>
          <p:nvPr>
            <p:ph type="body" idx="1"/>
          </p:nvPr>
        </p:nvSpPr>
        <p:spPr/>
        <p:txBody>
          <a:bodyPr>
            <a:normAutofit/>
          </a:bodyPr>
          <a:lstStyle/>
          <a:p>
            <a:pPr algn="r"/>
            <a:r>
              <a:rPr lang="en-US" sz="2800" i="1" dirty="0">
                <a:solidFill>
                  <a:schemeClr val="bg1"/>
                </a:solidFill>
              </a:rPr>
              <a:t>— Hebrews 13:4</a:t>
            </a:r>
          </a:p>
        </p:txBody>
      </p:sp>
    </p:spTree>
    <p:extLst>
      <p:ext uri="{BB962C8B-B14F-4D97-AF65-F5344CB8AC3E}">
        <p14:creationId xmlns:p14="http://schemas.microsoft.com/office/powerpoint/2010/main" val="45240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81535F-0E33-5CF5-28E2-29116E9A30FB}"/>
              </a:ext>
            </a:extLst>
          </p:cNvPr>
          <p:cNvSpPr>
            <a:spLocks noGrp="1"/>
          </p:cNvSpPr>
          <p:nvPr>
            <p:ph type="title"/>
          </p:nvPr>
        </p:nvSpPr>
        <p:spPr/>
        <p:txBody>
          <a:bodyPr/>
          <a:lstStyle/>
          <a:p>
            <a:r>
              <a:rPr lang="en-US" b="1" dirty="0">
                <a:solidFill>
                  <a:schemeClr val="bg1"/>
                </a:solidFill>
              </a:rPr>
              <a:t>The Ancients Knew . . .</a:t>
            </a:r>
          </a:p>
        </p:txBody>
      </p:sp>
      <p:sp>
        <p:nvSpPr>
          <p:cNvPr id="6" name="Content Placeholder 5">
            <a:extLst>
              <a:ext uri="{FF2B5EF4-FFF2-40B4-BE49-F238E27FC236}">
                <a16:creationId xmlns:a16="http://schemas.microsoft.com/office/drawing/2014/main" id="{DFC0CEF7-D0DF-7FC4-37E1-5E02F385308E}"/>
              </a:ext>
            </a:extLst>
          </p:cNvPr>
          <p:cNvSpPr>
            <a:spLocks noGrp="1"/>
          </p:cNvSpPr>
          <p:nvPr>
            <p:ph sz="half" idx="1"/>
          </p:nvPr>
        </p:nvSpPr>
        <p:spPr>
          <a:xfrm>
            <a:off x="377372" y="1735139"/>
            <a:ext cx="4194628" cy="4796290"/>
          </a:xfrm>
        </p:spPr>
        <p:txBody>
          <a:bodyPr>
            <a:normAutofit lnSpcReduction="10000"/>
          </a:bodyPr>
          <a:lstStyle/>
          <a:p>
            <a:pPr>
              <a:lnSpc>
                <a:spcPct val="120000"/>
              </a:lnSpc>
            </a:pPr>
            <a:r>
              <a:rPr lang="en-US" sz="3600" b="1" dirty="0">
                <a:solidFill>
                  <a:schemeClr val="bg1"/>
                </a:solidFill>
                <a:latin typeface="Avenir Book" panose="02000503020000020003" pitchFamily="2" charset="0"/>
              </a:rPr>
              <a:t>Reproductive Sex</a:t>
            </a:r>
          </a:p>
          <a:p>
            <a:pPr>
              <a:lnSpc>
                <a:spcPct val="120000"/>
              </a:lnSpc>
            </a:pPr>
            <a:r>
              <a:rPr lang="en-US" sz="3600" b="1" dirty="0">
                <a:solidFill>
                  <a:schemeClr val="bg1"/>
                </a:solidFill>
                <a:latin typeface="Avenir Book" panose="02000503020000020003" pitchFamily="2" charset="0"/>
              </a:rPr>
              <a:t>Recreational Sex</a:t>
            </a:r>
          </a:p>
          <a:p>
            <a:pPr lvl="1">
              <a:lnSpc>
                <a:spcPct val="120000"/>
              </a:lnSpc>
            </a:pPr>
            <a:r>
              <a:rPr lang="en-US" sz="2400" b="1" dirty="0">
                <a:solidFill>
                  <a:schemeClr val="bg1"/>
                </a:solidFill>
                <a:latin typeface="Avenir Book" panose="02000503020000020003" pitchFamily="2" charset="0"/>
              </a:rPr>
              <a:t>Experimentation</a:t>
            </a:r>
          </a:p>
          <a:p>
            <a:pPr lvl="1">
              <a:lnSpc>
                <a:spcPct val="120000"/>
              </a:lnSpc>
            </a:pPr>
            <a:r>
              <a:rPr lang="en-US" sz="2400" b="1" dirty="0">
                <a:solidFill>
                  <a:schemeClr val="bg1"/>
                </a:solidFill>
                <a:latin typeface="Avenir Book" panose="02000503020000020003" pitchFamily="2" charset="0"/>
              </a:rPr>
              <a:t>Brothels</a:t>
            </a:r>
          </a:p>
          <a:p>
            <a:pPr lvl="1">
              <a:lnSpc>
                <a:spcPct val="120000"/>
              </a:lnSpc>
            </a:pPr>
            <a:r>
              <a:rPr lang="en-US" sz="2400" b="1" dirty="0">
                <a:solidFill>
                  <a:schemeClr val="bg1"/>
                </a:solidFill>
                <a:latin typeface="Avenir Book" panose="02000503020000020003" pitchFamily="2" charset="0"/>
              </a:rPr>
              <a:t>Prostitution</a:t>
            </a:r>
          </a:p>
          <a:p>
            <a:pPr lvl="1">
              <a:lnSpc>
                <a:spcPct val="120000"/>
              </a:lnSpc>
            </a:pPr>
            <a:r>
              <a:rPr lang="en-US" sz="2400" b="1" dirty="0">
                <a:solidFill>
                  <a:schemeClr val="bg1"/>
                </a:solidFill>
                <a:latin typeface="Avenir Book" panose="02000503020000020003" pitchFamily="2" charset="0"/>
              </a:rPr>
              <a:t>Pederasty</a:t>
            </a:r>
          </a:p>
          <a:p>
            <a:pPr lvl="1">
              <a:lnSpc>
                <a:spcPct val="120000"/>
              </a:lnSpc>
            </a:pPr>
            <a:r>
              <a:rPr lang="en-US" sz="2400" b="1" dirty="0">
                <a:solidFill>
                  <a:schemeClr val="bg1"/>
                </a:solidFill>
                <a:latin typeface="Avenir Book" panose="02000503020000020003" pitchFamily="2" charset="0"/>
              </a:rPr>
              <a:t>Slavery</a:t>
            </a:r>
          </a:p>
          <a:p>
            <a:pPr lvl="1">
              <a:lnSpc>
                <a:spcPct val="120000"/>
              </a:lnSpc>
            </a:pPr>
            <a:r>
              <a:rPr lang="en-US" sz="2400" b="1" dirty="0">
                <a:solidFill>
                  <a:schemeClr val="bg1"/>
                </a:solidFill>
                <a:latin typeface="Avenir Book" panose="02000503020000020003" pitchFamily="2" charset="0"/>
              </a:rPr>
              <a:t>Long-term same-sex commitments</a:t>
            </a:r>
          </a:p>
        </p:txBody>
      </p:sp>
      <p:sp>
        <p:nvSpPr>
          <p:cNvPr id="2" name="Content Placeholder 1">
            <a:extLst>
              <a:ext uri="{FF2B5EF4-FFF2-40B4-BE49-F238E27FC236}">
                <a16:creationId xmlns:a16="http://schemas.microsoft.com/office/drawing/2014/main" id="{081407BE-E984-4401-634A-802DD2310370}"/>
              </a:ext>
            </a:extLst>
          </p:cNvPr>
          <p:cNvSpPr>
            <a:spLocks noGrp="1"/>
          </p:cNvSpPr>
          <p:nvPr>
            <p:ph sz="half" idx="2"/>
          </p:nvPr>
        </p:nvSpPr>
        <p:spPr>
          <a:xfrm>
            <a:off x="4423719" y="1480457"/>
            <a:ext cx="7260281" cy="5050972"/>
          </a:xfrm>
        </p:spPr>
        <p:txBody>
          <a:bodyPr>
            <a:normAutofit lnSpcReduction="10000"/>
          </a:bodyPr>
          <a:lstStyle/>
          <a:p>
            <a:pPr marL="0" indent="0">
              <a:lnSpc>
                <a:spcPct val="110000"/>
              </a:lnSpc>
              <a:spcBef>
                <a:spcPts val="300"/>
              </a:spcBef>
              <a:buNone/>
            </a:pPr>
            <a:r>
              <a:rPr lang="en-US" sz="1800" dirty="0">
                <a:solidFill>
                  <a:schemeClr val="bg1"/>
                </a:solidFill>
                <a:latin typeface="Avenir" panose="02000503020000020003" pitchFamily="2" charset="0"/>
              </a:rPr>
              <a:t>Writing to the Christians at Rome, the apostle had identified as the surest and most terrifying measure of humanity’s alienation from God’s love the sexual depravity of gentile society. One aspect of it more than any other had disgusted him. ’Men committed indecent acts with other men.’ Here, in Paul’s formulation, was a perspective that Roman men would barely have recognized. The key to their erotic sense of themselves was not the gender of the people they slept with, but whether, in the course of having sex, they took the active or passive role. Deviancy, to the Romans, was preeminently a male allowing himself to be used as though he were a female. Paul, by condemning the master who casually spent himself inside a </a:t>
            </a:r>
            <a:r>
              <a:rPr lang="en-US" sz="1800" dirty="0" err="1">
                <a:solidFill>
                  <a:schemeClr val="bg1"/>
                </a:solidFill>
                <a:latin typeface="Avenir" panose="02000503020000020003" pitchFamily="2" charset="0"/>
              </a:rPr>
              <a:t>slaveboy</a:t>
            </a:r>
            <a:r>
              <a:rPr lang="en-US" sz="1800" dirty="0">
                <a:solidFill>
                  <a:schemeClr val="bg1"/>
                </a:solidFill>
                <a:latin typeface="Avenir" panose="02000503020000020003" pitchFamily="2" charset="0"/>
              </a:rPr>
              <a:t> no less than the man who offered himself up to oral or anal penetration, had imposed on the patterns of Roman sexuality a thoroughly alien paradigm: one derived, in large part, from his upbringing as a Jew. Paul had been steeped in Torah. Twice the Law of Moses prohibited the lying of men with other men ‘as one lies with a woman.’</a:t>
            </a:r>
            <a:endParaRPr lang="en-US" sz="1800" i="1" dirty="0">
              <a:solidFill>
                <a:schemeClr val="bg1"/>
              </a:solidFill>
              <a:latin typeface="Avenir" panose="02000503020000020003" pitchFamily="2" charset="0"/>
            </a:endParaRPr>
          </a:p>
          <a:p>
            <a:pPr marL="0" indent="0" algn="r">
              <a:spcBef>
                <a:spcPts val="300"/>
              </a:spcBef>
              <a:buNone/>
            </a:pPr>
            <a:r>
              <a:rPr lang="en-US" sz="1600" i="1" dirty="0">
                <a:solidFill>
                  <a:schemeClr val="bg1"/>
                </a:solidFill>
                <a:latin typeface="Avenir" panose="02000503020000020003" pitchFamily="2" charset="0"/>
              </a:rPr>
              <a:t>— Tom Holland</a:t>
            </a:r>
            <a:endParaRPr lang="en-US" sz="2000" i="1" dirty="0">
              <a:solidFill>
                <a:schemeClr val="bg1"/>
              </a:solidFill>
              <a:effectLst/>
            </a:endParaRPr>
          </a:p>
        </p:txBody>
      </p:sp>
    </p:spTree>
    <p:extLst>
      <p:ext uri="{BB962C8B-B14F-4D97-AF65-F5344CB8AC3E}">
        <p14:creationId xmlns:p14="http://schemas.microsoft.com/office/powerpoint/2010/main" val="15108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dissolve">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a:bodyPr>
          <a:lstStyle/>
          <a:p>
            <a:pPr>
              <a:lnSpc>
                <a:spcPct val="114000"/>
              </a:lnSpc>
            </a:pPr>
            <a:br>
              <a:rPr lang="en-US" i="1" dirty="0">
                <a:solidFill>
                  <a:schemeClr val="bg1"/>
                </a:solidFill>
              </a:rPr>
            </a:br>
            <a:endParaRPr lang="en-US" i="1" dirty="0">
              <a:solidFill>
                <a:schemeClr val="bg1"/>
              </a:solidFill>
            </a:endParaRPr>
          </a:p>
        </p:txBody>
      </p:sp>
      <p:sp>
        <p:nvSpPr>
          <p:cNvPr id="3" name="Text Placeholder 2">
            <a:extLst>
              <a:ext uri="{FF2B5EF4-FFF2-40B4-BE49-F238E27FC236}">
                <a16:creationId xmlns:a16="http://schemas.microsoft.com/office/drawing/2014/main" id="{6DC7D462-33D1-92EB-F1AD-4DF315CC68BD}"/>
              </a:ext>
            </a:extLst>
          </p:cNvPr>
          <p:cNvSpPr>
            <a:spLocks noGrp="1"/>
          </p:cNvSpPr>
          <p:nvPr>
            <p:ph type="body" idx="1"/>
          </p:nvPr>
        </p:nvSpPr>
        <p:spPr>
          <a:xfrm>
            <a:off x="831850" y="1535570"/>
            <a:ext cx="10515600" cy="4379912"/>
          </a:xfrm>
        </p:spPr>
        <p:txBody>
          <a:bodyPr>
            <a:normAutofit/>
          </a:bodyPr>
          <a:lstStyle/>
          <a:p>
            <a:pPr>
              <a:lnSpc>
                <a:spcPct val="114000"/>
              </a:lnSpc>
            </a:pPr>
            <a:r>
              <a:rPr lang="en-US" sz="6000" b="1" dirty="0">
                <a:solidFill>
                  <a:srgbClr val="FFFF00"/>
                </a:solidFill>
                <a:latin typeface="Avenir Book" panose="02000503020000020003" pitchFamily="2" charset="0"/>
              </a:rPr>
              <a:t>Teachings of Jesus?</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Second Temple Judaism</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Matthew 5:17-20</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Mark 7:20-22</a:t>
            </a:r>
          </a:p>
        </p:txBody>
      </p:sp>
    </p:spTree>
    <p:extLst>
      <p:ext uri="{BB962C8B-B14F-4D97-AF65-F5344CB8AC3E}">
        <p14:creationId xmlns:p14="http://schemas.microsoft.com/office/powerpoint/2010/main" val="13864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a:xfrm>
            <a:off x="589547" y="818148"/>
            <a:ext cx="10936705" cy="5358816"/>
          </a:xfrm>
        </p:spPr>
        <p:txBody>
          <a:bodyPr>
            <a:normAutofit lnSpcReduction="10000"/>
          </a:bodyPr>
          <a:lstStyle/>
          <a:p>
            <a:pPr>
              <a:lnSpc>
                <a:spcPct val="114000"/>
              </a:lnSpc>
            </a:pPr>
            <a:r>
              <a:rPr lang="en-US" b="1" dirty="0">
                <a:solidFill>
                  <a:schemeClr val="bg1"/>
                </a:solidFill>
                <a:latin typeface="Avenir Book" panose="02000503020000020003" pitchFamily="2" charset="0"/>
              </a:rPr>
              <a:t>Are persons who violate God’s will about sex guilty of sin?</a:t>
            </a:r>
          </a:p>
          <a:p>
            <a:pPr lvl="1">
              <a:lnSpc>
                <a:spcPct val="114000"/>
              </a:lnSpc>
            </a:pPr>
            <a:r>
              <a:rPr lang="en-US" b="1" dirty="0">
                <a:solidFill>
                  <a:schemeClr val="bg1"/>
                </a:solidFill>
                <a:latin typeface="Avenir Book" panose="02000503020000020003" pitchFamily="2" charset="0"/>
              </a:rPr>
              <a:t>The LOVING response is “Yes, and God’s call to repentance offers grace and healing that Christ-followers are authorized to offer them.”</a:t>
            </a:r>
          </a:p>
          <a:p>
            <a:pPr>
              <a:lnSpc>
                <a:spcPct val="114000"/>
              </a:lnSpc>
            </a:pPr>
            <a:r>
              <a:rPr lang="en-US" b="1" dirty="0">
                <a:solidFill>
                  <a:schemeClr val="bg1"/>
                </a:solidFill>
                <a:latin typeface="Avenir Book" panose="02000503020000020003" pitchFamily="2" charset="0"/>
              </a:rPr>
              <a:t>HOWEVER, have gay, lesbian, transgender persons – and/or heterosexual fornicators, prostitutes, “johns” – been sinned against?</a:t>
            </a:r>
          </a:p>
          <a:p>
            <a:pPr lvl="1">
              <a:lnSpc>
                <a:spcPct val="114000"/>
              </a:lnSpc>
            </a:pPr>
            <a:r>
              <a:rPr lang="en-US" b="1" dirty="0">
                <a:solidFill>
                  <a:schemeClr val="bg1"/>
                </a:solidFill>
                <a:latin typeface="Avenir Book" panose="02000503020000020003" pitchFamily="2" charset="0"/>
              </a:rPr>
              <a:t>The TRUTHFUL response is “Yes, and the church must stop hurting, demeaning, and driving people away because of sexual sins.”</a:t>
            </a:r>
          </a:p>
          <a:p>
            <a:pPr>
              <a:lnSpc>
                <a:spcPct val="114000"/>
              </a:lnSpc>
            </a:pPr>
            <a:r>
              <a:rPr lang="en-US" sz="3200" b="1" dirty="0">
                <a:solidFill>
                  <a:schemeClr val="bg1"/>
                </a:solidFill>
                <a:latin typeface="Avenir Book" panose="02000503020000020003" pitchFamily="2" charset="0"/>
              </a:rPr>
              <a:t>All sexual sin is the distortion of our Creator’s intention and design for sexual fulfillment and the sabotage of human </a:t>
            </a:r>
            <a:r>
              <a:rPr lang="en-US" sz="3200" b="1" i="1" dirty="0">
                <a:solidFill>
                  <a:schemeClr val="bg1"/>
                </a:solidFill>
                <a:latin typeface="Avenir Book" panose="02000503020000020003" pitchFamily="2" charset="0"/>
              </a:rPr>
              <a:t>shalom.</a:t>
            </a:r>
            <a:endParaRPr lang="en-US" sz="3200" b="1" dirty="0">
              <a:solidFill>
                <a:schemeClr val="bg1"/>
              </a:solidFill>
              <a:latin typeface="Avenir Book" panose="02000503020000020003" pitchFamily="2" charset="0"/>
            </a:endParaRPr>
          </a:p>
          <a:p>
            <a:pPr marL="0" indent="0">
              <a:lnSpc>
                <a:spcPct val="114000"/>
              </a:lnSpc>
              <a:buNone/>
            </a:pPr>
            <a:endParaRPr lang="en-US" i="1"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31831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a:bodyPr>
          <a:lstStyle/>
          <a:p>
            <a:pPr>
              <a:lnSpc>
                <a:spcPct val="114000"/>
              </a:lnSpc>
            </a:pPr>
            <a:br>
              <a:rPr lang="en-US" i="1" dirty="0">
                <a:solidFill>
                  <a:schemeClr val="bg1"/>
                </a:solidFill>
              </a:rPr>
            </a:br>
            <a:endParaRPr lang="en-US" i="1" dirty="0">
              <a:solidFill>
                <a:schemeClr val="bg1"/>
              </a:solidFill>
            </a:endParaRPr>
          </a:p>
        </p:txBody>
      </p:sp>
      <p:sp>
        <p:nvSpPr>
          <p:cNvPr id="3" name="Text Placeholder 2">
            <a:extLst>
              <a:ext uri="{FF2B5EF4-FFF2-40B4-BE49-F238E27FC236}">
                <a16:creationId xmlns:a16="http://schemas.microsoft.com/office/drawing/2014/main" id="{6DC7D462-33D1-92EB-F1AD-4DF315CC68BD}"/>
              </a:ext>
            </a:extLst>
          </p:cNvPr>
          <p:cNvSpPr>
            <a:spLocks noGrp="1"/>
          </p:cNvSpPr>
          <p:nvPr>
            <p:ph type="body" idx="1"/>
          </p:nvPr>
        </p:nvSpPr>
        <p:spPr>
          <a:xfrm>
            <a:off x="831850" y="1535570"/>
            <a:ext cx="10515600" cy="4379912"/>
          </a:xfrm>
        </p:spPr>
        <p:txBody>
          <a:bodyPr>
            <a:normAutofit fontScale="92500"/>
          </a:bodyPr>
          <a:lstStyle/>
          <a:p>
            <a:pPr>
              <a:lnSpc>
                <a:spcPct val="114000"/>
              </a:lnSpc>
            </a:pPr>
            <a:r>
              <a:rPr lang="en-US" sz="6000" b="1" dirty="0">
                <a:solidFill>
                  <a:srgbClr val="FFFF00"/>
                </a:solidFill>
                <a:latin typeface="Avenir Book" panose="02000503020000020003" pitchFamily="2" charset="0"/>
              </a:rPr>
              <a:t>Teachings of Paul?</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Apostle to the Gentiles</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Could not assume Scripture!</a:t>
            </a:r>
          </a:p>
          <a:p>
            <a:pPr marL="1143000" lvl="1" indent="-685800">
              <a:lnSpc>
                <a:spcPct val="114000"/>
              </a:lnSpc>
              <a:buFont typeface="Arial" panose="020B0604020202020204" pitchFamily="34" charset="0"/>
              <a:buChar char="•"/>
            </a:pPr>
            <a:r>
              <a:rPr lang="en-US" sz="4400" b="1" dirty="0">
                <a:solidFill>
                  <a:schemeClr val="bg1"/>
                </a:solidFill>
                <a:latin typeface="Avenir Book" panose="02000503020000020003" pitchFamily="2" charset="0"/>
              </a:rPr>
              <a:t>Prohibited “vile and degrading things pagans do with each other’s bodies”</a:t>
            </a:r>
          </a:p>
        </p:txBody>
      </p:sp>
    </p:spTree>
    <p:extLst>
      <p:ext uri="{BB962C8B-B14F-4D97-AF65-F5344CB8AC3E}">
        <p14:creationId xmlns:p14="http://schemas.microsoft.com/office/powerpoint/2010/main" val="197795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a:bodyPr>
          <a:lstStyle/>
          <a:p>
            <a:pPr>
              <a:lnSpc>
                <a:spcPct val="114000"/>
              </a:lnSpc>
            </a:pPr>
            <a:br>
              <a:rPr lang="en-US" i="1" dirty="0">
                <a:solidFill>
                  <a:schemeClr val="bg1"/>
                </a:solidFill>
              </a:rPr>
            </a:br>
            <a:endParaRPr lang="en-US" i="1" dirty="0">
              <a:solidFill>
                <a:schemeClr val="bg1"/>
              </a:solidFill>
            </a:endParaRPr>
          </a:p>
        </p:txBody>
      </p:sp>
      <p:sp>
        <p:nvSpPr>
          <p:cNvPr id="3" name="Text Placeholder 2">
            <a:extLst>
              <a:ext uri="{FF2B5EF4-FFF2-40B4-BE49-F238E27FC236}">
                <a16:creationId xmlns:a16="http://schemas.microsoft.com/office/drawing/2014/main" id="{6DC7D462-33D1-92EB-F1AD-4DF315CC68BD}"/>
              </a:ext>
            </a:extLst>
          </p:cNvPr>
          <p:cNvSpPr>
            <a:spLocks noGrp="1"/>
          </p:cNvSpPr>
          <p:nvPr>
            <p:ph type="body" idx="1"/>
          </p:nvPr>
        </p:nvSpPr>
        <p:spPr>
          <a:xfrm>
            <a:off x="478971" y="580570"/>
            <a:ext cx="11292115" cy="5805715"/>
          </a:xfrm>
        </p:spPr>
        <p:txBody>
          <a:bodyPr>
            <a:normAutofit/>
          </a:bodyPr>
          <a:lstStyle/>
          <a:p>
            <a:pPr>
              <a:lnSpc>
                <a:spcPct val="114000"/>
              </a:lnSpc>
            </a:pPr>
            <a:r>
              <a:rPr lang="en-US" sz="6300" b="1" u="none" strike="noStrike" dirty="0">
                <a:solidFill>
                  <a:srgbClr val="FFFF00"/>
                </a:solidFill>
                <a:effectLst/>
                <a:latin typeface="Avenir Book" panose="02000503020000020003" pitchFamily="2" charset="0"/>
              </a:rPr>
              <a:t>NT use of a term: </a:t>
            </a:r>
            <a:r>
              <a:rPr lang="en-US" sz="6300" b="1" i="1" u="none" strike="noStrike" dirty="0" err="1">
                <a:solidFill>
                  <a:srgbClr val="FFFF00"/>
                </a:solidFill>
                <a:effectLst/>
                <a:latin typeface="Avenir Book" panose="02000503020000020003" pitchFamily="2" charset="0"/>
              </a:rPr>
              <a:t>porneia</a:t>
            </a:r>
            <a:endParaRPr lang="en-US" sz="6300" b="1" i="1" u="none" strike="noStrike" dirty="0">
              <a:solidFill>
                <a:srgbClr val="FFFF00"/>
              </a:solidFill>
              <a:effectLst/>
              <a:latin typeface="Avenir Book" panose="02000503020000020003" pitchFamily="2" charset="0"/>
            </a:endParaRPr>
          </a:p>
          <a:p>
            <a:pPr marL="571500" indent="-571500">
              <a:lnSpc>
                <a:spcPct val="114000"/>
              </a:lnSpc>
              <a:buFont typeface="Arial" panose="020B0604020202020204" pitchFamily="34" charset="0"/>
              <a:buChar char="•"/>
            </a:pPr>
            <a:r>
              <a:rPr lang="en-US" sz="4400" b="1" i="1" u="none" strike="noStrike" dirty="0">
                <a:solidFill>
                  <a:schemeClr val="bg1"/>
                </a:solidFill>
                <a:effectLst/>
                <a:latin typeface="Avenir Book" panose="02000503020000020003" pitchFamily="2" charset="0"/>
              </a:rPr>
              <a:t>Paul: </a:t>
            </a:r>
            <a:r>
              <a:rPr lang="en-US" sz="4400" b="1" u="none" strike="noStrike" dirty="0">
                <a:solidFill>
                  <a:schemeClr val="bg1"/>
                </a:solidFill>
                <a:effectLst/>
                <a:latin typeface="Avenir Book" panose="02000503020000020003" pitchFamily="2" charset="0"/>
              </a:rPr>
              <a:t>either </a:t>
            </a:r>
            <a:r>
              <a:rPr lang="en-US" sz="4400" b="1" i="1" u="none" strike="noStrike" dirty="0">
                <a:solidFill>
                  <a:schemeClr val="bg1"/>
                </a:solidFill>
                <a:effectLst/>
                <a:latin typeface="Avenir Book" panose="02000503020000020003" pitchFamily="2" charset="0"/>
              </a:rPr>
              <a:t>marriage</a:t>
            </a:r>
            <a:r>
              <a:rPr lang="en-US" sz="4400" b="1" u="none" strike="noStrike" dirty="0">
                <a:solidFill>
                  <a:schemeClr val="bg1"/>
                </a:solidFill>
                <a:effectLst/>
                <a:latin typeface="Avenir Book" panose="02000503020000020003" pitchFamily="2" charset="0"/>
              </a:rPr>
              <a:t> or </a:t>
            </a:r>
            <a:r>
              <a:rPr lang="en-US" sz="4400" b="1" i="1" u="none" strike="noStrike" dirty="0" err="1">
                <a:solidFill>
                  <a:schemeClr val="bg1"/>
                </a:solidFill>
                <a:effectLst/>
                <a:latin typeface="Avenir Book" panose="02000503020000020003" pitchFamily="2" charset="0"/>
              </a:rPr>
              <a:t>porneia</a:t>
            </a:r>
            <a:endParaRPr lang="en-US" sz="4400" b="1" i="1" u="none" strike="noStrike" dirty="0">
              <a:solidFill>
                <a:schemeClr val="bg1"/>
              </a:solidFill>
              <a:effectLst/>
              <a:latin typeface="Avenir Book" panose="02000503020000020003" pitchFamily="2" charset="0"/>
            </a:endParaRPr>
          </a:p>
          <a:p>
            <a:pPr marL="571500" indent="-571500">
              <a:lnSpc>
                <a:spcPct val="114000"/>
              </a:lnSpc>
              <a:buFont typeface="Arial" panose="020B0604020202020204" pitchFamily="34" charset="0"/>
              <a:buChar char="•"/>
            </a:pPr>
            <a:r>
              <a:rPr lang="en-US" sz="4400" b="1" i="1" dirty="0" err="1">
                <a:solidFill>
                  <a:schemeClr val="bg1"/>
                </a:solidFill>
                <a:latin typeface="Avenir Book" panose="02000503020000020003" pitchFamily="2" charset="0"/>
              </a:rPr>
              <a:t>porneia</a:t>
            </a:r>
            <a:r>
              <a:rPr lang="en-US" sz="4400" b="1" dirty="0">
                <a:solidFill>
                  <a:schemeClr val="bg1"/>
                </a:solidFill>
                <a:latin typeface="Avenir Book" panose="02000503020000020003" pitchFamily="2" charset="0"/>
              </a:rPr>
              <a:t> = items of the Holiness Code</a:t>
            </a:r>
          </a:p>
          <a:p>
            <a:pPr marL="571500" indent="-571500">
              <a:lnSpc>
                <a:spcPct val="114000"/>
              </a:lnSpc>
              <a:buFont typeface="Arial" panose="020B0604020202020204" pitchFamily="34" charset="0"/>
              <a:buChar char="•"/>
            </a:pPr>
            <a:r>
              <a:rPr lang="en-US" sz="3600" b="1" u="none" strike="noStrike" dirty="0">
                <a:solidFill>
                  <a:schemeClr val="bg1"/>
                </a:solidFill>
                <a:effectLst/>
                <a:latin typeface="Avenir Book" panose="02000503020000020003" pitchFamily="2" charset="0"/>
              </a:rPr>
              <a:t>“Since sexual immorality </a:t>
            </a:r>
            <a:r>
              <a:rPr lang="en-US" sz="3600" b="1" i="1" u="none" strike="noStrike" dirty="0">
                <a:solidFill>
                  <a:schemeClr val="bg1"/>
                </a:solidFill>
                <a:effectLst/>
                <a:latin typeface="Avenir Book" panose="02000503020000020003" pitchFamily="2" charset="0"/>
              </a:rPr>
              <a:t>(</a:t>
            </a:r>
            <a:r>
              <a:rPr lang="en-US" sz="3600" b="1" i="1" u="none" strike="noStrike" dirty="0" err="1">
                <a:solidFill>
                  <a:schemeClr val="bg1"/>
                </a:solidFill>
                <a:effectLst/>
                <a:latin typeface="Avenir Book" panose="02000503020000020003" pitchFamily="2" charset="0"/>
              </a:rPr>
              <a:t>porneia</a:t>
            </a:r>
            <a:r>
              <a:rPr lang="en-US" sz="3600" b="1" i="1" u="none" strike="noStrike" dirty="0">
                <a:solidFill>
                  <a:schemeClr val="bg1"/>
                </a:solidFill>
                <a:effectLst/>
                <a:latin typeface="Avenir Book" panose="02000503020000020003" pitchFamily="2" charset="0"/>
              </a:rPr>
              <a:t>) </a:t>
            </a:r>
            <a:r>
              <a:rPr lang="en-US" sz="3600" b="1" u="none" strike="noStrike" dirty="0">
                <a:solidFill>
                  <a:schemeClr val="bg1"/>
                </a:solidFill>
                <a:effectLst/>
                <a:latin typeface="Avenir Book" panose="02000503020000020003" pitchFamily="2" charset="0"/>
              </a:rPr>
              <a:t>is occurring, each man should have sexual relations with his own wife, and each women with her own husband” / </a:t>
            </a:r>
            <a:r>
              <a:rPr lang="en-US" sz="2800" b="1" i="1" u="none" strike="noStrike" dirty="0">
                <a:solidFill>
                  <a:schemeClr val="bg1"/>
                </a:solidFill>
                <a:effectLst/>
                <a:latin typeface="Avenir Book" panose="02000503020000020003" pitchFamily="2" charset="0"/>
              </a:rPr>
              <a:t>1 Cor 7:2</a:t>
            </a:r>
            <a:endParaRPr lang="en-US" sz="3600" b="1" i="1" u="none" strike="noStrike" dirty="0">
              <a:solidFill>
                <a:schemeClr val="bg1"/>
              </a:solidFill>
              <a:effectLst/>
              <a:latin typeface="Avenir Book" panose="02000503020000020003" pitchFamily="2" charset="0"/>
            </a:endParaRPr>
          </a:p>
        </p:txBody>
      </p:sp>
    </p:spTree>
    <p:extLst>
      <p:ext uri="{BB962C8B-B14F-4D97-AF65-F5344CB8AC3E}">
        <p14:creationId xmlns:p14="http://schemas.microsoft.com/office/powerpoint/2010/main" val="427630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fontScale="90000"/>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sp>
        <p:nvSpPr>
          <p:cNvPr id="2" name="Content Placeholder 1">
            <a:extLst>
              <a:ext uri="{FF2B5EF4-FFF2-40B4-BE49-F238E27FC236}">
                <a16:creationId xmlns:a16="http://schemas.microsoft.com/office/drawing/2014/main" id="{27D84D55-3437-5393-31C6-B34A7DBB20EC}"/>
              </a:ext>
            </a:extLst>
          </p:cNvPr>
          <p:cNvSpPr>
            <a:spLocks noGrp="1"/>
          </p:cNvSpPr>
          <p:nvPr>
            <p:ph idx="1"/>
          </p:nvPr>
        </p:nvSpPr>
        <p:spPr/>
        <p:txBody>
          <a:bodyPr>
            <a:normAutofit/>
          </a:bodyPr>
          <a:lstStyle/>
          <a:p>
            <a:pPr marL="0" indent="0">
              <a:buNone/>
            </a:pPr>
            <a:r>
              <a:rPr lang="en-US" sz="5400" dirty="0">
                <a:solidFill>
                  <a:srgbClr val="FFFF00"/>
                </a:solidFill>
              </a:rPr>
              <a:t>Paul’s message of HOPE</a:t>
            </a:r>
          </a:p>
          <a:p>
            <a:pPr marL="0" indent="0">
              <a:buNone/>
            </a:pPr>
            <a:r>
              <a:rPr lang="en-US" sz="5400" dirty="0">
                <a:solidFill>
                  <a:srgbClr val="FFFF00"/>
                </a:solidFill>
              </a:rPr>
              <a:t>   </a:t>
            </a:r>
            <a:r>
              <a:rPr lang="en-US" sz="5400" i="1" dirty="0">
                <a:solidFill>
                  <a:srgbClr val="FFFF00"/>
                </a:solidFill>
              </a:rPr>
              <a:t>	</a:t>
            </a:r>
            <a:r>
              <a:rPr lang="en-US" sz="5400" i="1" dirty="0">
                <a:solidFill>
                  <a:schemeClr val="bg1"/>
                </a:solidFill>
              </a:rPr>
              <a:t>“cleansed … made holy …</a:t>
            </a:r>
          </a:p>
          <a:p>
            <a:pPr marL="0" indent="0">
              <a:buNone/>
            </a:pPr>
            <a:r>
              <a:rPr lang="en-US" sz="5400" i="1" dirty="0">
                <a:solidFill>
                  <a:schemeClr val="bg1"/>
                </a:solidFill>
              </a:rPr>
              <a:t>			put right with God”</a:t>
            </a:r>
            <a:endParaRPr lang="en-US" sz="5400" i="1" dirty="0">
              <a:solidFill>
                <a:srgbClr val="FFFF00"/>
              </a:solidFill>
            </a:endParaRPr>
          </a:p>
        </p:txBody>
      </p:sp>
    </p:spTree>
    <p:extLst>
      <p:ext uri="{BB962C8B-B14F-4D97-AF65-F5344CB8AC3E}">
        <p14:creationId xmlns:p14="http://schemas.microsoft.com/office/powerpoint/2010/main" val="352525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idx="4294967295"/>
          </p:nvPr>
        </p:nvSpPr>
        <p:spPr>
          <a:xfrm>
            <a:off x="0" y="365125"/>
            <a:ext cx="10515600" cy="1325563"/>
          </a:xfrm>
        </p:spPr>
        <p:txBody>
          <a:bodyPr>
            <a:normAutofit fontScale="90000"/>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spTree>
    <p:extLst>
      <p:ext uri="{BB962C8B-B14F-4D97-AF65-F5344CB8AC3E}">
        <p14:creationId xmlns:p14="http://schemas.microsoft.com/office/powerpoint/2010/main" val="250140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ctrTitle"/>
          </p:nvPr>
        </p:nvSpPr>
        <p:spPr/>
        <p:txBody>
          <a:bodyPr>
            <a:normAutofit/>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sp>
        <p:nvSpPr>
          <p:cNvPr id="3" name="Subtitle 2">
            <a:extLst>
              <a:ext uri="{FF2B5EF4-FFF2-40B4-BE49-F238E27FC236}">
                <a16:creationId xmlns:a16="http://schemas.microsoft.com/office/drawing/2014/main" id="{E08C0108-0168-7701-D454-FBD8B2AACBEE}"/>
              </a:ext>
            </a:extLst>
          </p:cNvPr>
          <p:cNvSpPr>
            <a:spLocks noGrp="1"/>
          </p:cNvSpPr>
          <p:nvPr>
            <p:ph type="subTitle" idx="1"/>
          </p:nvPr>
        </p:nvSpPr>
        <p:spPr>
          <a:xfrm>
            <a:off x="1524000" y="2235199"/>
            <a:ext cx="9144000" cy="3265269"/>
          </a:xfrm>
        </p:spPr>
        <p:txBody>
          <a:bodyPr>
            <a:normAutofit lnSpcReduction="10000"/>
          </a:bodyPr>
          <a:lstStyle/>
          <a:p>
            <a:r>
              <a:rPr lang="en-US" sz="7200" b="1" i="1" dirty="0">
                <a:solidFill>
                  <a:srgbClr val="FFFF00"/>
                </a:solidFill>
                <a:latin typeface="Avenir Book" panose="02000503020000020003" pitchFamily="2" charset="0"/>
              </a:rPr>
              <a:t>Homophobia </a:t>
            </a:r>
          </a:p>
          <a:p>
            <a:pPr>
              <a:lnSpc>
                <a:spcPct val="114000"/>
              </a:lnSpc>
            </a:pPr>
            <a:r>
              <a:rPr lang="en-US" sz="4000" b="1" i="1" dirty="0">
                <a:solidFill>
                  <a:schemeClr val="bg1"/>
                </a:solidFill>
                <a:latin typeface="Avenir Book" panose="02000503020000020003" pitchFamily="2" charset="0"/>
              </a:rPr>
              <a:t>hate speech, derogatory slurs, demeaning jokes, threats, violence directed at LGBTQ+ persons</a:t>
            </a:r>
            <a:endParaRPr lang="en-US" sz="3600" b="1" i="1"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288319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D29E1D-8D5E-EAD2-28B4-71CBE28C6B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2451F1-68E5-CED9-D87E-C1B8B4352255}"/>
              </a:ext>
            </a:extLst>
          </p:cNvPr>
          <p:cNvSpPr>
            <a:spLocks noGrp="1"/>
          </p:cNvSpPr>
          <p:nvPr>
            <p:ph type="title"/>
          </p:nvPr>
        </p:nvSpPr>
        <p:spPr/>
        <p:txBody>
          <a:bodyPr>
            <a:normAutofit fontScale="90000"/>
          </a:bodyPr>
          <a:lstStyle/>
          <a:p>
            <a:pPr algn="ctr">
              <a:lnSpc>
                <a:spcPct val="114000"/>
              </a:lnSpc>
            </a:pPr>
            <a:br>
              <a:rPr lang="en-US" i="1" dirty="0">
                <a:solidFill>
                  <a:schemeClr val="bg1">
                    <a:lumMod val="95000"/>
                  </a:schemeClr>
                </a:solidFill>
              </a:rPr>
            </a:br>
            <a:r>
              <a:rPr lang="en-US" sz="5300" b="1" i="1" dirty="0">
                <a:solidFill>
                  <a:srgbClr val="FFFF00"/>
                </a:solidFill>
              </a:rPr>
              <a:t>An Important Clarification!</a:t>
            </a:r>
            <a:br>
              <a:rPr lang="en-US" sz="5300" b="1" i="1" dirty="0">
                <a:solidFill>
                  <a:srgbClr val="FFFF00"/>
                </a:solidFill>
              </a:rPr>
            </a:br>
            <a:endParaRPr lang="en-US" b="1" i="1" dirty="0">
              <a:solidFill>
                <a:srgbClr val="FFFF00"/>
              </a:solidFill>
            </a:endParaRPr>
          </a:p>
        </p:txBody>
      </p:sp>
      <p:sp>
        <p:nvSpPr>
          <p:cNvPr id="2" name="Content Placeholder 1">
            <a:extLst>
              <a:ext uri="{FF2B5EF4-FFF2-40B4-BE49-F238E27FC236}">
                <a16:creationId xmlns:a16="http://schemas.microsoft.com/office/drawing/2014/main" id="{7DBB2B1A-4BAA-6350-EE0D-956E4B36EFEE}"/>
              </a:ext>
            </a:extLst>
          </p:cNvPr>
          <p:cNvSpPr>
            <a:spLocks noGrp="1"/>
          </p:cNvSpPr>
          <p:nvPr>
            <p:ph idx="1"/>
          </p:nvPr>
        </p:nvSpPr>
        <p:spPr/>
        <p:txBody>
          <a:bodyPr>
            <a:normAutofit/>
          </a:bodyPr>
          <a:lstStyle/>
          <a:p>
            <a:pPr marL="0" indent="0">
              <a:lnSpc>
                <a:spcPct val="114000"/>
              </a:lnSpc>
              <a:buNone/>
            </a:pPr>
            <a:r>
              <a:rPr lang="en-US" sz="4000" b="0" i="0" u="none" strike="noStrike" dirty="0">
                <a:solidFill>
                  <a:schemeClr val="bg1"/>
                </a:solidFill>
                <a:effectLst/>
                <a:latin typeface="Avenir Book" panose="02000503020000020003" pitchFamily="2" charset="0"/>
              </a:rPr>
              <a:t>What business is it of mine to judge those outside the church? Are you not to judge those inside? God will judge those outside. “Expel the wicked person from among you.”</a:t>
            </a:r>
          </a:p>
          <a:p>
            <a:pPr marL="0" indent="0" algn="r">
              <a:lnSpc>
                <a:spcPct val="114000"/>
              </a:lnSpc>
              <a:buNone/>
            </a:pPr>
            <a:r>
              <a:rPr lang="en-US" i="1" dirty="0">
                <a:solidFill>
                  <a:schemeClr val="bg1"/>
                </a:solidFill>
                <a:latin typeface="Avenir Book" panose="02000503020000020003" pitchFamily="2" charset="0"/>
              </a:rPr>
              <a:t>— Paul / 1 Cor 5:12-13 (NIV)</a:t>
            </a:r>
          </a:p>
        </p:txBody>
      </p:sp>
    </p:spTree>
    <p:extLst>
      <p:ext uri="{BB962C8B-B14F-4D97-AF65-F5344CB8AC3E}">
        <p14:creationId xmlns:p14="http://schemas.microsoft.com/office/powerpoint/2010/main" val="60294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sp>
        <p:nvSpPr>
          <p:cNvPr id="6" name="Content Placeholder 5">
            <a:extLst>
              <a:ext uri="{FF2B5EF4-FFF2-40B4-BE49-F238E27FC236}">
                <a16:creationId xmlns:a16="http://schemas.microsoft.com/office/drawing/2014/main" id="{E782A4DA-DD5C-F453-805A-906D2D40D189}"/>
              </a:ext>
            </a:extLst>
          </p:cNvPr>
          <p:cNvSpPr>
            <a:spLocks noGrp="1"/>
          </p:cNvSpPr>
          <p:nvPr>
            <p:ph idx="1"/>
          </p:nvPr>
        </p:nvSpPr>
        <p:spPr>
          <a:xfrm>
            <a:off x="955901" y="457201"/>
            <a:ext cx="10234615" cy="2429344"/>
          </a:xfrm>
        </p:spPr>
        <p:txBody>
          <a:bodyPr>
            <a:normAutofit/>
          </a:bodyPr>
          <a:lstStyle/>
          <a:p>
            <a:pPr marL="0" indent="0">
              <a:lnSpc>
                <a:spcPct val="114000"/>
              </a:lnSpc>
              <a:buNone/>
            </a:pPr>
            <a:r>
              <a:rPr lang="en-US" dirty="0">
                <a:solidFill>
                  <a:schemeClr val="bg1"/>
                </a:solidFill>
                <a:latin typeface="Avenir Book" panose="02000503020000020003" pitchFamily="2" charset="0"/>
              </a:rPr>
              <a:t>   </a:t>
            </a:r>
            <a:r>
              <a:rPr lang="en-US" i="1" dirty="0">
                <a:solidFill>
                  <a:schemeClr val="bg1"/>
                </a:solidFill>
                <a:latin typeface="Avenir Book" panose="02000503020000020003" pitchFamily="2" charset="0"/>
              </a:rPr>
              <a:t>The Ink Is Dry </a:t>
            </a:r>
            <a:r>
              <a:rPr lang="en-US" dirty="0">
                <a:solidFill>
                  <a:schemeClr val="bg1"/>
                </a:solidFill>
                <a:latin typeface="Avenir Book" panose="02000503020000020003" pitchFamily="2" charset="0"/>
              </a:rPr>
              <a:t>is not a political appeal to bind Christian morality through law. It is an appeal, instead, for Christians to live the distinctive life to which God has called us in Christ Jesus.</a:t>
            </a:r>
          </a:p>
        </p:txBody>
      </p:sp>
      <p:pic>
        <p:nvPicPr>
          <p:cNvPr id="5" name="Picture 4">
            <a:extLst>
              <a:ext uri="{FF2B5EF4-FFF2-40B4-BE49-F238E27FC236}">
                <a16:creationId xmlns:a16="http://schemas.microsoft.com/office/drawing/2014/main" id="{65EAD191-17CE-4AAE-B939-AD4DB0E3924E}"/>
              </a:ext>
            </a:extLst>
          </p:cNvPr>
          <p:cNvPicPr>
            <a:picLocks noChangeAspect="1"/>
          </p:cNvPicPr>
          <p:nvPr/>
        </p:nvPicPr>
        <p:blipFill>
          <a:blip r:embed="rId3"/>
          <a:stretch>
            <a:fillRect/>
          </a:stretch>
        </p:blipFill>
        <p:spPr>
          <a:xfrm>
            <a:off x="327026" y="3116941"/>
            <a:ext cx="2108261" cy="3232150"/>
          </a:xfrm>
          <a:prstGeom prst="rect">
            <a:avLst/>
          </a:prstGeom>
        </p:spPr>
      </p:pic>
      <p:sp>
        <p:nvSpPr>
          <p:cNvPr id="8" name="TextBox 7">
            <a:extLst>
              <a:ext uri="{FF2B5EF4-FFF2-40B4-BE49-F238E27FC236}">
                <a16:creationId xmlns:a16="http://schemas.microsoft.com/office/drawing/2014/main" id="{2015B343-1F2C-8425-8C16-A5C56B6F54D3}"/>
              </a:ext>
            </a:extLst>
          </p:cNvPr>
          <p:cNvSpPr txBox="1"/>
          <p:nvPr/>
        </p:nvSpPr>
        <p:spPr>
          <a:xfrm>
            <a:off x="3135088" y="2886544"/>
            <a:ext cx="7939315" cy="3438057"/>
          </a:xfrm>
          <a:prstGeom prst="rect">
            <a:avLst/>
          </a:prstGeom>
          <a:noFill/>
        </p:spPr>
        <p:txBody>
          <a:bodyPr wrap="square" rtlCol="0">
            <a:spAutoFit/>
          </a:bodyPr>
          <a:lstStyle/>
          <a:p>
            <a:pPr>
              <a:lnSpc>
                <a:spcPct val="114000"/>
              </a:lnSpc>
            </a:pPr>
            <a:r>
              <a:rPr lang="en-US" sz="3200" i="1" dirty="0">
                <a:solidFill>
                  <a:schemeClr val="bg1"/>
                </a:solidFill>
                <a:latin typeface="Avenir Book" panose="02000503020000020003" pitchFamily="2" charset="0"/>
              </a:rPr>
              <a:t>   Paul’s rhetorical question still rings in our ears: “While we are not responsible for what outsiders to the faith may do with their lives, do we not have a duty to those people who are members of our congregations of believers?”</a:t>
            </a:r>
            <a:endParaRPr lang="en-US" sz="3200" i="1" dirty="0"/>
          </a:p>
        </p:txBody>
      </p:sp>
    </p:spTree>
    <p:extLst>
      <p:ext uri="{BB962C8B-B14F-4D97-AF65-F5344CB8AC3E}">
        <p14:creationId xmlns:p14="http://schemas.microsoft.com/office/powerpoint/2010/main" val="81989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a:bodyPr>
          <a:lstStyle/>
          <a:p>
            <a:pPr>
              <a:lnSpc>
                <a:spcPct val="114000"/>
              </a:lnSpc>
            </a:pPr>
            <a:br>
              <a:rPr lang="en-US" i="1" dirty="0">
                <a:solidFill>
                  <a:schemeClr val="bg1">
                    <a:lumMod val="95000"/>
                  </a:schemeClr>
                </a:solidFill>
              </a:rPr>
            </a:br>
            <a:endParaRPr lang="en-US" i="1" dirty="0">
              <a:solidFill>
                <a:schemeClr val="bg1">
                  <a:lumMod val="95000"/>
                </a:schemeClr>
              </a:solidFill>
            </a:endParaRPr>
          </a:p>
        </p:txBody>
      </p:sp>
      <p:pic>
        <p:nvPicPr>
          <p:cNvPr id="7" name="Picture Placeholder 6">
            <a:extLst>
              <a:ext uri="{FF2B5EF4-FFF2-40B4-BE49-F238E27FC236}">
                <a16:creationId xmlns:a16="http://schemas.microsoft.com/office/drawing/2014/main" id="{446DD47A-82C8-F02D-EBA1-8CB2828E96A7}"/>
              </a:ext>
            </a:extLst>
          </p:cNvPr>
          <p:cNvPicPr>
            <a:picLocks noGrp="1" noChangeAspect="1"/>
          </p:cNvPicPr>
          <p:nvPr>
            <p:ph type="pic" idx="1"/>
          </p:nvPr>
        </p:nvPicPr>
        <p:blipFill rotWithShape="1">
          <a:blip r:embed="rId3"/>
          <a:srcRect t="19809" r="7190" b="19809"/>
          <a:stretch/>
        </p:blipFill>
        <p:spPr>
          <a:xfrm>
            <a:off x="-140230" y="-7030"/>
            <a:ext cx="2869809" cy="2441575"/>
          </a:xfrm>
        </p:spPr>
      </p:pic>
      <p:sp>
        <p:nvSpPr>
          <p:cNvPr id="5" name="Text Placeholder 4">
            <a:extLst>
              <a:ext uri="{FF2B5EF4-FFF2-40B4-BE49-F238E27FC236}">
                <a16:creationId xmlns:a16="http://schemas.microsoft.com/office/drawing/2014/main" id="{4CEECDBF-A4D3-33CB-BE06-C26FC483901D}"/>
              </a:ext>
            </a:extLst>
          </p:cNvPr>
          <p:cNvSpPr>
            <a:spLocks noGrp="1"/>
          </p:cNvSpPr>
          <p:nvPr>
            <p:ph type="body" sz="half" idx="2"/>
          </p:nvPr>
        </p:nvSpPr>
        <p:spPr>
          <a:xfrm>
            <a:off x="309489" y="1406769"/>
            <a:ext cx="11746524" cy="4614203"/>
          </a:xfrm>
        </p:spPr>
        <p:txBody>
          <a:bodyPr>
            <a:normAutofit/>
          </a:bodyPr>
          <a:lstStyle/>
          <a:p>
            <a:pPr>
              <a:lnSpc>
                <a:spcPct val="124000"/>
              </a:lnSpc>
            </a:pPr>
            <a:r>
              <a:rPr lang="en-US" sz="3300" dirty="0">
                <a:solidFill>
                  <a:schemeClr val="bg1"/>
                </a:solidFill>
                <a:latin typeface="Avenir Book" panose="02000503020000020003" pitchFamily="2" charset="0"/>
              </a:rPr>
              <a:t>			</a:t>
            </a:r>
            <a:r>
              <a:rPr lang="en-US" sz="3000" dirty="0">
                <a:solidFill>
                  <a:schemeClr val="bg1"/>
                </a:solidFill>
                <a:latin typeface="Avenir Book" panose="02000503020000020003" pitchFamily="2" charset="0"/>
              </a:rPr>
              <a:t>Cheap grace is the deadly enemy of our Church.			We are fighting today for costly grace. . . . Cheap grace means grace as a doctrine, a principle, a system. . . .         </a:t>
            </a:r>
            <a:r>
              <a:rPr lang="en-US" sz="3000" b="1" dirty="0">
                <a:solidFill>
                  <a:srgbClr val="FFFF00"/>
                </a:solidFill>
                <a:latin typeface="Avenir Book" panose="02000503020000020003" pitchFamily="2" charset="0"/>
              </a:rPr>
              <a:t>Cheap grace means the justification of sin without the justification of the sinner </a:t>
            </a:r>
            <a:r>
              <a:rPr lang="en-US" sz="3000" dirty="0">
                <a:solidFill>
                  <a:schemeClr val="bg1"/>
                </a:solidFill>
                <a:latin typeface="Avenir Book" panose="02000503020000020003" pitchFamily="2" charset="0"/>
              </a:rPr>
              <a:t>. . . [but] what has cost God much     cannot be cheap for us.</a:t>
            </a:r>
          </a:p>
          <a:p>
            <a:pPr algn="r"/>
            <a:r>
              <a:rPr lang="en-US" sz="3200" dirty="0">
                <a:solidFill>
                  <a:schemeClr val="bg1"/>
                </a:solidFill>
                <a:latin typeface="Avenir Book" panose="02000503020000020003" pitchFamily="2" charset="0"/>
              </a:rPr>
              <a:t>— </a:t>
            </a:r>
            <a:r>
              <a:rPr lang="en-US" sz="2800" i="1" dirty="0">
                <a:solidFill>
                  <a:schemeClr val="bg1"/>
                </a:solidFill>
                <a:latin typeface="Avenir Book" panose="02000503020000020003" pitchFamily="2" charset="0"/>
              </a:rPr>
              <a:t>Dietrich Bonhoeffer (1906-1945</a:t>
            </a:r>
            <a:r>
              <a:rPr lang="en-US" sz="3200" dirty="0">
                <a:solidFill>
                  <a:schemeClr val="bg1"/>
                </a:solidFill>
                <a:latin typeface="Avenir Book" panose="02000503020000020003" pitchFamily="2" charset="0"/>
              </a:rPr>
              <a:t>)</a:t>
            </a:r>
          </a:p>
        </p:txBody>
      </p:sp>
    </p:spTree>
    <p:extLst>
      <p:ext uri="{BB962C8B-B14F-4D97-AF65-F5344CB8AC3E}">
        <p14:creationId xmlns:p14="http://schemas.microsoft.com/office/powerpoint/2010/main" val="11289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fontScale="90000"/>
          </a:bodyPr>
          <a:lstStyle/>
          <a:p>
            <a:pPr>
              <a:lnSpc>
                <a:spcPct val="114000"/>
              </a:lnSpc>
            </a:pPr>
            <a:br>
              <a:rPr lang="en-US" i="1" dirty="0">
                <a:solidFill>
                  <a:schemeClr val="bg1">
                    <a:lumMod val="95000"/>
                  </a:schemeClr>
                </a:solidFill>
              </a:rPr>
            </a:br>
            <a:r>
              <a:rPr lang="en-US" sz="4900" b="1" i="1" dirty="0">
                <a:solidFill>
                  <a:schemeClr val="bg1">
                    <a:lumMod val="95000"/>
                  </a:schemeClr>
                </a:solidFill>
              </a:rPr>
              <a:t>From </a:t>
            </a:r>
            <a:r>
              <a:rPr lang="en-US" sz="7300" b="1" i="1" dirty="0">
                <a:solidFill>
                  <a:srgbClr val="FFFF00"/>
                </a:solidFill>
              </a:rPr>
              <a:t>Genesis . . .</a:t>
            </a:r>
            <a:endParaRPr lang="en-US" b="1" i="1" dirty="0">
              <a:solidFill>
                <a:srgbClr val="FFFF00"/>
              </a:solidFill>
            </a:endParaRPr>
          </a:p>
        </p:txBody>
      </p:sp>
      <p:sp>
        <p:nvSpPr>
          <p:cNvPr id="2" name="Content Placeholder 1">
            <a:extLst>
              <a:ext uri="{FF2B5EF4-FFF2-40B4-BE49-F238E27FC236}">
                <a16:creationId xmlns:a16="http://schemas.microsoft.com/office/drawing/2014/main" id="{DE15F672-349D-05BC-0D4B-A40C22A97D75}"/>
              </a:ext>
            </a:extLst>
          </p:cNvPr>
          <p:cNvSpPr>
            <a:spLocks noGrp="1"/>
          </p:cNvSpPr>
          <p:nvPr>
            <p:ph idx="1"/>
          </p:nvPr>
        </p:nvSpPr>
        <p:spPr>
          <a:xfrm>
            <a:off x="838200" y="2074985"/>
            <a:ext cx="10515600" cy="4101978"/>
          </a:xfrm>
        </p:spPr>
        <p:txBody>
          <a:bodyPr/>
          <a:lstStyle/>
          <a:p>
            <a:pPr marL="0" indent="0">
              <a:buNone/>
            </a:pPr>
            <a:r>
              <a:rPr lang="en-US" sz="3600" dirty="0">
                <a:solidFill>
                  <a:schemeClr val="bg1"/>
                </a:solidFill>
              </a:rPr>
              <a:t>a </a:t>
            </a:r>
            <a:r>
              <a:rPr lang="en-US" sz="3600" dirty="0">
                <a:solidFill>
                  <a:srgbClr val="FFFF00"/>
                </a:solidFill>
              </a:rPr>
              <a:t>HUMAN BEING</a:t>
            </a:r>
            <a:r>
              <a:rPr lang="en-US" sz="3600" dirty="0">
                <a:solidFill>
                  <a:schemeClr val="bg1"/>
                </a:solidFill>
              </a:rPr>
              <a:t> is . . .</a:t>
            </a:r>
          </a:p>
          <a:p>
            <a:pPr lvl="1">
              <a:lnSpc>
                <a:spcPct val="114000"/>
              </a:lnSpc>
            </a:pPr>
            <a:r>
              <a:rPr lang="en-US" sz="2800" dirty="0">
                <a:solidFill>
                  <a:schemeClr val="bg1"/>
                </a:solidFill>
              </a:rPr>
              <a:t> </a:t>
            </a:r>
            <a:r>
              <a:rPr lang="en-US" sz="3200" dirty="0">
                <a:solidFill>
                  <a:schemeClr val="bg1"/>
                </a:solidFill>
              </a:rPr>
              <a:t>a “living soul” – </a:t>
            </a:r>
            <a:r>
              <a:rPr lang="en-US" sz="3200" i="1" dirty="0">
                <a:solidFill>
                  <a:schemeClr val="bg1"/>
                </a:solidFill>
              </a:rPr>
              <a:t>unique in both spirit and body</a:t>
            </a:r>
          </a:p>
          <a:p>
            <a:pPr lvl="1">
              <a:lnSpc>
                <a:spcPct val="114000"/>
              </a:lnSpc>
            </a:pPr>
            <a:r>
              <a:rPr lang="en-US" sz="3200" i="1" dirty="0">
                <a:solidFill>
                  <a:schemeClr val="bg1"/>
                </a:solidFill>
              </a:rPr>
              <a:t> </a:t>
            </a:r>
            <a:r>
              <a:rPr lang="en-US" sz="3200" dirty="0">
                <a:solidFill>
                  <a:schemeClr val="bg1"/>
                </a:solidFill>
              </a:rPr>
              <a:t>neither “assigned” nor “gender fluid” in nature</a:t>
            </a:r>
          </a:p>
          <a:p>
            <a:pPr lvl="1">
              <a:lnSpc>
                <a:spcPct val="114000"/>
              </a:lnSpc>
            </a:pPr>
            <a:r>
              <a:rPr lang="en-US" sz="3200" dirty="0">
                <a:solidFill>
                  <a:schemeClr val="bg1"/>
                </a:solidFill>
              </a:rPr>
              <a:t> “in God’s image” and responsible to him</a:t>
            </a:r>
          </a:p>
        </p:txBody>
      </p:sp>
    </p:spTree>
    <p:extLst>
      <p:ext uri="{BB962C8B-B14F-4D97-AF65-F5344CB8AC3E}">
        <p14:creationId xmlns:p14="http://schemas.microsoft.com/office/powerpoint/2010/main" val="290022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8B722FF6-E9A1-7D53-2E47-6C459755A10F}"/>
              </a:ext>
            </a:extLst>
          </p:cNvPr>
          <p:cNvPicPr>
            <a:picLocks noChangeAspect="1"/>
          </p:cNvPicPr>
          <p:nvPr/>
        </p:nvPicPr>
        <p:blipFill>
          <a:blip r:embed="rId2"/>
          <a:stretch>
            <a:fillRect/>
          </a:stretch>
        </p:blipFill>
        <p:spPr>
          <a:xfrm>
            <a:off x="2052734" y="457200"/>
            <a:ext cx="8086531" cy="5943600"/>
          </a:xfrm>
          <a:prstGeom prst="rect">
            <a:avLst/>
          </a:prstGeom>
        </p:spPr>
      </p:pic>
    </p:spTree>
    <p:extLst>
      <p:ext uri="{BB962C8B-B14F-4D97-AF65-F5344CB8AC3E}">
        <p14:creationId xmlns:p14="http://schemas.microsoft.com/office/powerpoint/2010/main" val="421603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69F94-1E3C-416E-A487-36979A1246E9}"/>
              </a:ext>
            </a:extLst>
          </p:cNvPr>
          <p:cNvSpPr>
            <a:spLocks noGrp="1"/>
          </p:cNvSpPr>
          <p:nvPr>
            <p:ph type="title"/>
          </p:nvPr>
        </p:nvSpPr>
        <p:spPr/>
        <p:txBody>
          <a:bodyPr>
            <a:normAutofit fontScale="90000"/>
          </a:bodyPr>
          <a:lstStyle/>
          <a:p>
            <a:pPr>
              <a:lnSpc>
                <a:spcPct val="114000"/>
              </a:lnSpc>
            </a:pPr>
            <a:br>
              <a:rPr lang="en-US" i="1" dirty="0">
                <a:solidFill>
                  <a:schemeClr val="bg1">
                    <a:lumMod val="95000"/>
                  </a:schemeClr>
                </a:solidFill>
              </a:rPr>
            </a:br>
            <a:r>
              <a:rPr lang="en-US" sz="4900" b="1" i="1" dirty="0">
                <a:solidFill>
                  <a:schemeClr val="bg1">
                    <a:lumMod val="95000"/>
                  </a:schemeClr>
                </a:solidFill>
              </a:rPr>
              <a:t>From </a:t>
            </a:r>
            <a:r>
              <a:rPr lang="en-US" sz="7300" b="1" i="1" dirty="0">
                <a:solidFill>
                  <a:srgbClr val="FFFF00"/>
                </a:solidFill>
              </a:rPr>
              <a:t>Genesis . . .</a:t>
            </a:r>
            <a:endParaRPr lang="en-US" b="1" i="1" dirty="0">
              <a:solidFill>
                <a:srgbClr val="FFFF00"/>
              </a:solidFill>
            </a:endParaRPr>
          </a:p>
        </p:txBody>
      </p:sp>
      <p:sp>
        <p:nvSpPr>
          <p:cNvPr id="2" name="Content Placeholder 1">
            <a:extLst>
              <a:ext uri="{FF2B5EF4-FFF2-40B4-BE49-F238E27FC236}">
                <a16:creationId xmlns:a16="http://schemas.microsoft.com/office/drawing/2014/main" id="{DE15F672-349D-05BC-0D4B-A40C22A97D75}"/>
              </a:ext>
            </a:extLst>
          </p:cNvPr>
          <p:cNvSpPr>
            <a:spLocks noGrp="1"/>
          </p:cNvSpPr>
          <p:nvPr>
            <p:ph idx="1"/>
          </p:nvPr>
        </p:nvSpPr>
        <p:spPr>
          <a:xfrm>
            <a:off x="838200" y="2074985"/>
            <a:ext cx="10515600" cy="4101978"/>
          </a:xfrm>
        </p:spPr>
        <p:txBody>
          <a:bodyPr/>
          <a:lstStyle/>
          <a:p>
            <a:pPr marL="0" indent="0">
              <a:buNone/>
            </a:pPr>
            <a:r>
              <a:rPr lang="en-US" sz="3600" dirty="0">
                <a:solidFill>
                  <a:schemeClr val="bg1"/>
                </a:solidFill>
              </a:rPr>
              <a:t>our </a:t>
            </a:r>
            <a:r>
              <a:rPr lang="en-US" sz="3600" dirty="0">
                <a:solidFill>
                  <a:srgbClr val="FFFF00"/>
                </a:solidFill>
              </a:rPr>
              <a:t>HUMAN SEXUAL EXPRESSION</a:t>
            </a:r>
            <a:r>
              <a:rPr lang="en-US" sz="3600" dirty="0">
                <a:solidFill>
                  <a:schemeClr val="bg1"/>
                </a:solidFill>
              </a:rPr>
              <a:t> is . . .</a:t>
            </a:r>
          </a:p>
          <a:p>
            <a:pPr lvl="1">
              <a:lnSpc>
                <a:spcPct val="114000"/>
              </a:lnSpc>
            </a:pPr>
            <a:r>
              <a:rPr lang="en-US" sz="2800" dirty="0">
                <a:solidFill>
                  <a:schemeClr val="bg1"/>
                </a:solidFill>
              </a:rPr>
              <a:t> </a:t>
            </a:r>
            <a:r>
              <a:rPr lang="en-US" sz="3200" dirty="0">
                <a:solidFill>
                  <a:schemeClr val="bg1"/>
                </a:solidFill>
              </a:rPr>
              <a:t>for help and partnership in the human mission</a:t>
            </a:r>
            <a:endParaRPr lang="en-US" sz="3200" i="1" dirty="0">
              <a:solidFill>
                <a:schemeClr val="bg1"/>
              </a:solidFill>
            </a:endParaRPr>
          </a:p>
          <a:p>
            <a:pPr lvl="1">
              <a:lnSpc>
                <a:spcPct val="114000"/>
              </a:lnSpc>
            </a:pPr>
            <a:r>
              <a:rPr lang="en-US" sz="3200" i="1" dirty="0">
                <a:solidFill>
                  <a:schemeClr val="bg1"/>
                </a:solidFill>
              </a:rPr>
              <a:t> </a:t>
            </a:r>
            <a:r>
              <a:rPr lang="en-US" sz="3200" dirty="0">
                <a:solidFill>
                  <a:schemeClr val="bg1"/>
                </a:solidFill>
              </a:rPr>
              <a:t>for procreation and nurture of children</a:t>
            </a:r>
          </a:p>
          <a:p>
            <a:pPr lvl="1">
              <a:lnSpc>
                <a:spcPct val="114000"/>
              </a:lnSpc>
            </a:pPr>
            <a:r>
              <a:rPr lang="en-US" sz="3200" dirty="0">
                <a:solidFill>
                  <a:schemeClr val="bg1"/>
                </a:solidFill>
              </a:rPr>
              <a:t> for protection from all illicit sexual unions</a:t>
            </a:r>
          </a:p>
        </p:txBody>
      </p:sp>
      <p:sp>
        <p:nvSpPr>
          <p:cNvPr id="3" name="TextBox 2">
            <a:extLst>
              <a:ext uri="{FF2B5EF4-FFF2-40B4-BE49-F238E27FC236}">
                <a16:creationId xmlns:a16="http://schemas.microsoft.com/office/drawing/2014/main" id="{5539CE0F-40C5-762C-CF3E-6B75DFC0635D}"/>
              </a:ext>
            </a:extLst>
          </p:cNvPr>
          <p:cNvSpPr txBox="1"/>
          <p:nvPr/>
        </p:nvSpPr>
        <p:spPr>
          <a:xfrm>
            <a:off x="7772400" y="4814888"/>
            <a:ext cx="2713884" cy="400110"/>
          </a:xfrm>
          <a:prstGeom prst="rect">
            <a:avLst/>
          </a:prstGeom>
          <a:noFill/>
        </p:spPr>
        <p:txBody>
          <a:bodyPr wrap="none" rtlCol="0">
            <a:spAutoFit/>
          </a:bodyPr>
          <a:lstStyle/>
          <a:p>
            <a:r>
              <a:rPr lang="en-US" sz="2000" i="1" dirty="0">
                <a:solidFill>
                  <a:schemeClr val="bg1"/>
                </a:solidFill>
              </a:rPr>
              <a:t>Book of Common Prayer</a:t>
            </a:r>
          </a:p>
        </p:txBody>
      </p:sp>
    </p:spTree>
    <p:extLst>
      <p:ext uri="{BB962C8B-B14F-4D97-AF65-F5344CB8AC3E}">
        <p14:creationId xmlns:p14="http://schemas.microsoft.com/office/powerpoint/2010/main" val="368506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12592</TotalTime>
  <Words>1206</Words>
  <Application>Microsoft Macintosh PowerPoint</Application>
  <PresentationFormat>Widescreen</PresentationFormat>
  <Paragraphs>115</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vt:lpstr>
      <vt:lpstr>Avenir Book</vt:lpstr>
      <vt:lpstr>Calibri</vt:lpstr>
      <vt:lpstr>Calibri Light</vt:lpstr>
      <vt:lpstr>Office Theme</vt:lpstr>
      <vt:lpstr>Sexual Stewardship     </vt:lpstr>
      <vt:lpstr>PowerPoint Presentation</vt:lpstr>
      <vt:lpstr> </vt:lpstr>
      <vt:lpstr> An Important Clarification! </vt:lpstr>
      <vt:lpstr> </vt:lpstr>
      <vt:lpstr> </vt:lpstr>
      <vt:lpstr> From Genesis . . .</vt:lpstr>
      <vt:lpstr>PowerPoint Presentation</vt:lpstr>
      <vt:lpstr> From Genesis . . .</vt:lpstr>
      <vt:lpstr> From Genesis . . .</vt:lpstr>
      <vt:lpstr>PowerPoint Presentation</vt:lpstr>
      <vt:lpstr> </vt:lpstr>
      <vt:lpstr>All cultures must answer to God’s moral laws</vt:lpstr>
      <vt:lpstr>EXCURSUS: Acts 15:28-29</vt:lpstr>
      <vt:lpstr>Asked about marriage, Jesus spoke of EDEN</vt:lpstr>
      <vt:lpstr>Sex / Gender / Marriage</vt:lpstr>
      <vt:lpstr>Marriage should be honored by all, and the marriage bed kept pure, for God will judge the adulterer and all the sexually immoral. </vt:lpstr>
      <vt:lpstr>The Ancients Knew . .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 . .    Jesus-style leadership is different from the world’s model  </dc:title>
  <dc:creator>Rubel Shelly</dc:creator>
  <cp:lastModifiedBy>Rubel Shelly</cp:lastModifiedBy>
  <cp:revision>34</cp:revision>
  <cp:lastPrinted>2024-07-13T13:19:53Z</cp:lastPrinted>
  <dcterms:created xsi:type="dcterms:W3CDTF">2024-02-09T15:53:48Z</dcterms:created>
  <dcterms:modified xsi:type="dcterms:W3CDTF">2024-09-20T21:27:48Z</dcterms:modified>
</cp:coreProperties>
</file>