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5"/>
  </p:notesMasterIdLst>
  <p:sldIdLst>
    <p:sldId id="257" r:id="rId2"/>
    <p:sldId id="261" r:id="rId3"/>
    <p:sldId id="259" r:id="rId4"/>
    <p:sldId id="262" r:id="rId5"/>
    <p:sldId id="263" r:id="rId6"/>
    <p:sldId id="264" r:id="rId7"/>
    <p:sldId id="265" r:id="rId8"/>
    <p:sldId id="266" r:id="rId9"/>
    <p:sldId id="260" r:id="rId10"/>
    <p:sldId id="267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>
      <p:cViewPr varScale="1">
        <p:scale>
          <a:sx n="106" d="100"/>
          <a:sy n="10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F03F8-FCB8-3C49-9640-3EFE75CDD391}" type="datetimeFigureOut">
              <a:rPr lang="en-US" smtClean="0"/>
              <a:t>9/20/24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F5D46-1ECC-7A41-8EAA-87A897635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12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94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8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51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46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9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12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0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8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4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06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B626B-7976-0649-8F5A-747256125135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FB402-2BE4-724C-88CF-67EF35B3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476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1460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2CD01-8EBF-BDE6-1A96-0D2A898AF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</a:t>
            </a:r>
            <a:r>
              <a:rPr lang="en-US" sz="6000" b="1" i="1" dirty="0"/>
              <a:t>Insights</a:t>
            </a:r>
            <a:r>
              <a:rPr lang="en-US" dirty="0"/>
              <a:t> We Must Embrace!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FDAA7-20DE-17A4-FF9B-A067FB934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 </a:t>
            </a:r>
            <a:r>
              <a:rPr lang="en-US" sz="3200" dirty="0"/>
              <a:t>Christians are God’s children – </a:t>
            </a:r>
            <a:r>
              <a:rPr lang="en-US" sz="3200" i="1" dirty="0">
                <a:solidFill>
                  <a:srgbClr val="FFFF00"/>
                </a:solidFill>
              </a:rPr>
              <a:t>exiles</a:t>
            </a:r>
            <a:r>
              <a:rPr lang="en-US" sz="3200" i="1" dirty="0"/>
              <a:t> in the world’s culture!</a:t>
            </a:r>
            <a:endParaRPr lang="en-US" sz="3200" dirty="0"/>
          </a:p>
          <a:p>
            <a:pPr>
              <a:lnSpc>
                <a:spcPct val="114000"/>
              </a:lnSpc>
            </a:pPr>
            <a:r>
              <a:rPr lang="en-US" sz="3200" dirty="0"/>
              <a:t> Christians are building blocks in God’s temple – </a:t>
            </a:r>
            <a:r>
              <a:rPr lang="en-US" sz="3200" i="1" dirty="0"/>
              <a:t>and should expect the same </a:t>
            </a:r>
            <a:r>
              <a:rPr lang="en-US" sz="3200" i="1" dirty="0">
                <a:solidFill>
                  <a:srgbClr val="FFFF00"/>
                </a:solidFill>
              </a:rPr>
              <a:t>rejection</a:t>
            </a:r>
            <a:r>
              <a:rPr lang="en-US" sz="3200" i="1" dirty="0"/>
              <a:t> Jesus experienced!</a:t>
            </a:r>
            <a:endParaRPr lang="en-US" sz="3200" dirty="0"/>
          </a:p>
          <a:p>
            <a:pPr>
              <a:lnSpc>
                <a:spcPct val="114000"/>
              </a:lnSpc>
            </a:pPr>
            <a:r>
              <a:rPr lang="en-US" sz="3200" dirty="0"/>
              <a:t> Christians cherish a new identity – </a:t>
            </a:r>
            <a:r>
              <a:rPr lang="en-US" sz="3200" i="1" dirty="0">
                <a:solidFill>
                  <a:srgbClr val="FFFF00"/>
                </a:solidFill>
              </a:rPr>
              <a:t>chosen</a:t>
            </a:r>
            <a:r>
              <a:rPr lang="en-US" sz="3200" i="1" dirty="0"/>
              <a:t> and </a:t>
            </a:r>
            <a:r>
              <a:rPr lang="en-US" sz="3200" i="1" dirty="0">
                <a:solidFill>
                  <a:srgbClr val="FFFF00"/>
                </a:solidFill>
              </a:rPr>
              <a:t>holy</a:t>
            </a:r>
            <a:r>
              <a:rPr lang="en-US" sz="3200" i="1" dirty="0"/>
              <a:t> to God!</a:t>
            </a:r>
            <a:endParaRPr lang="en-US" sz="3200" dirty="0"/>
          </a:p>
          <a:p>
            <a:pPr>
              <a:lnSpc>
                <a:spcPct val="114000"/>
              </a:lnSpc>
            </a:pPr>
            <a:r>
              <a:rPr lang="en-US" sz="3200" dirty="0"/>
              <a:t> Christians are a positive presence in the world’s culture – </a:t>
            </a:r>
            <a:r>
              <a:rPr lang="en-US" sz="3200" i="1" dirty="0"/>
              <a:t>giving a glimpse of </a:t>
            </a:r>
            <a:r>
              <a:rPr lang="en-US" sz="3200" i="1" dirty="0">
                <a:solidFill>
                  <a:srgbClr val="FFFF00"/>
                </a:solidFill>
              </a:rPr>
              <a:t>God’s Kingdom </a:t>
            </a:r>
            <a:r>
              <a:rPr lang="en-US" sz="3200" i="1" dirty="0"/>
              <a:t>to the world!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310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928FB-91C8-5950-CF51-9A6D61CE9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5582"/>
            <a:ext cx="10515600" cy="1325563"/>
          </a:xfrm>
        </p:spPr>
        <p:txBody>
          <a:bodyPr/>
          <a:lstStyle/>
          <a:p>
            <a:r>
              <a:rPr lang="en-US" b="1" u="sng" dirty="0">
                <a:solidFill>
                  <a:srgbClr val="FFFF00"/>
                </a:solidFill>
              </a:rPr>
              <a:t>Don’t leave with a chip on your shoulder!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B69C4-66D6-1CC0-8E6C-2007C3A28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i="1" dirty="0"/>
              <a:t>The earliest Christians didn’t fight “culture wars”!</a:t>
            </a:r>
          </a:p>
        </p:txBody>
      </p:sp>
    </p:spTree>
    <p:extLst>
      <p:ext uri="{BB962C8B-B14F-4D97-AF65-F5344CB8AC3E}">
        <p14:creationId xmlns:p14="http://schemas.microsoft.com/office/powerpoint/2010/main" val="2122777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928FB-91C8-5950-CF51-9A6D61CE9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5582"/>
            <a:ext cx="10515600" cy="1325563"/>
          </a:xfrm>
        </p:spPr>
        <p:txBody>
          <a:bodyPr/>
          <a:lstStyle/>
          <a:p>
            <a:r>
              <a:rPr lang="en-US" b="1" u="sng" dirty="0">
                <a:solidFill>
                  <a:srgbClr val="FFFF00"/>
                </a:solidFill>
              </a:rPr>
              <a:t>Don’t leave with a chip on your shoulder!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B69C4-66D6-1CC0-8E6C-2007C3A28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i="1" dirty="0"/>
              <a:t>The earliest Christians didn’t fight “culture wars”!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b="1" i="1" dirty="0">
                <a:solidFill>
                  <a:srgbClr val="FFFF00"/>
                </a:solidFill>
              </a:rPr>
              <a:t>They put God’s love on display . . .</a:t>
            </a:r>
          </a:p>
        </p:txBody>
      </p:sp>
    </p:spTree>
    <p:extLst>
      <p:ext uri="{BB962C8B-B14F-4D97-AF65-F5344CB8AC3E}">
        <p14:creationId xmlns:p14="http://schemas.microsoft.com/office/powerpoint/2010/main" val="2605592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928FB-91C8-5950-CF51-9A6D61CE9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5582"/>
            <a:ext cx="10515600" cy="1325563"/>
          </a:xfrm>
        </p:spPr>
        <p:txBody>
          <a:bodyPr/>
          <a:lstStyle/>
          <a:p>
            <a:r>
              <a:rPr lang="en-US" b="1" u="sng" dirty="0">
                <a:solidFill>
                  <a:srgbClr val="FFFF00"/>
                </a:solidFill>
              </a:rPr>
              <a:t>Don’t leave with a chip on your shoulder!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B69C4-66D6-1CC0-8E6C-2007C3A28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i="1" dirty="0"/>
              <a:t>The earliest Christians didn’t fight “culture wars”!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b="1" i="1" dirty="0">
                <a:solidFill>
                  <a:srgbClr val="FFFF00"/>
                </a:solidFill>
              </a:rPr>
              <a:t>They put God’s love on display . . .</a:t>
            </a:r>
          </a:p>
          <a:p>
            <a:pPr marL="0" indent="0" algn="ctr">
              <a:buNone/>
            </a:pPr>
            <a:r>
              <a:rPr lang="en-US" sz="4800" b="1" i="1" dirty="0">
                <a:solidFill>
                  <a:srgbClr val="FFFF00"/>
                </a:solidFill>
              </a:rPr>
              <a:t>and it turned the world upside down!</a:t>
            </a:r>
          </a:p>
        </p:txBody>
      </p:sp>
    </p:spTree>
    <p:extLst>
      <p:ext uri="{BB962C8B-B14F-4D97-AF65-F5344CB8AC3E}">
        <p14:creationId xmlns:p14="http://schemas.microsoft.com/office/powerpoint/2010/main" val="1798333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 person standing in front of a crowd&#10;&#10;Description automatically generated">
            <a:extLst>
              <a:ext uri="{FF2B5EF4-FFF2-40B4-BE49-F238E27FC236}">
                <a16:creationId xmlns:a16="http://schemas.microsoft.com/office/drawing/2014/main" id="{05AD0107-A7C8-C441-A3D2-45D5F458E6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93" r="5888" b="1122"/>
          <a:stretch/>
        </p:blipFill>
        <p:spPr>
          <a:xfrm>
            <a:off x="2562726" y="1"/>
            <a:ext cx="9629274" cy="685799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DCD4D254-9FDB-3A46-9AEF-33FEFA0ECED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21323" y="726832"/>
                <a:ext cx="4865077" cy="4030133"/>
              </a:xfrm>
            </p:spPr>
            <p:txBody>
              <a:bodyPr vert="horz" lIns="91440" tIns="45720" rIns="91440" bIns="45720" rtlCol="0" anchor="b">
                <a:normAutofit fontScale="90000"/>
              </a:bodyPr>
              <a:lstStyle/>
              <a:p>
                <a:r>
                  <a:rPr lang="en-US" sz="4400" dirty="0"/>
                  <a:t>That </a:t>
                </a:r>
                <a:r>
                  <a:rPr lang="en-US" sz="6000" b="1" i="1" dirty="0" err="1">
                    <a:solidFill>
                      <a:srgbClr val="FF0000"/>
                    </a:solidFill>
                    <a:latin typeface="Gill Sans Ultra Bold" panose="020B0A02020104020203" pitchFamily="34" charset="77"/>
                  </a:rPr>
                  <a:t>d</a:t>
                </a:r>
                <a:r>
                  <a:rPr lang="en-US" sz="4400" b="1" i="1" dirty="0" err="1">
                    <a:solidFill>
                      <a:schemeClr val="accent4">
                        <a:lumMod val="75000"/>
                      </a:schemeClr>
                    </a:solidFill>
                    <a:latin typeface="Gill Sans Ultra Bold" panose="020B0A02020104020203" pitchFamily="34" charset="77"/>
                  </a:rPr>
                  <a:t>I</a:t>
                </a:r>
                <a:r>
                  <a:rPr lang="en-US" sz="5300" b="1" i="1" dirty="0" err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Gill Sans Ultra Bold" panose="020B0A02020104020203" pitchFamily="34" charset="77"/>
                  </a:rPr>
                  <a:t>S</a:t>
                </a:r>
                <a:r>
                  <a:rPr lang="en-US" sz="6000" b="1" i="1" dirty="0" err="1">
                    <a:ln w="22225">
                      <a:solidFill>
                        <a:schemeClr val="accent2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Avenir Book" panose="02000503020000020003" pitchFamily="2" charset="0"/>
                  </a:rPr>
                  <a:t>O</a:t>
                </a:r>
                <a:r>
                  <a:rPr lang="en-US" sz="4400" b="1" i="1" dirty="0" err="1">
                    <a:solidFill>
                      <a:srgbClr val="FFFF00"/>
                    </a:solidFill>
                    <a:latin typeface="Gill Sans Ultra Bold" panose="020B0A02020104020203" pitchFamily="34" charset="77"/>
                  </a:rPr>
                  <a:t>r</a:t>
                </a:r>
                <a:r>
                  <a:rPr lang="en-US" sz="4400" b="1" i="1" dirty="0" err="1">
                    <a:solidFill>
                      <a:srgbClr val="92D050"/>
                    </a:solidFill>
                    <a:latin typeface="Gill Sans Ultra Bold" panose="020B0A02020104020203" pitchFamily="34" charset="77"/>
                  </a:rPr>
                  <a:t>I</a:t>
                </a:r>
                <a14:m>
                  <m:oMath xmlns:m="http://schemas.openxmlformats.org/officeDocument/2006/math">
                    <m:r>
                      <a:rPr lang="en-US" sz="73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4400" b="1" i="1" dirty="0" err="1">
                    <a:solidFill>
                      <a:schemeClr val="tx2"/>
                    </a:solidFill>
                    <a:latin typeface="Gill Sans Ultra Bold" panose="020B0A02020104020203" pitchFamily="34" charset="77"/>
                  </a:rPr>
                  <a:t>n</a:t>
                </a:r>
                <a:r>
                  <a:rPr lang="en-US" sz="4400" b="1" i="1" dirty="0" err="1">
                    <a:latin typeface="Gill Sans Ultra Bold" panose="020B0A02020104020203" pitchFamily="34" charset="77"/>
                  </a:rPr>
                  <a:t>T</a:t>
                </a:r>
                <a:r>
                  <a:rPr lang="en-US" sz="4400" b="1" i="1" dirty="0" err="1">
                    <a:solidFill>
                      <a:schemeClr val="tx2">
                        <a:lumMod val="75000"/>
                      </a:schemeClr>
                    </a:solidFill>
                    <a:latin typeface="Gill Sans Ultra Bold" panose="020B0A02020104020203" pitchFamily="34" charset="77"/>
                  </a:rPr>
                  <a:t>E</a:t>
                </a:r>
                <a:r>
                  <a:rPr lang="en-US" sz="5300" b="1" i="1" dirty="0" err="1">
                    <a:solidFill>
                      <a:schemeClr val="accent2">
                        <a:lumMod val="75000"/>
                      </a:schemeClr>
                    </a:solidFill>
                    <a:latin typeface="Gill Sans Ultra Bold" panose="020B0A02020104020203" pitchFamily="34" charset="77"/>
                  </a:rPr>
                  <a:t>D</a:t>
                </a:r>
                <a:r>
                  <a:rPr lang="en-US" sz="4900" dirty="0"/>
                  <a:t> </a:t>
                </a:r>
                <a:r>
                  <a:rPr lang="en-US" sz="4400" dirty="0"/>
                  <a:t>Feeling of . . .</a:t>
                </a:r>
                <a:br>
                  <a:rPr lang="en-US" sz="5400" dirty="0"/>
                </a:br>
                <a:r>
                  <a:rPr lang="en-US" sz="2700" dirty="0"/>
                  <a:t>   </a:t>
                </a:r>
                <a:br>
                  <a:rPr lang="en-US" sz="5400" dirty="0"/>
                </a:br>
                <a:r>
                  <a:rPr lang="en-US" sz="5400" dirty="0"/>
                  <a:t>  	“</a:t>
                </a:r>
                <a:r>
                  <a:rPr lang="en-US" sz="6000" b="1" dirty="0">
                    <a:solidFill>
                      <a:srgbClr val="FFFF00"/>
                    </a:solidFill>
                  </a:rPr>
                  <a:t>I’m in a 	Foreign 	Culture!</a:t>
                </a:r>
                <a:r>
                  <a:rPr lang="en-US" sz="6000" dirty="0"/>
                  <a:t>”</a:t>
                </a:r>
                <a:endParaRPr lang="en-US" sz="5400" dirty="0"/>
              </a:p>
            </p:txBody>
          </p:sp>
        </mc:Choice>
        <mc:Fallback xmlns=""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DCD4D254-9FDB-3A46-9AEF-33FEFA0ECE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21323" y="726832"/>
                <a:ext cx="4865077" cy="4030133"/>
              </a:xfrm>
              <a:blipFill>
                <a:blip r:embed="rId3"/>
                <a:stretch>
                  <a:fillRect l="-6494" t="-18868" r="-5195" b="-9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923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C9A6-E215-BBCF-D934-FD960EF1F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Culture of the </a:t>
            </a:r>
            <a:r>
              <a:rPr lang="en-US" sz="6000" b="1" dirty="0">
                <a:solidFill>
                  <a:srgbClr val="FFFF00"/>
                </a:solidFill>
              </a:rPr>
              <a:t>Roman Empire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5FB38-1DF8-2CB8-12E8-86B80D724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Religious Pluralism</a:t>
            </a:r>
          </a:p>
          <a:p>
            <a:pPr lvl="1"/>
            <a:r>
              <a:rPr lang="en-US" sz="2800" i="1" dirty="0"/>
              <a:t> There is a place for all religions in your life!</a:t>
            </a:r>
          </a:p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Truth is what you want it to be</a:t>
            </a:r>
          </a:p>
          <a:p>
            <a:pPr lvl="1"/>
            <a:r>
              <a:rPr lang="en-US" sz="2800" i="1" dirty="0"/>
              <a:t> No one’s belief can be true for everyone!</a:t>
            </a:r>
          </a:p>
          <a:p>
            <a:r>
              <a:rPr lang="en-US" sz="3600" dirty="0">
                <a:solidFill>
                  <a:srgbClr val="FFFF00"/>
                </a:solidFill>
              </a:rPr>
              <a:t> Sex is the most popular sport</a:t>
            </a:r>
          </a:p>
          <a:p>
            <a:pPr lvl="1"/>
            <a:r>
              <a:rPr lang="en-US" sz="2800" i="1" dirty="0"/>
              <a:t> Pleasure is an ultimate good and sex is the ultimate pleasure!</a:t>
            </a:r>
          </a:p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Violence is accepted as a way of life</a:t>
            </a:r>
          </a:p>
          <a:p>
            <a:pPr lvl="1"/>
            <a:r>
              <a:rPr lang="en-US" sz="3200" dirty="0"/>
              <a:t> </a:t>
            </a:r>
            <a:r>
              <a:rPr lang="en-US" sz="2800" i="1" dirty="0"/>
              <a:t>Violent entertainments appeal to the masses!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8405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C9A6-E215-BBCF-D934-FD960EF1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14538" cy="1325563"/>
          </a:xfrm>
        </p:spPr>
        <p:txBody>
          <a:bodyPr>
            <a:normAutofit/>
          </a:bodyPr>
          <a:lstStyle/>
          <a:p>
            <a:r>
              <a:rPr lang="en-US" dirty="0"/>
              <a:t>The Culture of the </a:t>
            </a:r>
            <a:r>
              <a:rPr lang="en-US" sz="6000" b="1" dirty="0">
                <a:solidFill>
                  <a:srgbClr val="FFFF00"/>
                </a:solidFill>
              </a:rPr>
              <a:t>Post-Christian West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5FB38-1DF8-2CB8-12E8-86B80D724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Religious Pluralism</a:t>
            </a:r>
          </a:p>
          <a:p>
            <a:pPr lvl="1"/>
            <a:r>
              <a:rPr lang="en-US" sz="2800" i="1" dirty="0"/>
              <a:t> There is a place for all religions in your life!</a:t>
            </a:r>
          </a:p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Truth is what you want it to be</a:t>
            </a:r>
          </a:p>
          <a:p>
            <a:pPr lvl="1"/>
            <a:r>
              <a:rPr lang="en-US" sz="2800" i="1" dirty="0"/>
              <a:t> No one’s belief can be true for everyone!</a:t>
            </a:r>
          </a:p>
          <a:p>
            <a:r>
              <a:rPr lang="en-US" sz="3600" dirty="0">
                <a:solidFill>
                  <a:srgbClr val="FFFF00"/>
                </a:solidFill>
              </a:rPr>
              <a:t> Sex is the most popular sport</a:t>
            </a:r>
          </a:p>
          <a:p>
            <a:pPr lvl="1"/>
            <a:r>
              <a:rPr lang="en-US" sz="2800" i="1" dirty="0"/>
              <a:t> Pleasure is an ultimate good and sex is the ultimate pleasure!</a:t>
            </a:r>
          </a:p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Violence is accepted as a way of life</a:t>
            </a:r>
          </a:p>
          <a:p>
            <a:pPr lvl="1"/>
            <a:r>
              <a:rPr lang="en-US" sz="3200" dirty="0"/>
              <a:t> </a:t>
            </a:r>
            <a:r>
              <a:rPr lang="en-US" sz="2800" i="1" dirty="0"/>
              <a:t>Violent </a:t>
            </a:r>
            <a:r>
              <a:rPr lang="en-US" sz="2800" i="1"/>
              <a:t>entertainments appeal </a:t>
            </a:r>
            <a:r>
              <a:rPr lang="en-US" sz="2800" i="1" dirty="0"/>
              <a:t>to the masses!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9385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C9A6-E215-BBCF-D934-FD960EF1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14538" cy="1325563"/>
          </a:xfrm>
        </p:spPr>
        <p:txBody>
          <a:bodyPr>
            <a:normAutofit/>
          </a:bodyPr>
          <a:lstStyle/>
          <a:p>
            <a:r>
              <a:rPr lang="en-US" dirty="0"/>
              <a:t>The Culture of the </a:t>
            </a:r>
            <a:r>
              <a:rPr lang="en-US" sz="6000" b="1" dirty="0">
                <a:solidFill>
                  <a:srgbClr val="FFFF00"/>
                </a:solidFill>
              </a:rPr>
              <a:t>Christian Faith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5FB38-1DF8-2CB8-12E8-86B80D724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Religious Pluralism?</a:t>
            </a:r>
          </a:p>
          <a:p>
            <a:pPr lvl="1"/>
            <a:r>
              <a:rPr lang="en-US" sz="2800" i="1" dirty="0"/>
              <a:t> Jesus is the only way to God!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78677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C9A6-E215-BBCF-D934-FD960EF1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14538" cy="1325563"/>
          </a:xfrm>
        </p:spPr>
        <p:txBody>
          <a:bodyPr>
            <a:normAutofit/>
          </a:bodyPr>
          <a:lstStyle/>
          <a:p>
            <a:r>
              <a:rPr lang="en-US" dirty="0"/>
              <a:t>The Culture of the </a:t>
            </a:r>
            <a:r>
              <a:rPr lang="en-US" sz="6000" b="1" dirty="0">
                <a:solidFill>
                  <a:srgbClr val="FFFF00"/>
                </a:solidFill>
              </a:rPr>
              <a:t>Christian Faith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5FB38-1DF8-2CB8-12E8-86B80D724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Religious Pluralism?</a:t>
            </a:r>
          </a:p>
          <a:p>
            <a:pPr lvl="1"/>
            <a:r>
              <a:rPr lang="en-US" sz="2800" i="1" dirty="0"/>
              <a:t> Jesus is the only way to God!</a:t>
            </a:r>
          </a:p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Truth is what you want it to be?</a:t>
            </a:r>
          </a:p>
          <a:p>
            <a:pPr lvl="1"/>
            <a:r>
              <a:rPr lang="en-US" sz="2800" i="1" dirty="0"/>
              <a:t> Scripture is God’s public truth to all humankind!</a:t>
            </a:r>
          </a:p>
        </p:txBody>
      </p:sp>
    </p:spTree>
    <p:extLst>
      <p:ext uri="{BB962C8B-B14F-4D97-AF65-F5344CB8AC3E}">
        <p14:creationId xmlns:p14="http://schemas.microsoft.com/office/powerpoint/2010/main" val="3810265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C9A6-E215-BBCF-D934-FD960EF1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14538" cy="1325563"/>
          </a:xfrm>
        </p:spPr>
        <p:txBody>
          <a:bodyPr>
            <a:normAutofit/>
          </a:bodyPr>
          <a:lstStyle/>
          <a:p>
            <a:r>
              <a:rPr lang="en-US" dirty="0"/>
              <a:t>The Culture of the </a:t>
            </a:r>
            <a:r>
              <a:rPr lang="en-US" sz="6000" b="1" dirty="0">
                <a:solidFill>
                  <a:srgbClr val="FFFF00"/>
                </a:solidFill>
              </a:rPr>
              <a:t>Christian Faith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5FB38-1DF8-2CB8-12E8-86B80D724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Religious Pluralism?</a:t>
            </a:r>
          </a:p>
          <a:p>
            <a:pPr lvl="1"/>
            <a:r>
              <a:rPr lang="en-US" sz="2800" i="1" dirty="0"/>
              <a:t> Jesus is the only way to God!</a:t>
            </a:r>
          </a:p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Truth is what you want it to be?</a:t>
            </a:r>
          </a:p>
          <a:p>
            <a:pPr lvl="1"/>
            <a:r>
              <a:rPr lang="en-US" sz="2800" i="1" dirty="0"/>
              <a:t> Scripture is God’s public truth to all humankind!</a:t>
            </a:r>
          </a:p>
          <a:p>
            <a:r>
              <a:rPr lang="en-US" sz="3600" dirty="0">
                <a:solidFill>
                  <a:srgbClr val="FFFF00"/>
                </a:solidFill>
              </a:rPr>
              <a:t> Sex is the most popular sport</a:t>
            </a:r>
          </a:p>
          <a:p>
            <a:pPr lvl="1"/>
            <a:r>
              <a:rPr lang="en-US" sz="2800" i="1" dirty="0"/>
              <a:t> Sex is a private sacrament of male-female marriage!</a:t>
            </a:r>
          </a:p>
        </p:txBody>
      </p:sp>
    </p:spTree>
    <p:extLst>
      <p:ext uri="{BB962C8B-B14F-4D97-AF65-F5344CB8AC3E}">
        <p14:creationId xmlns:p14="http://schemas.microsoft.com/office/powerpoint/2010/main" val="3248609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C9A6-E215-BBCF-D934-FD960EF1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14538" cy="1325563"/>
          </a:xfrm>
        </p:spPr>
        <p:txBody>
          <a:bodyPr>
            <a:normAutofit/>
          </a:bodyPr>
          <a:lstStyle/>
          <a:p>
            <a:r>
              <a:rPr lang="en-US" dirty="0"/>
              <a:t>The Culture of the </a:t>
            </a:r>
            <a:r>
              <a:rPr lang="en-US" sz="6000" b="1" dirty="0">
                <a:solidFill>
                  <a:srgbClr val="FFFF00"/>
                </a:solidFill>
              </a:rPr>
              <a:t>Christian Faith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5FB38-1DF8-2CB8-12E8-86B80D724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Religious Pluralism?</a:t>
            </a:r>
          </a:p>
          <a:p>
            <a:pPr lvl="1"/>
            <a:r>
              <a:rPr lang="en-US" sz="2800" i="1" dirty="0"/>
              <a:t> Jesus is the only way to God!</a:t>
            </a:r>
          </a:p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Truth is what you want it to be?</a:t>
            </a:r>
          </a:p>
          <a:p>
            <a:pPr lvl="1"/>
            <a:r>
              <a:rPr lang="en-US" sz="2800" i="1" dirty="0"/>
              <a:t> Scripture is God’s public truth to all humankind!</a:t>
            </a:r>
          </a:p>
          <a:p>
            <a:r>
              <a:rPr lang="en-US" sz="3600" dirty="0">
                <a:solidFill>
                  <a:srgbClr val="FFFF00"/>
                </a:solidFill>
              </a:rPr>
              <a:t> Sex is the most popular sport</a:t>
            </a:r>
          </a:p>
          <a:p>
            <a:pPr lvl="1"/>
            <a:r>
              <a:rPr lang="en-US" sz="2800" i="1" dirty="0"/>
              <a:t> Sex is a private sacrament of male-female marriage!</a:t>
            </a:r>
          </a:p>
          <a:p>
            <a:r>
              <a:rPr lang="en-US" sz="3600" dirty="0"/>
              <a:t> </a:t>
            </a:r>
            <a:r>
              <a:rPr lang="en-US" sz="3600" dirty="0">
                <a:solidFill>
                  <a:srgbClr val="FFFF00"/>
                </a:solidFill>
              </a:rPr>
              <a:t>Violence is accepted as a way of life</a:t>
            </a:r>
          </a:p>
          <a:p>
            <a:pPr lvl="1"/>
            <a:r>
              <a:rPr lang="en-US" sz="3200" dirty="0"/>
              <a:t> </a:t>
            </a:r>
            <a:r>
              <a:rPr lang="en-US" sz="2800" i="1" dirty="0"/>
              <a:t>God’s people affirm and pursue peace as their way of life!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11560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90A3E-3146-A821-9F83-996FA84D4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6831"/>
            <a:ext cx="10515600" cy="545013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en-US" sz="3200" dirty="0"/>
              <a:t>“Because modern Western society and its values are growing more and more similar to that of the pagan first-century Roman Empire, the apostolic writings from that time giving instruction on how to live as a Christian in such a time and place grows more and more directly relevant. The apostle Peter’s exhortation to live for Christ faithfully – even when it hurts – is a challenging but necessary message for Christians today who want to be bearers of the gospel in this generation.”</a:t>
            </a:r>
          </a:p>
          <a:p>
            <a:pPr marL="0" indent="0" algn="r">
              <a:buNone/>
            </a:pPr>
            <a:r>
              <a:rPr lang="en-US" i="1" dirty="0"/>
              <a:t>— Karen </a:t>
            </a:r>
            <a:r>
              <a:rPr lang="en-US" i="1" dirty="0" err="1"/>
              <a:t>Jobes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11948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4138</TotalTime>
  <Words>609</Words>
  <Application>Microsoft Macintosh PowerPoint</Application>
  <PresentationFormat>Widescreen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Avenir Book</vt:lpstr>
      <vt:lpstr>Calibri</vt:lpstr>
      <vt:lpstr>Calibri Light</vt:lpstr>
      <vt:lpstr>Cambria Math</vt:lpstr>
      <vt:lpstr>Gill Sans Ultra Bold</vt:lpstr>
      <vt:lpstr>Office Theme</vt:lpstr>
      <vt:lpstr>PowerPoint Presentation</vt:lpstr>
      <vt:lpstr>That dISOrI∃nTED Feeling of . . .        “I’m in a  Foreign  Culture!”</vt:lpstr>
      <vt:lpstr>The Culture of the Roman Empire</vt:lpstr>
      <vt:lpstr>The Culture of the Post-Christian West</vt:lpstr>
      <vt:lpstr>The Culture of the Christian Faith</vt:lpstr>
      <vt:lpstr>The Culture of the Christian Faith</vt:lpstr>
      <vt:lpstr>The Culture of the Christian Faith</vt:lpstr>
      <vt:lpstr>The Culture of the Christian Faith</vt:lpstr>
      <vt:lpstr>PowerPoint Presentation</vt:lpstr>
      <vt:lpstr>Key Insights We Must Embrace!</vt:lpstr>
      <vt:lpstr>Don’t leave with a chip on your shoulder!</vt:lpstr>
      <vt:lpstr>Don’t leave with a chip on your shoulder!</vt:lpstr>
      <vt:lpstr>Don’t leave with a chip on your shoulder!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Rubel Shelly</dc:creator>
  <cp:lastModifiedBy>Rubel Shelly</cp:lastModifiedBy>
  <cp:revision>17</cp:revision>
  <cp:lastPrinted>2024-04-06T14:12:38Z</cp:lastPrinted>
  <dcterms:created xsi:type="dcterms:W3CDTF">2024-03-08T02:27:13Z</dcterms:created>
  <dcterms:modified xsi:type="dcterms:W3CDTF">2024-09-20T21:27:59Z</dcterms:modified>
</cp:coreProperties>
</file>