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rchivo Black" panose="020B0604020202020204" charset="0"/>
      <p:regular r:id="rId26"/>
    </p:embeddedFont>
    <p:embeddedFont>
      <p:font typeface="DM Sans" pitchFamily="2" charset="0"/>
      <p:regular r:id="rId27"/>
      <p:bold r:id="rId28"/>
      <p:italic r:id="rId29"/>
      <p:boldItalic r:id="rId30"/>
    </p:embeddedFont>
    <p:embeddedFont>
      <p:font typeface="DM Sans Bold" charset="0"/>
      <p:regular r:id="rId31"/>
    </p:embeddedFont>
    <p:embeddedFont>
      <p:font typeface="Ideal Sans Bold" pitchFamily="50" charset="0"/>
      <p:regular r:id="rId32"/>
      <p:italic r:id="rId33"/>
    </p:embeddedFont>
    <p:embeddedFont>
      <p:font typeface="Ideal Sans Semi-Bold" panose="020B0604020202020204" charset="0"/>
      <p:regular r:id="rId34"/>
    </p:embeddedFont>
    <p:embeddedFont>
      <p:font typeface="League Spartan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8BA1B-6557-4E99-A935-D2DE2E35C83F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364EF-4B2A-439F-8994-52FA3E40B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8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364EF-4B2A-439F-8994-52FA3E40BC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6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64570" y="3457144"/>
            <a:ext cx="19817140" cy="2397559"/>
            <a:chOff x="0" y="0"/>
            <a:chExt cx="5219329" cy="6314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19329" cy="631456"/>
            </a:xfrm>
            <a:custGeom>
              <a:avLst/>
              <a:gdLst/>
              <a:ahLst/>
              <a:cxnLst/>
              <a:rect l="l" t="t" r="r" b="b"/>
              <a:pathLst>
                <a:path w="5219329" h="631456">
                  <a:moveTo>
                    <a:pt x="0" y="0"/>
                  </a:moveTo>
                  <a:lnTo>
                    <a:pt x="5219329" y="0"/>
                  </a:lnTo>
                  <a:lnTo>
                    <a:pt x="5219329" y="631456"/>
                  </a:lnTo>
                  <a:lnTo>
                    <a:pt x="0" y="631456"/>
                  </a:lnTo>
                  <a:close/>
                </a:path>
              </a:pathLst>
            </a:custGeom>
            <a:solidFill>
              <a:srgbClr val="FCD147"/>
            </a:solidFill>
            <a:ln w="161925" cap="sq">
              <a:solidFill>
                <a:srgbClr val="FEFEF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5219329" cy="698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553235" y="1708054"/>
            <a:ext cx="7181529" cy="7328091"/>
          </a:xfrm>
          <a:custGeom>
            <a:avLst/>
            <a:gdLst/>
            <a:ahLst/>
            <a:cxnLst/>
            <a:rect l="l" t="t" r="r" b="b"/>
            <a:pathLst>
              <a:path w="7181529" h="7328091">
                <a:moveTo>
                  <a:pt x="0" y="0"/>
                </a:moveTo>
                <a:lnTo>
                  <a:pt x="7181530" y="0"/>
                </a:lnTo>
                <a:lnTo>
                  <a:pt x="7181530" y="7328092"/>
                </a:lnTo>
                <a:lnTo>
                  <a:pt x="0" y="7328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626095" y="5884232"/>
            <a:ext cx="3035810" cy="741791"/>
            <a:chOff x="0" y="0"/>
            <a:chExt cx="799555" cy="1953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9555" cy="195369"/>
            </a:xfrm>
            <a:custGeom>
              <a:avLst/>
              <a:gdLst/>
              <a:ahLst/>
              <a:cxnLst/>
              <a:rect l="l" t="t" r="r" b="b"/>
              <a:pathLst>
                <a:path w="799555" h="195369">
                  <a:moveTo>
                    <a:pt x="0" y="0"/>
                  </a:moveTo>
                  <a:lnTo>
                    <a:pt x="799555" y="0"/>
                  </a:lnTo>
                  <a:lnTo>
                    <a:pt x="799555" y="195369"/>
                  </a:lnTo>
                  <a:lnTo>
                    <a:pt x="0" y="195369"/>
                  </a:lnTo>
                  <a:close/>
                </a:path>
              </a:pathLst>
            </a:custGeom>
            <a:solidFill>
              <a:srgbClr val="FCD147"/>
            </a:solidFill>
            <a:ln cap="sq">
              <a:noFill/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799555" cy="262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529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AUGUST 11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6749659" y="2960390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9865877" y="2950866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761185" y="2537302"/>
            <a:ext cx="765630" cy="743358"/>
          </a:xfrm>
          <a:custGeom>
            <a:avLst/>
            <a:gdLst/>
            <a:ahLst/>
            <a:cxnLst/>
            <a:rect l="l" t="t" r="r" b="b"/>
            <a:pathLst>
              <a:path w="765630" h="743358">
                <a:moveTo>
                  <a:pt x="0" y="0"/>
                </a:moveTo>
                <a:lnTo>
                  <a:pt x="765630" y="0"/>
                </a:lnTo>
                <a:lnTo>
                  <a:pt x="765630" y="743357"/>
                </a:lnTo>
                <a:lnTo>
                  <a:pt x="0" y="743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5994975" y="3823011"/>
            <a:ext cx="6298051" cy="186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8"/>
              </a:lnSpc>
            </a:pPr>
            <a:r>
              <a:rPr lang="en-US" sz="7325">
                <a:solidFill>
                  <a:srgbClr val="FEFE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STEP UP TO THE PLATE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1515" y="7459189"/>
            <a:ext cx="16230600" cy="124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375" dirty="0">
                <a:solidFill>
                  <a:srgbClr val="FF0000"/>
                </a:solidFill>
                <a:latin typeface="Ideal Sans Semi-Bold"/>
                <a:ea typeface="Ideal Sans Semi-Bold"/>
                <a:cs typeface="Ideal Sans Semi-Bold"/>
                <a:sym typeface="Ideal Sans Semi-Bold"/>
              </a:rPr>
              <a:t>Family Dinner &amp; School Kickoff!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77485" y="6626069"/>
            <a:ext cx="313303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deal Sans Semi-Bold"/>
                <a:ea typeface="Ideal Sans Semi-Bold"/>
                <a:cs typeface="Ideal Sans Semi-Bold"/>
                <a:sym typeface="Ideal Sans Semi-Bold"/>
              </a:rPr>
              <a:t>5:30 - 7:30 PM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083" y="372832"/>
            <a:ext cx="17613835" cy="9541337"/>
            <a:chOff x="0" y="0"/>
            <a:chExt cx="4639035" cy="25129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39035" cy="2512945"/>
            </a:xfrm>
            <a:custGeom>
              <a:avLst/>
              <a:gdLst/>
              <a:ahLst/>
              <a:cxnLst/>
              <a:rect l="l" t="t" r="r" b="b"/>
              <a:pathLst>
                <a:path w="4639035" h="2512945">
                  <a:moveTo>
                    <a:pt x="0" y="0"/>
                  </a:moveTo>
                  <a:lnTo>
                    <a:pt x="4639035" y="0"/>
                  </a:lnTo>
                  <a:lnTo>
                    <a:pt x="4639035" y="2512945"/>
                  </a:lnTo>
                  <a:lnTo>
                    <a:pt x="0" y="2512945"/>
                  </a:lnTo>
                  <a:close/>
                </a:path>
              </a:pathLst>
            </a:custGeom>
            <a:solidFill>
              <a:srgbClr val="FCD147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639035" cy="257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280907"/>
            <a:ext cx="16230600" cy="575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First Day: Tuesday, August 18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153482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Doors open at 8:10am 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DD162A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Opening Day chapel at 9:00 AM </a:t>
            </a:r>
          </a:p>
          <a:p>
            <a:pPr algn="l">
              <a:lnSpc>
                <a:spcPts val="9799"/>
              </a:lnSpc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       </a:t>
            </a: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(Parent invited to attend)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176993" y="7663968"/>
            <a:ext cx="1934013" cy="1973483"/>
            <a:chOff x="0" y="0"/>
            <a:chExt cx="2578684" cy="2631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78684" cy="2631310"/>
            </a:xfrm>
            <a:custGeom>
              <a:avLst/>
              <a:gdLst/>
              <a:ahLst/>
              <a:cxnLst/>
              <a:rect l="l" t="t" r="r" b="b"/>
              <a:pathLst>
                <a:path w="2578684" h="2631310">
                  <a:moveTo>
                    <a:pt x="0" y="0"/>
                  </a:moveTo>
                  <a:lnTo>
                    <a:pt x="2578684" y="0"/>
                  </a:lnTo>
                  <a:lnTo>
                    <a:pt x="2578684" y="2631310"/>
                  </a:lnTo>
                  <a:lnTo>
                    <a:pt x="0" y="263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854836" y="688224"/>
              <a:ext cx="869013" cy="843732"/>
            </a:xfrm>
            <a:custGeom>
              <a:avLst/>
              <a:gdLst/>
              <a:ahLst/>
              <a:cxnLst/>
              <a:rect l="l" t="t" r="r" b="b"/>
              <a:pathLst>
                <a:path w="869013" h="843732">
                  <a:moveTo>
                    <a:pt x="0" y="0"/>
                  </a:moveTo>
                  <a:lnTo>
                    <a:pt x="869012" y="0"/>
                  </a:lnTo>
                  <a:lnTo>
                    <a:pt x="869012" y="843733"/>
                  </a:lnTo>
                  <a:lnTo>
                    <a:pt x="0" y="8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5882" y="1480610"/>
            <a:ext cx="13237077" cy="114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79"/>
              </a:lnSpc>
              <a:spcBef>
                <a:spcPct val="0"/>
              </a:spcBef>
            </a:pPr>
            <a:r>
              <a:rPr lang="en-US" sz="7999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Parking Lot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329363"/>
            <a:ext cx="15657635" cy="537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Enter at the far end of parking lot </a:t>
            </a:r>
          </a:p>
          <a:p>
            <a:pPr algn="l">
              <a:lnSpc>
                <a:spcPts val="5550"/>
              </a:lnSpc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     (nearest to the greenspace)</a:t>
            </a:r>
          </a:p>
          <a:p>
            <a:pPr algn="l">
              <a:lnSpc>
                <a:spcPts val="444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Exit to Baxter Street at the drive nearest the school</a:t>
            </a:r>
          </a:p>
          <a:p>
            <a:pPr algn="l">
              <a:lnSpc>
                <a:spcPts val="444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Stay alert while navigating the</a:t>
            </a:r>
          </a:p>
          <a:p>
            <a:pPr algn="l">
              <a:lnSpc>
                <a:spcPts val="5550"/>
              </a:lnSpc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      parking lot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5183" y="1137711"/>
            <a:ext cx="13237077" cy="114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79"/>
              </a:lnSpc>
              <a:spcBef>
                <a:spcPct val="0"/>
              </a:spcBef>
            </a:pPr>
            <a:r>
              <a:rPr lang="en-US" sz="7999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Parking Lot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5183" y="2667423"/>
            <a:ext cx="15657635" cy="725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If parking, use the crosswalk to cross               from the parking area to the entrance</a:t>
            </a:r>
          </a:p>
          <a:p>
            <a:pPr algn="l">
              <a:lnSpc>
                <a:spcPts val="4218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If dropping off, don't block the crosswalk</a:t>
            </a:r>
          </a:p>
          <a:p>
            <a:pPr algn="l">
              <a:lnSpc>
                <a:spcPts val="4218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When walking in the parking lot, stay clear of the lane of traffic</a:t>
            </a:r>
          </a:p>
          <a:p>
            <a:pPr algn="l">
              <a:lnSpc>
                <a:spcPts val="4218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After school, pay attention to the crossing guard and traffic patrol </a:t>
            </a:r>
          </a:p>
          <a:p>
            <a:pPr algn="l">
              <a:lnSpc>
                <a:spcPts val="555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76325"/>
            <a:ext cx="13363293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Tightening Tardy</a:t>
            </a:r>
            <a:r>
              <a:rPr lang="en-US" sz="6000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 Procedures: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362625"/>
            <a:ext cx="16230600" cy="771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1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Goal: protecting the learning environment            and available instruction time</a:t>
            </a:r>
          </a:p>
          <a:p>
            <a:pPr algn="l">
              <a:lnSpc>
                <a:spcPts val="309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1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Tardy = not in homeroom at 8:25am sharp</a:t>
            </a:r>
          </a:p>
          <a:p>
            <a:pPr algn="l">
              <a:lnSpc>
                <a:spcPts val="309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1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If you arrive at 8:25am and the Baxter Street entrance doors are still open, you'll proceed with the greeter to the office first</a:t>
            </a:r>
          </a:p>
          <a:p>
            <a:pPr algn="l">
              <a:lnSpc>
                <a:spcPts val="309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1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If you arrive after 8:25am - parents, please bring your child to the office through the White Rock Avenue entrance</a:t>
            </a:r>
          </a:p>
          <a:p>
            <a:pPr algn="l">
              <a:lnSpc>
                <a:spcPts val="555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85882" y="1389594"/>
            <a:ext cx="8909748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Lunch</a:t>
            </a:r>
            <a:r>
              <a:rPr lang="en-US" sz="6000" b="1" u="none" strike="noStrike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5882" y="2934479"/>
            <a:ext cx="15657635" cy="3440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No Hot Lunch until at least Labor Day</a:t>
            </a:r>
          </a:p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endParaRPr lang="en-US" sz="5000" u="none" strike="noStrike" dirty="0">
              <a:solidFill>
                <a:srgbClr val="153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440"/>
              </a:lnSpc>
            </a:pPr>
            <a:endParaRPr lang="en-US" sz="5000" u="none" strike="noStrike" dirty="0">
              <a:solidFill>
                <a:srgbClr val="153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 u="none" strike="noStrike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You will be placing Milk orders through the FACTS parent portal (Find link on Trinity app)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21E50-0D94-E72D-11E3-31D3655AB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24B3C5-C91D-9897-6661-1205862F34C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7AC005B-00C0-B1A2-6197-152BD49F3E7E}"/>
              </a:ext>
            </a:extLst>
          </p:cNvPr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53DE02-C721-0430-24F3-A00A90D7E779}"/>
                </a:ext>
              </a:extLst>
            </p:cNvPr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AD2B1D9-E4F8-BC9B-DADB-1398699233F3}"/>
                </a:ext>
              </a:extLst>
            </p:cNvPr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6DD4D43-A819-209F-5D64-D3E4F453F91C}"/>
              </a:ext>
            </a:extLst>
          </p:cNvPr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86D7762-3609-6642-292E-E2E3C6D1BCF2}"/>
                </a:ext>
              </a:extLst>
            </p:cNvPr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65B2543-7FDD-E2B9-4661-9FDD9A2E94AA}"/>
                </a:ext>
              </a:extLst>
            </p:cNvPr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BD52809-D7BB-6C69-D8E4-34C6F5B31CF8}"/>
              </a:ext>
            </a:extLst>
          </p:cNvPr>
          <p:cNvSpPr txBox="1"/>
          <p:nvPr/>
        </p:nvSpPr>
        <p:spPr>
          <a:xfrm>
            <a:off x="1285882" y="1389594"/>
            <a:ext cx="8909748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Lunch</a:t>
            </a:r>
            <a:r>
              <a:rPr lang="en-US" sz="6000" b="1" u="none" strike="noStrike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A7536CD-FA76-81AF-C6CF-A53DF738C0DC}"/>
              </a:ext>
            </a:extLst>
          </p:cNvPr>
          <p:cNvSpPr txBox="1"/>
          <p:nvPr/>
        </p:nvSpPr>
        <p:spPr>
          <a:xfrm>
            <a:off x="1285882" y="2934479"/>
            <a:ext cx="15657635" cy="410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New H</a:t>
            </a:r>
            <a:r>
              <a:rPr lang="en-US" sz="5000" u="none" strike="noStrike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ot Lunch Provider </a:t>
            </a:r>
          </a:p>
          <a:p>
            <a:pPr algn="l">
              <a:lnSpc>
                <a:spcPts val="5550"/>
              </a:lnSpc>
            </a:pPr>
            <a:r>
              <a:rPr lang="en-US" sz="5000" u="none" strike="noStrike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      (Center for Independence) </a:t>
            </a:r>
          </a:p>
          <a:p>
            <a:pPr algn="l">
              <a:lnSpc>
                <a:spcPts val="4440"/>
              </a:lnSpc>
            </a:pPr>
            <a:endParaRPr lang="en-US" sz="5000" u="none" strike="noStrike" dirty="0">
              <a:solidFill>
                <a:srgbClr val="15348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 u="none" strike="noStrike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Note: Reduced lunch prices available to those who qualify. If further assistance is needed, please contact me or Kim in the Business Office</a:t>
            </a:r>
          </a:p>
        </p:txBody>
      </p:sp>
    </p:spTree>
    <p:extLst>
      <p:ext uri="{BB962C8B-B14F-4D97-AF65-F5344CB8AC3E}">
        <p14:creationId xmlns:p14="http://schemas.microsoft.com/office/powerpoint/2010/main" val="3409269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64462" y="1596022"/>
            <a:ext cx="11865341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Picture Day: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64462" y="3743325"/>
            <a:ext cx="15657635" cy="28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Friday, August 28</a:t>
            </a:r>
          </a:p>
          <a:p>
            <a:pPr algn="l">
              <a:lnSpc>
                <a:spcPts val="555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Make Up &amp; Retake Day: October 12</a:t>
            </a:r>
          </a:p>
          <a:p>
            <a:pPr algn="l">
              <a:lnSpc>
                <a:spcPts val="555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23460" y="1017638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3185425"/>
            <a:ext cx="15657635" cy="594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Sign up through the app for: </a:t>
            </a:r>
          </a:p>
          <a:p>
            <a:pPr algn="l">
              <a:lnSpc>
                <a:spcPts val="5200"/>
              </a:lnSpc>
            </a:pPr>
            <a:endParaRPr lang="en-US" sz="5000" b="1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Piano Lessons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Pioneers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Band Lessons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Volunteer opportunities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3173" y="4025504"/>
            <a:ext cx="4203118" cy="420311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93763" y="1416208"/>
            <a:ext cx="12036687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New Trinity App!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23460" y="1017638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3185425"/>
            <a:ext cx="15657635" cy="594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Valuable Information in one place: </a:t>
            </a:r>
          </a:p>
          <a:p>
            <a:pPr algn="l">
              <a:lnSpc>
                <a:spcPts val="5200"/>
              </a:lnSpc>
            </a:pPr>
            <a:endParaRPr lang="en-US" sz="5000" b="1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Calendars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FACTS portal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Extracurricular Information</a:t>
            </a:r>
          </a:p>
          <a:p>
            <a:pPr algn="l">
              <a:lnSpc>
                <a:spcPts val="520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Lunch Menus and more!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3173" y="4025504"/>
            <a:ext cx="4203118" cy="420311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93763" y="1416208"/>
            <a:ext cx="12036687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New Trinity App!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23460" y="1017638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1616075"/>
            <a:ext cx="15657635" cy="738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Work in progress: </a:t>
            </a:r>
          </a:p>
          <a:p>
            <a:pPr algn="l">
              <a:lnSpc>
                <a:spcPts val="3120"/>
              </a:lnSpc>
            </a:pPr>
            <a:endParaRPr lang="en-US" sz="5000" b="1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Be paitient - we are constantly updating     material (certain handbooks and forms will          be added shortly)</a:t>
            </a:r>
          </a:p>
          <a:p>
            <a:pPr algn="l">
              <a:lnSpc>
                <a:spcPts val="416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Offer suggestions for additions/improvesments (through APP Suggestions Link)</a:t>
            </a:r>
          </a:p>
          <a:p>
            <a:pPr algn="l">
              <a:lnSpc>
                <a:spcPts val="4160"/>
              </a:lnSpc>
            </a:pPr>
            <a:endParaRPr lang="en-US" sz="5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79501" lvl="1" indent="-539750" algn="l">
              <a:lnSpc>
                <a:spcPts val="520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The App will be the #1 resource for important information - the website will be more focused on people “checking out” the church and school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083" y="372832"/>
            <a:ext cx="17613835" cy="9541337"/>
            <a:chOff x="0" y="0"/>
            <a:chExt cx="4639035" cy="25129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39035" cy="2512945"/>
            </a:xfrm>
            <a:custGeom>
              <a:avLst/>
              <a:gdLst/>
              <a:ahLst/>
              <a:cxnLst/>
              <a:rect l="l" t="t" r="r" b="b"/>
              <a:pathLst>
                <a:path w="4639035" h="2512945">
                  <a:moveTo>
                    <a:pt x="0" y="0"/>
                  </a:moveTo>
                  <a:lnTo>
                    <a:pt x="4639035" y="0"/>
                  </a:lnTo>
                  <a:lnTo>
                    <a:pt x="4639035" y="2512945"/>
                  </a:lnTo>
                  <a:lnTo>
                    <a:pt x="0" y="2512945"/>
                  </a:lnTo>
                  <a:close/>
                </a:path>
              </a:pathLst>
            </a:custGeom>
            <a:solidFill>
              <a:srgbClr val="FCD147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639035" cy="257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280907"/>
            <a:ext cx="16230600" cy="575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First Day: Tuesday, August 18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153482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Doors open at 8:10am 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DD162A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Opening Day chapel at 9:00 AM </a:t>
            </a:r>
          </a:p>
          <a:p>
            <a:pPr algn="l">
              <a:lnSpc>
                <a:spcPts val="9799"/>
              </a:lnSpc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       </a:t>
            </a: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(Parent invited to attend)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176993" y="7663968"/>
            <a:ext cx="1934013" cy="1973483"/>
            <a:chOff x="0" y="0"/>
            <a:chExt cx="2578684" cy="2631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78684" cy="2631310"/>
            </a:xfrm>
            <a:custGeom>
              <a:avLst/>
              <a:gdLst/>
              <a:ahLst/>
              <a:cxnLst/>
              <a:rect l="l" t="t" r="r" b="b"/>
              <a:pathLst>
                <a:path w="2578684" h="2631310">
                  <a:moveTo>
                    <a:pt x="0" y="0"/>
                  </a:moveTo>
                  <a:lnTo>
                    <a:pt x="2578684" y="0"/>
                  </a:lnTo>
                  <a:lnTo>
                    <a:pt x="2578684" y="2631310"/>
                  </a:lnTo>
                  <a:lnTo>
                    <a:pt x="0" y="263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854836" y="688224"/>
              <a:ext cx="869013" cy="843732"/>
            </a:xfrm>
            <a:custGeom>
              <a:avLst/>
              <a:gdLst/>
              <a:ahLst/>
              <a:cxnLst/>
              <a:rect l="l" t="t" r="r" b="b"/>
              <a:pathLst>
                <a:path w="869013" h="843732">
                  <a:moveTo>
                    <a:pt x="0" y="0"/>
                  </a:moveTo>
                  <a:lnTo>
                    <a:pt x="869012" y="0"/>
                  </a:lnTo>
                  <a:lnTo>
                    <a:pt x="869012" y="843733"/>
                  </a:lnTo>
                  <a:lnTo>
                    <a:pt x="0" y="8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64570" y="3486674"/>
            <a:ext cx="19817140" cy="2397559"/>
            <a:chOff x="0" y="0"/>
            <a:chExt cx="5219329" cy="6314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19329" cy="631456"/>
            </a:xfrm>
            <a:custGeom>
              <a:avLst/>
              <a:gdLst/>
              <a:ahLst/>
              <a:cxnLst/>
              <a:rect l="l" t="t" r="r" b="b"/>
              <a:pathLst>
                <a:path w="5219329" h="631456">
                  <a:moveTo>
                    <a:pt x="0" y="0"/>
                  </a:moveTo>
                  <a:lnTo>
                    <a:pt x="5219329" y="0"/>
                  </a:lnTo>
                  <a:lnTo>
                    <a:pt x="5219329" y="631456"/>
                  </a:lnTo>
                  <a:lnTo>
                    <a:pt x="0" y="631456"/>
                  </a:lnTo>
                  <a:close/>
                </a:path>
              </a:pathLst>
            </a:custGeom>
            <a:solidFill>
              <a:srgbClr val="DD162A"/>
            </a:solidFill>
            <a:ln w="161925" cap="sq">
              <a:solidFill>
                <a:srgbClr val="FEFEF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5219329" cy="698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553235" y="1708054"/>
            <a:ext cx="7181529" cy="7328091"/>
          </a:xfrm>
          <a:custGeom>
            <a:avLst/>
            <a:gdLst/>
            <a:ahLst/>
            <a:cxnLst/>
            <a:rect l="l" t="t" r="r" b="b"/>
            <a:pathLst>
              <a:path w="7181529" h="7328091">
                <a:moveTo>
                  <a:pt x="0" y="0"/>
                </a:moveTo>
                <a:lnTo>
                  <a:pt x="7181530" y="0"/>
                </a:lnTo>
                <a:lnTo>
                  <a:pt x="7181530" y="7328092"/>
                </a:lnTo>
                <a:lnTo>
                  <a:pt x="0" y="7328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6749659" y="2960390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9865877" y="2950866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761185" y="2537302"/>
            <a:ext cx="765630" cy="743358"/>
          </a:xfrm>
          <a:custGeom>
            <a:avLst/>
            <a:gdLst/>
            <a:ahLst/>
            <a:cxnLst/>
            <a:rect l="l" t="t" r="r" b="b"/>
            <a:pathLst>
              <a:path w="765630" h="743358">
                <a:moveTo>
                  <a:pt x="0" y="0"/>
                </a:moveTo>
                <a:lnTo>
                  <a:pt x="765630" y="0"/>
                </a:lnTo>
                <a:lnTo>
                  <a:pt x="765630" y="743357"/>
                </a:lnTo>
                <a:lnTo>
                  <a:pt x="0" y="743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5994975" y="3823011"/>
            <a:ext cx="6298051" cy="186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8"/>
              </a:lnSpc>
            </a:pPr>
            <a:r>
              <a:rPr lang="en-US" sz="7325">
                <a:solidFill>
                  <a:srgbClr val="FEFE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STEP UP TO THE PLATE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158281" y="6635919"/>
            <a:ext cx="22987147" cy="202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70"/>
              </a:lnSpc>
            </a:pPr>
            <a:r>
              <a:rPr lang="en-US" sz="10622" spc="531">
                <a:solidFill>
                  <a:srgbClr val="FCD147"/>
                </a:solidFill>
                <a:latin typeface="Ideal Sans Semi-Bold"/>
                <a:ea typeface="Ideal Sans Semi-Bold"/>
                <a:cs typeface="Ideal Sans Semi-Bold"/>
                <a:sym typeface="Ideal Sans Semi-Bold"/>
              </a:rPr>
              <a:t>AWARDS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46368" y="438455"/>
            <a:ext cx="17595264" cy="9410090"/>
            <a:chOff x="0" y="0"/>
            <a:chExt cx="3331915" cy="17819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31915" cy="1781935"/>
            </a:xfrm>
            <a:custGeom>
              <a:avLst/>
              <a:gdLst/>
              <a:ahLst/>
              <a:cxnLst/>
              <a:rect l="l" t="t" r="r" b="b"/>
              <a:pathLst>
                <a:path w="3331915" h="1781935">
                  <a:moveTo>
                    <a:pt x="0" y="0"/>
                  </a:moveTo>
                  <a:lnTo>
                    <a:pt x="3331915" y="0"/>
                  </a:lnTo>
                  <a:lnTo>
                    <a:pt x="3331915" y="1781935"/>
                  </a:lnTo>
                  <a:lnTo>
                    <a:pt x="0" y="1781935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331915" cy="1839085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8473" y="837080"/>
            <a:ext cx="16230600" cy="8531223"/>
            <a:chOff x="0" y="0"/>
            <a:chExt cx="21640800" cy="11374963"/>
          </a:xfrm>
        </p:grpSpPr>
        <p:sp>
          <p:nvSpPr>
            <p:cNvPr id="7" name="TextBox 7"/>
            <p:cNvSpPr txBox="1"/>
            <p:nvPr/>
          </p:nvSpPr>
          <p:spPr>
            <a:xfrm>
              <a:off x="0" y="4849719"/>
              <a:ext cx="21508072" cy="1362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50"/>
                </a:lnSpc>
              </a:pPr>
              <a:r>
                <a:rPr lang="en-US" sz="7500">
                  <a:solidFill>
                    <a:srgbClr val="FEFEF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AROUND THE BASES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659492" y="0"/>
              <a:ext cx="4189088" cy="4274579"/>
            </a:xfrm>
            <a:custGeom>
              <a:avLst/>
              <a:gdLst/>
              <a:ahLst/>
              <a:cxnLst/>
              <a:rect l="l" t="t" r="r" b="b"/>
              <a:pathLst>
                <a:path w="4189088" h="4274579">
                  <a:moveTo>
                    <a:pt x="0" y="0"/>
                  </a:moveTo>
                  <a:lnTo>
                    <a:pt x="4189088" y="0"/>
                  </a:lnTo>
                  <a:lnTo>
                    <a:pt x="4189088" y="4274579"/>
                  </a:lnTo>
                  <a:lnTo>
                    <a:pt x="0" y="4274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048178" y="1118025"/>
              <a:ext cx="1411716" cy="1370648"/>
            </a:xfrm>
            <a:custGeom>
              <a:avLst/>
              <a:gdLst/>
              <a:ahLst/>
              <a:cxnLst/>
              <a:rect l="l" t="t" r="r" b="b"/>
              <a:pathLst>
                <a:path w="1411716" h="1370648">
                  <a:moveTo>
                    <a:pt x="0" y="0"/>
                  </a:moveTo>
                  <a:lnTo>
                    <a:pt x="1411716" y="0"/>
                  </a:lnTo>
                  <a:lnTo>
                    <a:pt x="1411716" y="1370648"/>
                  </a:lnTo>
                  <a:lnTo>
                    <a:pt x="0" y="1370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535644"/>
              <a:ext cx="21640800" cy="2499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>
                  <a:solidFill>
                    <a:srgbClr val="153482"/>
                  </a:solidFill>
                  <a:latin typeface="DM Sans"/>
                  <a:ea typeface="DM Sans"/>
                  <a:cs typeface="DM Sans"/>
                  <a:sym typeface="DM Sans"/>
                </a:rPr>
                <a:t>Weekly prompts on family routines, summer activities, games, school shopping and more!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8645" y="9818982"/>
              <a:ext cx="20550783" cy="1555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39"/>
                </a:lnSpc>
                <a:spcBef>
                  <a:spcPct val="0"/>
                </a:spcBef>
              </a:pPr>
              <a:r>
                <a:rPr lang="en-US" sz="3528" b="1" dirty="0">
                  <a:solidFill>
                    <a:srgbClr val="DD162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         BONUS ENTRY IF YOU INCLUDE A PICTURE    </a:t>
              </a:r>
            </a:p>
            <a:p>
              <a:pPr algn="ctr">
                <a:lnSpc>
                  <a:spcPts val="4239"/>
                </a:lnSpc>
                <a:spcBef>
                  <a:spcPct val="0"/>
                </a:spcBef>
              </a:pPr>
              <a:endParaRPr lang="en-US" sz="3528" b="1" dirty="0">
                <a:solidFill>
                  <a:srgbClr val="DD162A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1745405"/>
            <a:ext cx="10171171" cy="114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79"/>
              </a:lnSpc>
              <a:spcBef>
                <a:spcPct val="0"/>
              </a:spcBef>
            </a:pPr>
            <a:r>
              <a:rPr lang="en-US" sz="7999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NAME DRAWING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5183" y="3664840"/>
            <a:ext cx="15657635" cy="423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Students got 1 entry for answering the prompt and and extra entry if they submitted a photo of them completing the activity.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46368" y="438455"/>
            <a:ext cx="17595264" cy="9410090"/>
            <a:chOff x="0" y="0"/>
            <a:chExt cx="3331915" cy="17819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31915" cy="1781935"/>
            </a:xfrm>
            <a:custGeom>
              <a:avLst/>
              <a:gdLst/>
              <a:ahLst/>
              <a:cxnLst/>
              <a:rect l="l" t="t" r="r" b="b"/>
              <a:pathLst>
                <a:path w="3331915" h="1781935">
                  <a:moveTo>
                    <a:pt x="0" y="0"/>
                  </a:moveTo>
                  <a:lnTo>
                    <a:pt x="3331915" y="0"/>
                  </a:lnTo>
                  <a:lnTo>
                    <a:pt x="3331915" y="1781935"/>
                  </a:lnTo>
                  <a:lnTo>
                    <a:pt x="0" y="1781935"/>
                  </a:lnTo>
                  <a:close/>
                </a:path>
              </a:pathLst>
            </a:custGeom>
            <a:solidFill>
              <a:srgbClr val="DD162A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331915" cy="1839085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8473" y="837080"/>
            <a:ext cx="16230600" cy="8570012"/>
            <a:chOff x="0" y="0"/>
            <a:chExt cx="21640800" cy="11426683"/>
          </a:xfrm>
        </p:grpSpPr>
        <p:sp>
          <p:nvSpPr>
            <p:cNvPr id="7" name="Freeform 7"/>
            <p:cNvSpPr/>
            <p:nvPr/>
          </p:nvSpPr>
          <p:spPr>
            <a:xfrm>
              <a:off x="8659492" y="0"/>
              <a:ext cx="4189088" cy="4274579"/>
            </a:xfrm>
            <a:custGeom>
              <a:avLst/>
              <a:gdLst/>
              <a:ahLst/>
              <a:cxnLst/>
              <a:rect l="l" t="t" r="r" b="b"/>
              <a:pathLst>
                <a:path w="4189088" h="4274579">
                  <a:moveTo>
                    <a:pt x="0" y="0"/>
                  </a:moveTo>
                  <a:lnTo>
                    <a:pt x="4189088" y="0"/>
                  </a:lnTo>
                  <a:lnTo>
                    <a:pt x="4189088" y="4274579"/>
                  </a:lnTo>
                  <a:lnTo>
                    <a:pt x="0" y="4274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048178" y="1118025"/>
              <a:ext cx="1411716" cy="1370648"/>
            </a:xfrm>
            <a:custGeom>
              <a:avLst/>
              <a:gdLst/>
              <a:ahLst/>
              <a:cxnLst/>
              <a:rect l="l" t="t" r="r" b="b"/>
              <a:pathLst>
                <a:path w="1411716" h="1370648">
                  <a:moveTo>
                    <a:pt x="0" y="0"/>
                  </a:moveTo>
                  <a:lnTo>
                    <a:pt x="1411716" y="0"/>
                  </a:lnTo>
                  <a:lnTo>
                    <a:pt x="1411716" y="1370648"/>
                  </a:lnTo>
                  <a:lnTo>
                    <a:pt x="0" y="1370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535644"/>
              <a:ext cx="21640800" cy="2572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 dirty="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Prompts to help keep school skills like Math, Science and more sharp all summer.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8645" y="9818982"/>
              <a:ext cx="20550783" cy="1607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39"/>
                </a:lnSpc>
                <a:spcBef>
                  <a:spcPct val="0"/>
                </a:spcBef>
              </a:pPr>
              <a:r>
                <a:rPr lang="en-US" sz="3528" b="1">
                  <a:solidFill>
                    <a:srgbClr val="DD162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         Bonus ENTRY IF YOU INCLUDE A PICTURE  </a:t>
              </a:r>
            </a:p>
            <a:p>
              <a:pPr algn="ctr">
                <a:lnSpc>
                  <a:spcPts val="4939"/>
                </a:lnSpc>
                <a:spcBef>
                  <a:spcPct val="0"/>
                </a:spcBef>
              </a:pPr>
              <a:endParaRPr lang="en-US" sz="3528" b="1">
                <a:solidFill>
                  <a:srgbClr val="DD162A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78473" y="4514850"/>
            <a:ext cx="16131054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0"/>
              </a:lnSpc>
            </a:pPr>
            <a:r>
              <a:rPr lang="en-US" sz="7500">
                <a:solidFill>
                  <a:srgbClr val="FEFE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TRAINING CAMP CHALLENGES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1745405"/>
            <a:ext cx="10171171" cy="114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79"/>
              </a:lnSpc>
              <a:spcBef>
                <a:spcPct val="0"/>
              </a:spcBef>
            </a:pPr>
            <a:r>
              <a:rPr lang="en-US" sz="7999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NAME DRAWING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5183" y="3664840"/>
            <a:ext cx="15657635" cy="423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FEFEFE"/>
                </a:solidFill>
                <a:latin typeface="DM Sans"/>
                <a:ea typeface="DM Sans"/>
                <a:cs typeface="DM Sans"/>
                <a:sym typeface="DM Sans"/>
              </a:rPr>
              <a:t>Students got 1 entry for answering the prompt and and extra entry if they submitted a photo of them completing the activity.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46368" y="438455"/>
            <a:ext cx="17595264" cy="9410090"/>
            <a:chOff x="0" y="0"/>
            <a:chExt cx="3331915" cy="17819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31915" cy="1781935"/>
            </a:xfrm>
            <a:custGeom>
              <a:avLst/>
              <a:gdLst/>
              <a:ahLst/>
              <a:cxnLst/>
              <a:rect l="l" t="t" r="r" b="b"/>
              <a:pathLst>
                <a:path w="3331915" h="1781935">
                  <a:moveTo>
                    <a:pt x="0" y="0"/>
                  </a:moveTo>
                  <a:lnTo>
                    <a:pt x="3331915" y="0"/>
                  </a:lnTo>
                  <a:lnTo>
                    <a:pt x="3331915" y="1781935"/>
                  </a:lnTo>
                  <a:lnTo>
                    <a:pt x="0" y="1781935"/>
                  </a:lnTo>
                  <a:close/>
                </a:path>
              </a:pathLst>
            </a:custGeom>
            <a:solidFill>
              <a:srgbClr val="01529B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331915" cy="1839085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28246" y="4185723"/>
            <a:ext cx="16131054" cy="305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12000">
                <a:solidFill>
                  <a:srgbClr val="FEFE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GET TO KNOW YOUR COACHES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727632" y="1028700"/>
            <a:ext cx="2410906" cy="2460108"/>
            <a:chOff x="0" y="0"/>
            <a:chExt cx="3214541" cy="32801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14541" cy="3280144"/>
            </a:xfrm>
            <a:custGeom>
              <a:avLst/>
              <a:gdLst/>
              <a:ahLst/>
              <a:cxnLst/>
              <a:rect l="l" t="t" r="r" b="b"/>
              <a:pathLst>
                <a:path w="3214541" h="3280144">
                  <a:moveTo>
                    <a:pt x="0" y="0"/>
                  </a:moveTo>
                  <a:lnTo>
                    <a:pt x="3214541" y="0"/>
                  </a:lnTo>
                  <a:lnTo>
                    <a:pt x="3214541" y="3280144"/>
                  </a:lnTo>
                  <a:lnTo>
                    <a:pt x="0" y="3280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65623" y="857928"/>
              <a:ext cx="1083295" cy="1051781"/>
            </a:xfrm>
            <a:custGeom>
              <a:avLst/>
              <a:gdLst/>
              <a:ahLst/>
              <a:cxnLst/>
              <a:rect l="l" t="t" r="r" b="b"/>
              <a:pathLst>
                <a:path w="1083295" h="1051781">
                  <a:moveTo>
                    <a:pt x="0" y="0"/>
                  </a:moveTo>
                  <a:lnTo>
                    <a:pt x="1083295" y="0"/>
                  </a:lnTo>
                  <a:lnTo>
                    <a:pt x="1083295" y="1051782"/>
                  </a:lnTo>
                  <a:lnTo>
                    <a:pt x="0" y="1051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7359650"/>
            <a:ext cx="16230600" cy="192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Weekly Quizzes to see how well you knew         each teacher’s favorite things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7734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9822" y="1529715"/>
            <a:ext cx="10089134" cy="172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Total of 45 Questions asked (5 for each teacher)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533037" y="1131145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0543" y="7636968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Third Place: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4462" y="5959585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59"/>
              </a:lnSpc>
              <a:spcBef>
                <a:spcPct val="0"/>
              </a:spcBef>
            </a:pPr>
            <a:r>
              <a:rPr lang="en-US" sz="5999" b="1" dirty="0">
                <a:solidFill>
                  <a:srgbClr val="FFFFFF"/>
                </a:solidFill>
                <a:latin typeface="DM Sans Bold"/>
                <a:sym typeface="DM Sans Bold"/>
              </a:rPr>
              <a:t>Second</a:t>
            </a:r>
            <a:r>
              <a:rPr lang="en-US" sz="5999" b="1" u="none" strike="noStrike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 Place: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0543" y="4282201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59"/>
              </a:lnSpc>
              <a:spcBef>
                <a:spcPct val="0"/>
              </a:spcBef>
            </a:pPr>
            <a:r>
              <a:rPr lang="en-US" sz="5999" b="1" u="none" strike="noStrike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First Place: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65A24D55-710B-7B60-4E51-0671056035AD}"/>
              </a:ext>
            </a:extLst>
          </p:cNvPr>
          <p:cNvSpPr txBox="1"/>
          <p:nvPr/>
        </p:nvSpPr>
        <p:spPr>
          <a:xfrm>
            <a:off x="6019800" y="7636968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Addy Helm (20 correct)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DD7A5F08-8D68-576C-80C2-B909C74830F9}"/>
              </a:ext>
            </a:extLst>
          </p:cNvPr>
          <p:cNvSpPr txBox="1"/>
          <p:nvPr/>
        </p:nvSpPr>
        <p:spPr>
          <a:xfrm>
            <a:off x="6704219" y="5980761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Luca Oertel (21 correct)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3BF28C3-27C4-0571-AA47-9D3B52410A08}"/>
              </a:ext>
            </a:extLst>
          </p:cNvPr>
          <p:cNvSpPr txBox="1"/>
          <p:nvPr/>
        </p:nvSpPr>
        <p:spPr>
          <a:xfrm>
            <a:off x="5791200" y="4338679"/>
            <a:ext cx="156576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Kadence Pace (22 correct)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11430" y="6457706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0034" y="1531258"/>
            <a:ext cx="14144722" cy="1148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79"/>
              </a:lnSpc>
              <a:spcBef>
                <a:spcPct val="0"/>
              </a:spcBef>
            </a:pPr>
            <a:r>
              <a:rPr lang="en-US" sz="7999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Class Prize - First to RSVP!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33244" y="3375297"/>
            <a:ext cx="14621512" cy="256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989"/>
              </a:lnSpc>
              <a:spcBef>
                <a:spcPct val="0"/>
              </a:spcBef>
            </a:pPr>
            <a:r>
              <a:rPr lang="en-US" sz="8999" b="1" u="none" strike="noStrike" dirty="0">
                <a:solidFill>
                  <a:srgbClr val="DD162A"/>
                </a:solidFill>
                <a:latin typeface="DM Sans Bold"/>
                <a:ea typeface="DM Sans Bold"/>
                <a:cs typeface="DM Sans Bold"/>
                <a:sym typeface="DM Sans Bold"/>
              </a:rPr>
              <a:t>Congratulations</a:t>
            </a:r>
          </a:p>
          <a:p>
            <a:pPr marL="0" lvl="0" indent="0" algn="ctr">
              <a:lnSpc>
                <a:spcPts val="9989"/>
              </a:lnSpc>
              <a:spcBef>
                <a:spcPct val="0"/>
              </a:spcBef>
            </a:pPr>
            <a:r>
              <a:rPr lang="en-US" sz="8999" b="1" u="none" strike="noStrike" dirty="0">
                <a:solidFill>
                  <a:srgbClr val="DD162A"/>
                </a:solidFill>
                <a:latin typeface="DM Sans Bold"/>
                <a:ea typeface="DM Sans Bold"/>
                <a:cs typeface="DM Sans Bold"/>
                <a:sym typeface="DM Sans Bold"/>
              </a:rPr>
              <a:t>to Grade 7!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153482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11430" y="6457706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71639" y="1746886"/>
            <a:ext cx="14144722" cy="343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79"/>
              </a:lnSpc>
            </a:pPr>
            <a:r>
              <a:rPr lang="en-US" sz="7999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Class Prize - Highest percentage of students in one class here tonight.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083" y="372832"/>
            <a:ext cx="17613835" cy="9541337"/>
            <a:chOff x="0" y="0"/>
            <a:chExt cx="4639035" cy="25129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39035" cy="2512945"/>
            </a:xfrm>
            <a:custGeom>
              <a:avLst/>
              <a:gdLst/>
              <a:ahLst/>
              <a:cxnLst/>
              <a:rect l="l" t="t" r="r" b="b"/>
              <a:pathLst>
                <a:path w="4639035" h="2512945">
                  <a:moveTo>
                    <a:pt x="0" y="0"/>
                  </a:moveTo>
                  <a:lnTo>
                    <a:pt x="4639035" y="0"/>
                  </a:lnTo>
                  <a:lnTo>
                    <a:pt x="4639035" y="2512945"/>
                  </a:lnTo>
                  <a:lnTo>
                    <a:pt x="0" y="2512945"/>
                  </a:lnTo>
                  <a:close/>
                </a:path>
              </a:pathLst>
            </a:custGeom>
            <a:solidFill>
              <a:srgbClr val="FCD147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639035" cy="257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280907"/>
            <a:ext cx="16230600" cy="575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First Day: Tuesday, August 18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153482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Doors open at 8:10am </a:t>
            </a:r>
          </a:p>
          <a:p>
            <a:pPr algn="l">
              <a:lnSpc>
                <a:spcPts val="2800"/>
              </a:lnSpc>
            </a:pPr>
            <a:endParaRPr lang="en-US" sz="6999" spc="349">
              <a:solidFill>
                <a:srgbClr val="DD162A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511299" lvl="1" indent="-755650" algn="l">
              <a:lnSpc>
                <a:spcPts val="9799"/>
              </a:lnSpc>
              <a:buFont typeface="Arial"/>
              <a:buChar char="•"/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Opening Day chapel at 9:00 AM </a:t>
            </a:r>
          </a:p>
          <a:p>
            <a:pPr algn="l">
              <a:lnSpc>
                <a:spcPts val="9799"/>
              </a:lnSpc>
            </a:pPr>
            <a:r>
              <a:rPr lang="en-US" sz="6999" spc="349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       </a:t>
            </a:r>
            <a:r>
              <a:rPr lang="en-US" sz="6999" spc="349">
                <a:solidFill>
                  <a:srgbClr val="DD162A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(Parent invited to attend)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176993" y="7663968"/>
            <a:ext cx="1934013" cy="1973483"/>
            <a:chOff x="0" y="0"/>
            <a:chExt cx="2578684" cy="2631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78684" cy="2631310"/>
            </a:xfrm>
            <a:custGeom>
              <a:avLst/>
              <a:gdLst/>
              <a:ahLst/>
              <a:cxnLst/>
              <a:rect l="l" t="t" r="r" b="b"/>
              <a:pathLst>
                <a:path w="2578684" h="2631310">
                  <a:moveTo>
                    <a:pt x="0" y="0"/>
                  </a:moveTo>
                  <a:lnTo>
                    <a:pt x="2578684" y="0"/>
                  </a:lnTo>
                  <a:lnTo>
                    <a:pt x="2578684" y="2631310"/>
                  </a:lnTo>
                  <a:lnTo>
                    <a:pt x="0" y="263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854836" y="688224"/>
              <a:ext cx="869013" cy="843732"/>
            </a:xfrm>
            <a:custGeom>
              <a:avLst/>
              <a:gdLst/>
              <a:ahLst/>
              <a:cxnLst/>
              <a:rect l="l" t="t" r="r" b="b"/>
              <a:pathLst>
                <a:path w="869013" h="843732">
                  <a:moveTo>
                    <a:pt x="0" y="0"/>
                  </a:moveTo>
                  <a:lnTo>
                    <a:pt x="869012" y="0"/>
                  </a:lnTo>
                  <a:lnTo>
                    <a:pt x="869012" y="843733"/>
                  </a:lnTo>
                  <a:lnTo>
                    <a:pt x="0" y="8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083" y="372832"/>
            <a:ext cx="17613835" cy="9541337"/>
            <a:chOff x="0" y="0"/>
            <a:chExt cx="4639035" cy="25129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39035" cy="2512945"/>
            </a:xfrm>
            <a:custGeom>
              <a:avLst/>
              <a:gdLst/>
              <a:ahLst/>
              <a:cxnLst/>
              <a:rect l="l" t="t" r="r" b="b"/>
              <a:pathLst>
                <a:path w="4639035" h="2512945">
                  <a:moveTo>
                    <a:pt x="0" y="0"/>
                  </a:moveTo>
                  <a:lnTo>
                    <a:pt x="4639035" y="0"/>
                  </a:lnTo>
                  <a:lnTo>
                    <a:pt x="4639035" y="2512945"/>
                  </a:lnTo>
                  <a:lnTo>
                    <a:pt x="0" y="2512945"/>
                  </a:lnTo>
                  <a:close/>
                </a:path>
              </a:pathLst>
            </a:custGeom>
            <a:solidFill>
              <a:srgbClr val="FCD147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639035" cy="257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309482"/>
            <a:ext cx="16230600" cy="790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 spc="300" dirty="0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Thank you for coming out tonight!</a:t>
            </a:r>
          </a:p>
          <a:p>
            <a:pPr algn="l">
              <a:lnSpc>
                <a:spcPts val="5600"/>
              </a:lnSpc>
            </a:pPr>
            <a:endParaRPr lang="en-US" sz="6000" spc="300" dirty="0">
              <a:solidFill>
                <a:srgbClr val="153482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 spc="300" dirty="0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Be sure to open the app and register for our next two dinners!</a:t>
            </a:r>
          </a:p>
          <a:p>
            <a:pPr algn="l">
              <a:lnSpc>
                <a:spcPts val="5600"/>
              </a:lnSpc>
            </a:pPr>
            <a:endParaRPr lang="en-US" sz="6000" spc="300" dirty="0">
              <a:solidFill>
                <a:srgbClr val="153482"/>
              </a:solidFill>
              <a:latin typeface="Ideal Sans Bold"/>
              <a:ea typeface="Ideal Sans Bold"/>
              <a:cs typeface="Ideal Sans Bold"/>
              <a:sym typeface="Ideal Sans Bold"/>
            </a:endParaRPr>
          </a:p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 spc="300" dirty="0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We look forward to swinging into        a fantastic new school year </a:t>
            </a:r>
          </a:p>
          <a:p>
            <a:pPr algn="l">
              <a:lnSpc>
                <a:spcPts val="8400"/>
              </a:lnSpc>
            </a:pPr>
            <a:r>
              <a:rPr lang="en-US" sz="6000" spc="300" dirty="0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       together as the Trinity team!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025712" y="7241749"/>
            <a:ext cx="1934013" cy="1973483"/>
            <a:chOff x="0" y="0"/>
            <a:chExt cx="2578684" cy="2631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78684" cy="2631310"/>
            </a:xfrm>
            <a:custGeom>
              <a:avLst/>
              <a:gdLst/>
              <a:ahLst/>
              <a:cxnLst/>
              <a:rect l="l" t="t" r="r" b="b"/>
              <a:pathLst>
                <a:path w="2578684" h="2631310">
                  <a:moveTo>
                    <a:pt x="0" y="0"/>
                  </a:moveTo>
                  <a:lnTo>
                    <a:pt x="2578684" y="0"/>
                  </a:lnTo>
                  <a:lnTo>
                    <a:pt x="2578684" y="2631310"/>
                  </a:lnTo>
                  <a:lnTo>
                    <a:pt x="0" y="263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854836" y="688224"/>
              <a:ext cx="869013" cy="843732"/>
            </a:xfrm>
            <a:custGeom>
              <a:avLst/>
              <a:gdLst/>
              <a:ahLst/>
              <a:cxnLst/>
              <a:rect l="l" t="t" r="r" b="b"/>
              <a:pathLst>
                <a:path w="869013" h="843732">
                  <a:moveTo>
                    <a:pt x="0" y="0"/>
                  </a:moveTo>
                  <a:lnTo>
                    <a:pt x="869012" y="0"/>
                  </a:lnTo>
                  <a:lnTo>
                    <a:pt x="869012" y="843733"/>
                  </a:lnTo>
                  <a:lnTo>
                    <a:pt x="0" y="8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653</Words>
  <Application>Microsoft Office PowerPoint</Application>
  <PresentationFormat>Custom</PresentationFormat>
  <Paragraphs>119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League Spartan</vt:lpstr>
      <vt:lpstr>Arial</vt:lpstr>
      <vt:lpstr>Ideal Sans Semi-Bold</vt:lpstr>
      <vt:lpstr>Aptos</vt:lpstr>
      <vt:lpstr>Calibri</vt:lpstr>
      <vt:lpstr>DM Sans Bold</vt:lpstr>
      <vt:lpstr>Ideal Sans Bold</vt:lpstr>
      <vt:lpstr>Archivo Black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Jason Zahn Kick Off Dinner</dc:title>
  <cp:lastModifiedBy>Jess Zahn</cp:lastModifiedBy>
  <cp:revision>5</cp:revision>
  <dcterms:created xsi:type="dcterms:W3CDTF">2006-08-16T00:00:00Z</dcterms:created>
  <dcterms:modified xsi:type="dcterms:W3CDTF">2026-08-12T12:49:02Z</dcterms:modified>
  <dc:identifier>DAHRnZ92lqA</dc:identifier>
</cp:coreProperties>
</file>