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rchivo Black" panose="020B0604020202020204" charset="0"/>
      <p:regular r:id="rId21"/>
    </p:embeddedFont>
    <p:embeddedFont>
      <p:font typeface="DM Sans" pitchFamily="2" charset="0"/>
      <p:regular r:id="rId22"/>
    </p:embeddedFont>
    <p:embeddedFont>
      <p:font typeface="DM Sans Bold" charset="0"/>
      <p:regular r:id="rId23"/>
    </p:embeddedFont>
    <p:embeddedFont>
      <p:font typeface="DM Sans Bold Italics" panose="020B0604020202020204" charset="0"/>
      <p:regular r:id="rId24"/>
    </p:embeddedFont>
    <p:embeddedFont>
      <p:font typeface="DM Sans Italics" panose="020B0604020202020204" charset="0"/>
      <p:regular r:id="rId25"/>
    </p:embeddedFont>
    <p:embeddedFont>
      <p:font typeface="Ideal Sans Bold" pitchFamily="50" charset="0"/>
      <p:regular r:id="rId26"/>
      <p:italic r:id="rId27"/>
    </p:embeddedFont>
    <p:embeddedFont>
      <p:font typeface="Ideal Sans Light" pitchFamily="50" charset="0"/>
      <p:regular r:id="rId28"/>
      <p:italic r:id="rId29"/>
    </p:embeddedFont>
    <p:embeddedFont>
      <p:font typeface="Ideal Sans Semi-Bold" panose="020B0604020202020204" charset="0"/>
      <p:regular r:id="rId30"/>
    </p:embeddedFont>
    <p:embeddedFont>
      <p:font typeface="League Spartan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64570" y="3486674"/>
            <a:ext cx="19817140" cy="2397559"/>
            <a:chOff x="0" y="0"/>
            <a:chExt cx="5219329" cy="6314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19329" cy="631456"/>
            </a:xfrm>
            <a:custGeom>
              <a:avLst/>
              <a:gdLst/>
              <a:ahLst/>
              <a:cxnLst/>
              <a:rect l="l" t="t" r="r" b="b"/>
              <a:pathLst>
                <a:path w="5219329" h="631456">
                  <a:moveTo>
                    <a:pt x="0" y="0"/>
                  </a:moveTo>
                  <a:lnTo>
                    <a:pt x="5219329" y="0"/>
                  </a:lnTo>
                  <a:lnTo>
                    <a:pt x="5219329" y="631456"/>
                  </a:lnTo>
                  <a:lnTo>
                    <a:pt x="0" y="631456"/>
                  </a:lnTo>
                  <a:close/>
                </a:path>
              </a:pathLst>
            </a:custGeom>
            <a:solidFill>
              <a:srgbClr val="FCD147"/>
            </a:solidFill>
            <a:ln w="161925" cap="sq">
              <a:solidFill>
                <a:srgbClr val="FEFEF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5219329" cy="6981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553235" y="1708054"/>
            <a:ext cx="7181529" cy="7328091"/>
          </a:xfrm>
          <a:custGeom>
            <a:avLst/>
            <a:gdLst/>
            <a:ahLst/>
            <a:cxnLst/>
            <a:rect l="l" t="t" r="r" b="b"/>
            <a:pathLst>
              <a:path w="7181529" h="7328091">
                <a:moveTo>
                  <a:pt x="0" y="0"/>
                </a:moveTo>
                <a:lnTo>
                  <a:pt x="7181530" y="0"/>
                </a:lnTo>
                <a:lnTo>
                  <a:pt x="7181530" y="7328092"/>
                </a:lnTo>
                <a:lnTo>
                  <a:pt x="0" y="7328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626095" y="5884232"/>
            <a:ext cx="3035810" cy="741791"/>
            <a:chOff x="0" y="0"/>
            <a:chExt cx="799555" cy="1953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9555" cy="195369"/>
            </a:xfrm>
            <a:custGeom>
              <a:avLst/>
              <a:gdLst/>
              <a:ahLst/>
              <a:cxnLst/>
              <a:rect l="l" t="t" r="r" b="b"/>
              <a:pathLst>
                <a:path w="799555" h="195369">
                  <a:moveTo>
                    <a:pt x="0" y="0"/>
                  </a:moveTo>
                  <a:lnTo>
                    <a:pt x="799555" y="0"/>
                  </a:lnTo>
                  <a:lnTo>
                    <a:pt x="799555" y="195369"/>
                  </a:lnTo>
                  <a:lnTo>
                    <a:pt x="0" y="195369"/>
                  </a:lnTo>
                  <a:close/>
                </a:path>
              </a:pathLst>
            </a:custGeom>
            <a:solidFill>
              <a:srgbClr val="FCD147"/>
            </a:solidFill>
            <a:ln cap="sq">
              <a:noFill/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799555" cy="2620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529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AUGUST 11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6749659" y="2960390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AutoShape 11"/>
          <p:cNvSpPr/>
          <p:nvPr/>
        </p:nvSpPr>
        <p:spPr>
          <a:xfrm>
            <a:off x="9865877" y="2950866"/>
            <a:ext cx="1672573" cy="1905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8761185" y="2537302"/>
            <a:ext cx="765630" cy="743358"/>
          </a:xfrm>
          <a:custGeom>
            <a:avLst/>
            <a:gdLst/>
            <a:ahLst/>
            <a:cxnLst/>
            <a:rect l="l" t="t" r="r" b="b"/>
            <a:pathLst>
              <a:path w="765630" h="743358">
                <a:moveTo>
                  <a:pt x="0" y="0"/>
                </a:moveTo>
                <a:lnTo>
                  <a:pt x="765630" y="0"/>
                </a:lnTo>
                <a:lnTo>
                  <a:pt x="765630" y="743357"/>
                </a:lnTo>
                <a:lnTo>
                  <a:pt x="0" y="743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5994975" y="3823011"/>
            <a:ext cx="6298051" cy="1862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8"/>
              </a:lnSpc>
            </a:pPr>
            <a:r>
              <a:rPr lang="en-US" sz="7325">
                <a:solidFill>
                  <a:srgbClr val="FEFEF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STEP UP TO THE PLATE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1515" y="7459189"/>
            <a:ext cx="16230600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375">
                <a:solidFill>
                  <a:srgbClr val="FCD147"/>
                </a:solidFill>
                <a:latin typeface="Ideal Sans Semi-Bold"/>
                <a:ea typeface="Ideal Sans Semi-Bold"/>
                <a:cs typeface="Ideal Sans Semi-Bold"/>
                <a:sym typeface="Ideal Sans Semi-Bold"/>
              </a:rPr>
              <a:t>Family Dinner &amp; School Kickoff!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77485" y="6626069"/>
            <a:ext cx="313303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Ideal Sans Semi-Bold"/>
                <a:ea typeface="Ideal Sans Semi-Bold"/>
                <a:cs typeface="Ideal Sans Semi-Bold"/>
                <a:sym typeface="Ideal Sans Semi-Bold"/>
              </a:rPr>
              <a:t>5:30 - 7:30 PM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7083" y="372832"/>
            <a:ext cx="17613835" cy="9541337"/>
            <a:chOff x="0" y="0"/>
            <a:chExt cx="4639035" cy="25129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39035" cy="2512945"/>
            </a:xfrm>
            <a:custGeom>
              <a:avLst/>
              <a:gdLst/>
              <a:ahLst/>
              <a:cxnLst/>
              <a:rect l="l" t="t" r="r" b="b"/>
              <a:pathLst>
                <a:path w="4639035" h="2512945">
                  <a:moveTo>
                    <a:pt x="0" y="0"/>
                  </a:moveTo>
                  <a:lnTo>
                    <a:pt x="4639035" y="0"/>
                  </a:lnTo>
                  <a:lnTo>
                    <a:pt x="4639035" y="2512945"/>
                  </a:lnTo>
                  <a:lnTo>
                    <a:pt x="0" y="2512945"/>
                  </a:lnTo>
                  <a:close/>
                </a:path>
              </a:pathLst>
            </a:custGeom>
            <a:solidFill>
              <a:srgbClr val="FCD147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4639035" cy="25796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47750"/>
            <a:ext cx="16230600" cy="409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 spc="375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Build Your Winning Team: Healthy Habits and Routines</a:t>
            </a:r>
          </a:p>
          <a:p>
            <a:pPr algn="ctr">
              <a:lnSpc>
                <a:spcPts val="10500"/>
              </a:lnSpc>
            </a:pPr>
            <a:r>
              <a:rPr lang="en-US" sz="7500" spc="375">
                <a:solidFill>
                  <a:srgbClr val="153482"/>
                </a:solidFill>
                <a:latin typeface="Ideal Sans Bold"/>
                <a:ea typeface="Ideal Sans Bold"/>
                <a:cs typeface="Ideal Sans Bold"/>
                <a:sym typeface="Ideal Sans Bold"/>
              </a:rPr>
              <a:t>for a Championship Season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371860"/>
            <a:ext cx="16230600" cy="18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spc="250">
                <a:solidFill>
                  <a:srgbClr val="FFFFFF"/>
                </a:solidFill>
                <a:latin typeface="Ideal Sans Light"/>
                <a:ea typeface="Ideal Sans Light"/>
                <a:cs typeface="Ideal Sans Light"/>
                <a:sym typeface="Ideal Sans Light"/>
              </a:rPr>
              <a:t>Laura Reinke, Licensed Marriage &amp; Family Therapist, Associate Lecturer, Wisconsin Lutheran College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176993" y="7663968"/>
            <a:ext cx="1934013" cy="1973483"/>
            <a:chOff x="0" y="0"/>
            <a:chExt cx="2578684" cy="26313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78684" cy="2631310"/>
            </a:xfrm>
            <a:custGeom>
              <a:avLst/>
              <a:gdLst/>
              <a:ahLst/>
              <a:cxnLst/>
              <a:rect l="l" t="t" r="r" b="b"/>
              <a:pathLst>
                <a:path w="2578684" h="2631310">
                  <a:moveTo>
                    <a:pt x="0" y="0"/>
                  </a:moveTo>
                  <a:lnTo>
                    <a:pt x="2578684" y="0"/>
                  </a:lnTo>
                  <a:lnTo>
                    <a:pt x="2578684" y="2631310"/>
                  </a:lnTo>
                  <a:lnTo>
                    <a:pt x="0" y="263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854836" y="688224"/>
              <a:ext cx="869013" cy="843732"/>
            </a:xfrm>
            <a:custGeom>
              <a:avLst/>
              <a:gdLst/>
              <a:ahLst/>
              <a:cxnLst/>
              <a:rect l="l" t="t" r="r" b="b"/>
              <a:pathLst>
                <a:path w="869013" h="843732">
                  <a:moveTo>
                    <a:pt x="0" y="0"/>
                  </a:moveTo>
                  <a:lnTo>
                    <a:pt x="869012" y="0"/>
                  </a:lnTo>
                  <a:lnTo>
                    <a:pt x="869012" y="843733"/>
                  </a:lnTo>
                  <a:lnTo>
                    <a:pt x="0" y="8437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5882" y="1461560"/>
            <a:ext cx="13237077" cy="169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Objectives:</a:t>
            </a:r>
          </a:p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Create a winning team by: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5882" y="4448175"/>
            <a:ext cx="15657635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Building healthy habits and routines to support your child’s success at school and home.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85882" y="6781800"/>
            <a:ext cx="15660328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spcBef>
                <a:spcPct val="0"/>
              </a:spcBef>
              <a:buFont typeface="Arial"/>
              <a:buChar char="•"/>
            </a:pPr>
            <a:r>
              <a:rPr lang="en-US" sz="5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Create a family "Game Plan" for the first month of school.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5882" y="1469180"/>
            <a:ext cx="13363293" cy="169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Ta</a:t>
            </a:r>
            <a:r>
              <a:rPr lang="en-US" sz="6000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ble Activity:</a:t>
            </a:r>
            <a:r>
              <a:rPr lang="en-US" sz="6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With your team answer the following: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5882" y="5181600"/>
            <a:ext cx="15657635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Think about your favorite sports team. </a:t>
            </a:r>
          </a:p>
          <a:p>
            <a:pPr algn="l">
              <a:lnSpc>
                <a:spcPts val="5550"/>
              </a:lnSpc>
            </a:pPr>
            <a:r>
              <a:rPr lang="en-US" sz="50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     Make a list of what makes them successful.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5882" y="1699773"/>
            <a:ext cx="14134209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Why Healthy Habits are Important: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743325"/>
            <a:ext cx="16474049" cy="283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Bible Truth: </a:t>
            </a:r>
            <a:r>
              <a:rPr lang="en-US" sz="50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Whatever you do, work at it with all your heart, as working for the Lord, not for human masters.           </a:t>
            </a:r>
          </a:p>
          <a:p>
            <a:pPr algn="l">
              <a:lnSpc>
                <a:spcPts val="5550"/>
              </a:lnSpc>
            </a:pPr>
            <a:r>
              <a:rPr lang="en-US" sz="50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                                                                      Col. 3:23</a:t>
            </a:r>
          </a:p>
          <a:p>
            <a:pPr algn="l">
              <a:lnSpc>
                <a:spcPts val="5550"/>
              </a:lnSpc>
            </a:pPr>
            <a:endParaRPr lang="en-US" sz="5000" i="1">
              <a:solidFill>
                <a:srgbClr val="FFFFFF"/>
              </a:solidFill>
              <a:latin typeface="DM Sans Italics"/>
              <a:ea typeface="DM Sans Italics"/>
              <a:cs typeface="DM Sans Italics"/>
              <a:sym typeface="DM Sans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6184548"/>
            <a:ext cx="15660328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H</a:t>
            </a:r>
            <a:r>
              <a:rPr lang="en-US" sz="5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ealthy habits help children thrive academically, socially, and emotionally.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829550"/>
            <a:ext cx="15660328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</a:t>
            </a:r>
            <a:r>
              <a:rPr lang="en-US" sz="5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amily routines help decrease stress, improve communication and build family resilience.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53836" y="3311875"/>
            <a:ext cx="5035698" cy="503569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85882" y="1389594"/>
            <a:ext cx="8909748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First Base</a:t>
            </a:r>
            <a:r>
              <a:rPr lang="en-US" sz="6000" b="1" u="none" strike="noStrike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 Fuel Up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183" y="2439249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 u="none" strike="noStrike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You are what you eat!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5882" y="8534400"/>
            <a:ext cx="15657635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</a:pPr>
            <a:r>
              <a:rPr lang="en-US" sz="4500" i="1" u="none" strike="noStrike">
                <a:solidFill>
                  <a:srgbClr val="153482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Who do you think would be able to run faster to first base?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758461" y="3311875"/>
            <a:ext cx="5035698" cy="503569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1427270"/>
            <a:ext cx="10171171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First Base Training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5183" y="3882673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Prepare meals together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5183" y="5534356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Make ahead meals for busy nights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183" y="7186040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Healthy snack options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30676" y="4573954"/>
            <a:ext cx="3026649" cy="3088417"/>
            <a:chOff x="0" y="0"/>
            <a:chExt cx="4035531" cy="41178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5531" cy="4117889"/>
            </a:xfrm>
            <a:custGeom>
              <a:avLst/>
              <a:gdLst/>
              <a:ahLst/>
              <a:cxnLst/>
              <a:rect l="l" t="t" r="r" b="b"/>
              <a:pathLst>
                <a:path w="4035531" h="4117889">
                  <a:moveTo>
                    <a:pt x="0" y="0"/>
                  </a:moveTo>
                  <a:lnTo>
                    <a:pt x="4035531" y="0"/>
                  </a:lnTo>
                  <a:lnTo>
                    <a:pt x="4035531" y="4117889"/>
                  </a:lnTo>
                  <a:lnTo>
                    <a:pt x="0" y="4117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337782" y="1077042"/>
              <a:ext cx="1359968" cy="1320405"/>
            </a:xfrm>
            <a:custGeom>
              <a:avLst/>
              <a:gdLst/>
              <a:ahLst/>
              <a:cxnLst/>
              <a:rect l="l" t="t" r="r" b="b"/>
              <a:pathLst>
                <a:path w="1359968" h="1320405">
                  <a:moveTo>
                    <a:pt x="0" y="0"/>
                  </a:moveTo>
                  <a:lnTo>
                    <a:pt x="1359968" y="0"/>
                  </a:lnTo>
                  <a:lnTo>
                    <a:pt x="1359968" y="1320405"/>
                  </a:lnTo>
                  <a:lnTo>
                    <a:pt x="0" y="1320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42630" y="3762477"/>
            <a:ext cx="4711372" cy="471137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23847" r="-46099" b="-130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17533" y="2044899"/>
            <a:ext cx="16473871" cy="170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11" lvl="1" indent="-431805" algn="l">
              <a:lnSpc>
                <a:spcPts val="4440"/>
              </a:lnSpc>
              <a:buFont typeface="Arial"/>
              <a:buChar char="•"/>
            </a:pPr>
            <a:r>
              <a:rPr lang="en-US" sz="40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And let us run with perseverance the race marked out for us,  fixing our eyes on Jesus, the pioneer and perfecter of faith. Hebrews 12: 1b-2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913983" y="3762477"/>
            <a:ext cx="4711372" cy="471137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5037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85882" y="1084370"/>
            <a:ext cx="12983787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Second Base</a:t>
            </a:r>
            <a:r>
              <a:rPr lang="en-US" sz="6000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Stay Active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5882" y="8679265"/>
            <a:ext cx="15657635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</a:pPr>
            <a:r>
              <a:rPr lang="en-US" sz="4500" i="1" u="none" strike="noStrike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Who do you think would be able to steal second base?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93763" y="1416208"/>
            <a:ext cx="12036687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Second Base Training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823460" y="1017638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4483" y="3955148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Daily physical activity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4483" y="5386044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Family Walks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4483" y="6814794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Limit screentime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4829" y="4535822"/>
            <a:ext cx="3278342" cy="3345247"/>
            <a:chOff x="0" y="0"/>
            <a:chExt cx="4371123" cy="44603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71123" cy="4460329"/>
            </a:xfrm>
            <a:custGeom>
              <a:avLst/>
              <a:gdLst/>
              <a:ahLst/>
              <a:cxnLst/>
              <a:rect l="l" t="t" r="r" b="b"/>
              <a:pathLst>
                <a:path w="4371123" h="4460329">
                  <a:moveTo>
                    <a:pt x="0" y="0"/>
                  </a:moveTo>
                  <a:lnTo>
                    <a:pt x="4371123" y="0"/>
                  </a:lnTo>
                  <a:lnTo>
                    <a:pt x="4371123" y="4460329"/>
                  </a:lnTo>
                  <a:lnTo>
                    <a:pt x="0" y="446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449031" y="1166608"/>
              <a:ext cx="1473062" cy="1430209"/>
            </a:xfrm>
            <a:custGeom>
              <a:avLst/>
              <a:gdLst/>
              <a:ahLst/>
              <a:cxnLst/>
              <a:rect l="l" t="t" r="r" b="b"/>
              <a:pathLst>
                <a:path w="1473062" h="1430209">
                  <a:moveTo>
                    <a:pt x="0" y="0"/>
                  </a:moveTo>
                  <a:lnTo>
                    <a:pt x="1473061" y="0"/>
                  </a:lnTo>
                  <a:lnTo>
                    <a:pt x="1473061" y="1430209"/>
                  </a:lnTo>
                  <a:lnTo>
                    <a:pt x="0" y="1430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64872" y="3853176"/>
            <a:ext cx="4711372" cy="471137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19632" b="-30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15183" y="2439249"/>
            <a:ext cx="15563851" cy="127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</a:pPr>
            <a:r>
              <a:rPr lang="en-US" sz="4500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Psalm 4:8</a:t>
            </a:r>
            <a:r>
              <a:rPr lang="en-US" sz="4500" i="1" u="none" strike="noStrike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In peace I will lie down and sleep, for you alone, Lord, make me dwell in safety.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174267" y="3852759"/>
            <a:ext cx="4711372" cy="471137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37414" t="-11190" r="-214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15183" y="1399119"/>
            <a:ext cx="13586135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Third Base</a:t>
            </a:r>
            <a:r>
              <a:rPr lang="en-US" sz="6000" b="1" u="none" strike="noStrike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Rest and Recover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6975" y="8745940"/>
            <a:ext cx="16474049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</a:pPr>
            <a:r>
              <a:rPr lang="en-US" sz="4500" i="1" u="none" strike="noStrike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Who do you think would be ready for the game the next day?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64462" y="1596022"/>
            <a:ext cx="11865341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Third Base Training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15183" y="5243496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3-5 years: 10-13 hours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5183" y="6550630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6-12 years: 9-12 hours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4462" y="7857765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13-18 years 8-10 hours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64462" y="3938571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Recommended hours of sleep by age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7734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89822" y="1529715"/>
            <a:ext cx="10089134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Third Base Training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533037" y="1131145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0543" y="5340564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Consistent bedtime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0543" y="6647699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Sleep routines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9822" y="7954833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Screen-free evenings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0543" y="4035639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Keys to success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11430" y="4500929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5882" y="2582215"/>
            <a:ext cx="5640051" cy="564005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25187" r="-251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85882" y="1076325"/>
            <a:ext cx="14144722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Home Plate</a:t>
            </a:r>
            <a:r>
              <a:rPr lang="en-US" sz="6000" b="1" u="none" strike="noStrike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:</a:t>
            </a:r>
            <a:r>
              <a:rPr lang="en-US" sz="6000" u="none" strike="noStrike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 Winning Team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514034" y="2582215"/>
            <a:ext cx="5640051" cy="564005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21800" r="-2857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85882" y="8679265"/>
            <a:ext cx="15657635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</a:pPr>
            <a:r>
              <a:rPr lang="en-US" sz="4500" b="1" i="1">
                <a:solidFill>
                  <a:srgbClr val="153482"/>
                </a:solidFill>
                <a:latin typeface="DM Sans Bold Italics"/>
                <a:ea typeface="DM Sans Bold Italics"/>
                <a:cs typeface="DM Sans Bold Italics"/>
                <a:sym typeface="DM Sans Bold Italics"/>
              </a:rPr>
              <a:t>Which family looks like they have a solid game plan?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CD147">
                <a:alpha val="94902"/>
              </a:srgbClr>
            </a:solidFill>
            <a:ln w="161925" cap="sq">
              <a:solidFill>
                <a:srgbClr val="FEFEFE">
                  <a:alpha val="94902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5183" y="1427270"/>
            <a:ext cx="14711547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Home Plate: Winning Team Training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15183" y="3882673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Communication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5183" y="5534356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Emotion Regulation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183" y="7186040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5" lvl="1" indent="-539753" algn="l">
              <a:lnSpc>
                <a:spcPts val="5550"/>
              </a:lnSpc>
              <a:buFont typeface="Arial"/>
              <a:buChar char="•"/>
            </a:pPr>
            <a:r>
              <a:rPr lang="en-US" sz="5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Routines + Predictability = Safety/Growth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161925" cap="sq">
              <a:solidFill>
                <a:srgbClr val="FCD147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58001" y="1065263"/>
            <a:ext cx="15176372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Create Your Own Game Plan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901022" y="5760850"/>
            <a:ext cx="2465140" cy="2515449"/>
            <a:chOff x="0" y="0"/>
            <a:chExt cx="3286854" cy="33539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4483" y="5685075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b="1" dirty="0">
                <a:solidFill>
                  <a:srgbClr val="FCD147"/>
                </a:solidFill>
                <a:latin typeface="DM Sans"/>
                <a:ea typeface="DM Sans"/>
                <a:cs typeface="DM Sans"/>
                <a:sym typeface="DM Sans"/>
              </a:rPr>
              <a:t>First base (Fuel Up):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4483" y="6675675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b="1" dirty="0">
                <a:solidFill>
                  <a:srgbClr val="DD162A"/>
                </a:solidFill>
                <a:latin typeface="DM Sans"/>
                <a:ea typeface="DM Sans"/>
                <a:cs typeface="DM Sans"/>
                <a:sym typeface="DM Sans"/>
              </a:rPr>
              <a:t>Second base (Stay Active):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5183" y="7665009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b="1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Third base (Rest and Recover):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5183" y="8654343"/>
            <a:ext cx="156576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b="1" dirty="0">
                <a:solidFill>
                  <a:srgbClr val="FCD147"/>
                </a:solidFill>
                <a:latin typeface="DM Sans"/>
                <a:ea typeface="DM Sans"/>
                <a:cs typeface="DM Sans"/>
                <a:sym typeface="DM Sans"/>
              </a:rPr>
              <a:t>Run into Home Strategy (Winning Team):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8001" y="2365900"/>
            <a:ext cx="16230600" cy="287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61"/>
              </a:lnSpc>
              <a:spcBef>
                <a:spcPct val="0"/>
              </a:spcBef>
            </a:pPr>
            <a:r>
              <a:rPr lang="en-US" sz="5100" b="1">
                <a:solidFill>
                  <a:srgbClr val="153482"/>
                </a:solidFill>
                <a:latin typeface="DM Sans Bold"/>
                <a:ea typeface="DM Sans Bold"/>
                <a:cs typeface="DM Sans Bold"/>
                <a:sym typeface="DM Sans Bold"/>
              </a:rPr>
              <a:t>Take Home Challenge: </a:t>
            </a:r>
            <a:r>
              <a:rPr lang="en-US" sz="51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Each week you get a chance to complete these 4 bases activities. A Google form (put out each week like we did with the summer activities)will be available to track your activities.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161925" cap="sq">
              <a:solidFill>
                <a:srgbClr val="FCD147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58001" y="3121510"/>
            <a:ext cx="16230600" cy="6084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39"/>
              </a:lnSpc>
            </a:pPr>
            <a:r>
              <a:rPr lang="en-US" sz="600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Each week, fill out the form with how your family reached each base (even if you only hit one goal). Every completed activity counts as a hit! Families with the most hits will receive prizes at our next two dinners, with the World Series Grand Prize awarded at our final dinner in November.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090704" y="883554"/>
            <a:ext cx="2165194" cy="2209382"/>
            <a:chOff x="0" y="0"/>
            <a:chExt cx="2886926" cy="29458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86926" cy="2945843"/>
            </a:xfrm>
            <a:custGeom>
              <a:avLst/>
              <a:gdLst/>
              <a:ahLst/>
              <a:cxnLst/>
              <a:rect l="l" t="t" r="r" b="b"/>
              <a:pathLst>
                <a:path w="2886926" h="2945843">
                  <a:moveTo>
                    <a:pt x="0" y="0"/>
                  </a:moveTo>
                  <a:lnTo>
                    <a:pt x="2886926" y="0"/>
                  </a:lnTo>
                  <a:lnTo>
                    <a:pt x="2886926" y="2945843"/>
                  </a:lnTo>
                  <a:lnTo>
                    <a:pt x="0" y="2945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957018" y="770491"/>
              <a:ext cx="972890" cy="944587"/>
            </a:xfrm>
            <a:custGeom>
              <a:avLst/>
              <a:gdLst/>
              <a:ahLst/>
              <a:cxnLst/>
              <a:rect l="l" t="t" r="r" b="b"/>
              <a:pathLst>
                <a:path w="972890" h="944587">
                  <a:moveTo>
                    <a:pt x="0" y="0"/>
                  </a:moveTo>
                  <a:lnTo>
                    <a:pt x="972890" y="0"/>
                  </a:lnTo>
                  <a:lnTo>
                    <a:pt x="972890" y="944587"/>
                  </a:lnTo>
                  <a:lnTo>
                    <a:pt x="0" y="9445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718920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161925" cap="sq">
              <a:solidFill>
                <a:srgbClr val="FCD147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316326"/>
            <a:ext cx="16230600" cy="859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DD162A"/>
                </a:solidFill>
                <a:latin typeface="DM Sans Bold"/>
                <a:ea typeface="DM Sans Bold"/>
                <a:cs typeface="DM Sans Bold"/>
                <a:sym typeface="DM Sans Bold"/>
              </a:rPr>
              <a:t>EXAMPLE: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568789"/>
            <a:ext cx="15657635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501" lvl="1" indent="-539750" algn="l">
              <a:lnSpc>
                <a:spcPts val="5550"/>
              </a:lnSpc>
              <a:buFont typeface="Arial"/>
              <a:buChar char="•"/>
            </a:pPr>
            <a:r>
              <a:rPr lang="en-US" sz="5000" dirty="0">
                <a:solidFill>
                  <a:srgbClr val="FCD147"/>
                </a:solidFill>
                <a:latin typeface="DM Sans"/>
                <a:ea typeface="DM Sans"/>
                <a:cs typeface="DM Sans"/>
                <a:sym typeface="DM Sans"/>
              </a:rPr>
              <a:t>First Base (Fuel Up): We planned healthy </a:t>
            </a:r>
          </a:p>
          <a:p>
            <a:pPr algn="l">
              <a:lnSpc>
                <a:spcPts val="5550"/>
              </a:lnSpc>
            </a:pPr>
            <a:r>
              <a:rPr lang="en-US" sz="5000" dirty="0">
                <a:solidFill>
                  <a:srgbClr val="FCD147"/>
                </a:solidFill>
                <a:latin typeface="DM Sans"/>
                <a:ea typeface="DM Sans"/>
                <a:cs typeface="DM Sans"/>
                <a:sym typeface="DM Sans"/>
              </a:rPr>
              <a:t>       after school snacks together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211852"/>
            <a:ext cx="16230600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2" lvl="1" indent="-539746" algn="l">
              <a:lnSpc>
                <a:spcPts val="5549"/>
              </a:lnSpc>
              <a:buFont typeface="Arial"/>
              <a:buChar char="•"/>
            </a:pPr>
            <a:r>
              <a:rPr lang="en-US" sz="4999" dirty="0">
                <a:solidFill>
                  <a:srgbClr val="DD162A"/>
                </a:solidFill>
                <a:latin typeface="DM Sans"/>
                <a:ea typeface="DM Sans"/>
                <a:cs typeface="DM Sans"/>
                <a:sym typeface="DM Sans"/>
              </a:rPr>
              <a:t>Second Base (Stay Active): We went for a bike ride after dinner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835864"/>
            <a:ext cx="16230600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2" lvl="1" indent="-539746" algn="l">
              <a:lnSpc>
                <a:spcPts val="5549"/>
              </a:lnSpc>
              <a:buFont typeface="Arial"/>
              <a:buChar char="•"/>
            </a:pPr>
            <a:r>
              <a:rPr lang="en-US" sz="4999" dirty="0">
                <a:solidFill>
                  <a:srgbClr val="153482"/>
                </a:solidFill>
                <a:latin typeface="DM Sans"/>
                <a:ea typeface="DM Sans"/>
                <a:cs typeface="DM Sans"/>
                <a:sym typeface="DM Sans"/>
              </a:rPr>
              <a:t>Third Base (Rest and Recover): We hit our goal of being in bed by “X” time 4 of the 7 nights this week.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7455114"/>
            <a:ext cx="16230600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2" lvl="1" indent="-539746" algn="l">
              <a:lnSpc>
                <a:spcPts val="5549"/>
              </a:lnSpc>
              <a:buFont typeface="Arial"/>
              <a:buChar char="•"/>
            </a:pPr>
            <a:r>
              <a:rPr lang="en-US" sz="4999" dirty="0">
                <a:solidFill>
                  <a:srgbClr val="FCD147"/>
                </a:solidFill>
                <a:latin typeface="DM Sans"/>
                <a:ea typeface="DM Sans"/>
                <a:cs typeface="DM Sans"/>
                <a:sym typeface="DM Sans"/>
              </a:rPr>
              <a:t>Run into Home Strategy (Winning Team): We all shared our favorite thing that happened each day at dinner.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794160" y="1272965"/>
            <a:ext cx="2465140" cy="2515449"/>
            <a:chOff x="0" y="0"/>
            <a:chExt cx="3286854" cy="335393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01529B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794160" y="1028700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85882" y="1461560"/>
            <a:ext cx="11779895" cy="1723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6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Join Us for our next two dinners (RSVP through the App):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5882" y="3639451"/>
            <a:ext cx="14313545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All Star Check In</a:t>
            </a:r>
          </a:p>
          <a:p>
            <a:pPr algn="l">
              <a:lnSpc>
                <a:spcPts val="5550"/>
              </a:lnSpc>
            </a:pPr>
            <a:r>
              <a:rPr lang="en-US" sz="5000" b="1" u="sng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Sunday | September 20 | 11:30 AM</a:t>
            </a:r>
          </a:p>
          <a:p>
            <a:pPr marL="0" lvl="0" indent="0" algn="l">
              <a:lnSpc>
                <a:spcPts val="555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(Immediately Following the Sunday School Hour)</a:t>
            </a: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5882" y="7091787"/>
            <a:ext cx="15900794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5000" b="1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World Series Championship</a:t>
            </a:r>
          </a:p>
          <a:p>
            <a:pPr marL="0" lvl="0" indent="0" algn="l">
              <a:lnSpc>
                <a:spcPts val="5550"/>
              </a:lnSpc>
              <a:spcBef>
                <a:spcPct val="0"/>
              </a:spcBef>
            </a:pPr>
            <a:r>
              <a:rPr lang="en-US" sz="5000" b="1" u="sng">
                <a:solidFill>
                  <a:srgbClr val="FFFFFF"/>
                </a:solidFill>
                <a:latin typeface="DM Sans Bold"/>
                <a:ea typeface="DM Sans Bold"/>
                <a:cs typeface="DM Sans Bold"/>
                <a:sym typeface="DM Sans Bold"/>
              </a:rPr>
              <a:t>Tuesday | October 27 | 5:30 PM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8069" y="564248"/>
            <a:ext cx="17231862" cy="9158504"/>
            <a:chOff x="0" y="0"/>
            <a:chExt cx="3263100" cy="1734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63100" cy="1734294"/>
            </a:xfrm>
            <a:custGeom>
              <a:avLst/>
              <a:gdLst/>
              <a:ahLst/>
              <a:cxnLst/>
              <a:rect l="l" t="t" r="r" b="b"/>
              <a:pathLst>
                <a:path w="3263100" h="1734294">
                  <a:moveTo>
                    <a:pt x="0" y="0"/>
                  </a:moveTo>
                  <a:lnTo>
                    <a:pt x="3263100" y="0"/>
                  </a:lnTo>
                  <a:lnTo>
                    <a:pt x="3263100" y="1734294"/>
                  </a:lnTo>
                  <a:lnTo>
                    <a:pt x="0" y="1734294"/>
                  </a:lnTo>
                  <a:close/>
                </a:path>
              </a:pathLst>
            </a:custGeom>
            <a:solidFill>
              <a:srgbClr val="DD162A">
                <a:alpha val="89804"/>
              </a:srgbClr>
            </a:solidFill>
            <a:ln w="161925" cap="sq">
              <a:solidFill>
                <a:srgbClr val="FEFEFE">
                  <a:alpha val="8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263100" cy="1791444"/>
            </a:xfrm>
            <a:prstGeom prst="rect">
              <a:avLst/>
            </a:prstGeom>
          </p:spPr>
          <p:txBody>
            <a:bodyPr lIns="70654" tIns="70654" rIns="70654" bIns="70654" rtlCol="0" anchor="ctr"/>
            <a:lstStyle/>
            <a:p>
              <a:pPr algn="ctr">
                <a:lnSpc>
                  <a:spcPts val="41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911430" y="1053116"/>
            <a:ext cx="2465140" cy="2515449"/>
            <a:chOff x="0" y="0"/>
            <a:chExt cx="3286854" cy="33539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6854" cy="3353932"/>
            </a:xfrm>
            <a:custGeom>
              <a:avLst/>
              <a:gdLst/>
              <a:ahLst/>
              <a:cxnLst/>
              <a:rect l="l" t="t" r="r" b="b"/>
              <a:pathLst>
                <a:path w="3286854" h="3353932">
                  <a:moveTo>
                    <a:pt x="0" y="0"/>
                  </a:moveTo>
                  <a:lnTo>
                    <a:pt x="3286854" y="0"/>
                  </a:lnTo>
                  <a:lnTo>
                    <a:pt x="3286854" y="3353932"/>
                  </a:lnTo>
                  <a:lnTo>
                    <a:pt x="0" y="3353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89595" y="877228"/>
              <a:ext cx="1107665" cy="1075442"/>
            </a:xfrm>
            <a:custGeom>
              <a:avLst/>
              <a:gdLst/>
              <a:ahLst/>
              <a:cxnLst/>
              <a:rect l="l" t="t" r="r" b="b"/>
              <a:pathLst>
                <a:path w="1107665" h="1075442">
                  <a:moveTo>
                    <a:pt x="0" y="0"/>
                  </a:moveTo>
                  <a:lnTo>
                    <a:pt x="1107664" y="0"/>
                  </a:lnTo>
                  <a:lnTo>
                    <a:pt x="1107664" y="1075441"/>
                  </a:lnTo>
                  <a:lnTo>
                    <a:pt x="0" y="1075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44483" y="3743693"/>
            <a:ext cx="15657635" cy="5050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9"/>
              </a:lnSpc>
            </a:pPr>
            <a:r>
              <a:rPr lang="en-US" sz="5999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“Every day is a new opportunity. You can build on yesterday’s success or put its failures behind and start over again. That’s the way life is, with a new game every day, and that’s the way baseball is.” </a:t>
            </a:r>
          </a:p>
          <a:p>
            <a:pPr algn="l">
              <a:lnSpc>
                <a:spcPts val="6659"/>
              </a:lnSpc>
            </a:pPr>
            <a:r>
              <a:rPr lang="en-US" sz="5999" i="1">
                <a:solidFill>
                  <a:srgbClr val="FFFFFF"/>
                </a:solidFill>
                <a:latin typeface="DM Sans Italics"/>
                <a:ea typeface="DM Sans Italics"/>
                <a:cs typeface="DM Sans Italics"/>
                <a:sym typeface="DM Sans Italics"/>
              </a:rPr>
              <a:t>                                                    – Bob Feller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2708</TotalTime>
  <Words>679</Words>
  <Application>Microsoft Office PowerPoint</Application>
  <PresentationFormat>Custom</PresentationFormat>
  <Paragraphs>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Archivo Black</vt:lpstr>
      <vt:lpstr>League Spartan</vt:lpstr>
      <vt:lpstr>DM Sans Italics</vt:lpstr>
      <vt:lpstr>DM Sans Bold Italics</vt:lpstr>
      <vt:lpstr>Ideal Sans Light</vt:lpstr>
      <vt:lpstr>Arial</vt:lpstr>
      <vt:lpstr>Ideal Sans Semi-Bold</vt:lpstr>
      <vt:lpstr>DM Sans Bold</vt:lpstr>
      <vt:lpstr>Ideal Sans Bold</vt:lpstr>
      <vt:lpstr>DM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Reinke Presentation</dc:title>
  <dc:creator>Jess Zahn</dc:creator>
  <cp:lastModifiedBy>Jess Zahn</cp:lastModifiedBy>
  <cp:revision>4</cp:revision>
  <dcterms:created xsi:type="dcterms:W3CDTF">2006-08-16T00:00:00Z</dcterms:created>
  <dcterms:modified xsi:type="dcterms:W3CDTF">2026-08-12T12:48:15Z</dcterms:modified>
  <dc:identifier>DAHQBLIwNt8</dc:identifier>
</cp:coreProperties>
</file>