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5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2F7055-BCD7-45E4-8589-51018FC20508}" v="9" dt="2026-01-10T13:07:54.38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64241" autoAdjust="0"/>
  </p:normalViewPr>
  <p:slideViewPr>
    <p:cSldViewPr snapToGrid="0" snapToObjects="1">
      <p:cViewPr varScale="1">
        <p:scale>
          <a:sx n="47" d="100"/>
          <a:sy n="47" d="100"/>
        </p:scale>
        <p:origin x="2634" y="27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66" d="100"/>
          <a:sy n="66" d="100"/>
        </p:scale>
        <p:origin x="3330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son Engele" userId="9fff41a94d1c081e" providerId="LiveId" clId="{A779D94A-E8EB-48B9-AE83-EAE48D1FF12F}"/>
    <pc:docChg chg="undo custSel addSld delSld modSld modNotesMaster">
      <pc:chgData name="Jason Engele" userId="9fff41a94d1c081e" providerId="LiveId" clId="{A779D94A-E8EB-48B9-AE83-EAE48D1FF12F}" dt="2026-01-10T16:36:08.674" v="156" actId="2696"/>
      <pc:docMkLst>
        <pc:docMk/>
      </pc:docMkLst>
      <pc:sldChg chg="delSp add del mod modNotes">
        <pc:chgData name="Jason Engele" userId="9fff41a94d1c081e" providerId="LiveId" clId="{A779D94A-E8EB-48B9-AE83-EAE48D1FF12F}" dt="2026-01-10T16:34:14.923" v="149" actId="2696"/>
        <pc:sldMkLst>
          <pc:docMk/>
          <pc:sldMk cId="0" sldId="256"/>
        </pc:sldMkLst>
        <pc:picChg chg="del">
          <ac:chgData name="Jason Engele" userId="9fff41a94d1c081e" providerId="LiveId" clId="{A779D94A-E8EB-48B9-AE83-EAE48D1FF12F}" dt="2026-01-10T12:57:01.765" v="130" actId="478"/>
          <ac:picMkLst>
            <pc:docMk/>
            <pc:sldMk cId="0" sldId="256"/>
            <ac:picMk id="4" creationId="{00000000-0000-0000-0000-000000000000}"/>
          </ac:picMkLst>
        </pc:picChg>
      </pc:sldChg>
      <pc:sldChg chg="modNotes">
        <pc:chgData name="Jason Engele" userId="9fff41a94d1c081e" providerId="LiveId" clId="{A779D94A-E8EB-48B9-AE83-EAE48D1FF12F}" dt="2026-01-10T13:00:05.588" v="134"/>
        <pc:sldMkLst>
          <pc:docMk/>
          <pc:sldMk cId="0" sldId="257"/>
        </pc:sldMkLst>
      </pc:sldChg>
      <pc:sldChg chg="modNotes modNotesTx">
        <pc:chgData name="Jason Engele" userId="9fff41a94d1c081e" providerId="LiveId" clId="{A779D94A-E8EB-48B9-AE83-EAE48D1FF12F}" dt="2026-01-10T13:09:22.822" v="147" actId="255"/>
        <pc:sldMkLst>
          <pc:docMk/>
          <pc:sldMk cId="0" sldId="258"/>
        </pc:sldMkLst>
      </pc:sldChg>
      <pc:sldChg chg="modNotes modNotesTx">
        <pc:chgData name="Jason Engele" userId="9fff41a94d1c081e" providerId="LiveId" clId="{A779D94A-E8EB-48B9-AE83-EAE48D1FF12F}" dt="2026-01-10T13:00:05.588" v="134"/>
        <pc:sldMkLst>
          <pc:docMk/>
          <pc:sldMk cId="0" sldId="259"/>
        </pc:sldMkLst>
      </pc:sldChg>
      <pc:sldChg chg="modNotes">
        <pc:chgData name="Jason Engele" userId="9fff41a94d1c081e" providerId="LiveId" clId="{A779D94A-E8EB-48B9-AE83-EAE48D1FF12F}" dt="2026-01-10T13:00:05.588" v="134"/>
        <pc:sldMkLst>
          <pc:docMk/>
          <pc:sldMk cId="0" sldId="260"/>
        </pc:sldMkLst>
      </pc:sldChg>
      <pc:sldChg chg="modNotes">
        <pc:chgData name="Jason Engele" userId="9fff41a94d1c081e" providerId="LiveId" clId="{A779D94A-E8EB-48B9-AE83-EAE48D1FF12F}" dt="2026-01-10T13:00:05.588" v="134"/>
        <pc:sldMkLst>
          <pc:docMk/>
          <pc:sldMk cId="0" sldId="261"/>
        </pc:sldMkLst>
      </pc:sldChg>
      <pc:sldChg chg="modNotes">
        <pc:chgData name="Jason Engele" userId="9fff41a94d1c081e" providerId="LiveId" clId="{A779D94A-E8EB-48B9-AE83-EAE48D1FF12F}" dt="2026-01-10T13:00:05.588" v="134"/>
        <pc:sldMkLst>
          <pc:docMk/>
          <pc:sldMk cId="0" sldId="262"/>
        </pc:sldMkLst>
      </pc:sldChg>
      <pc:sldChg chg="modNotes">
        <pc:chgData name="Jason Engele" userId="9fff41a94d1c081e" providerId="LiveId" clId="{A779D94A-E8EB-48B9-AE83-EAE48D1FF12F}" dt="2026-01-10T13:00:05.588" v="134"/>
        <pc:sldMkLst>
          <pc:docMk/>
          <pc:sldMk cId="0" sldId="263"/>
        </pc:sldMkLst>
      </pc:sldChg>
      <pc:sldChg chg="modNotes">
        <pc:chgData name="Jason Engele" userId="9fff41a94d1c081e" providerId="LiveId" clId="{A779D94A-E8EB-48B9-AE83-EAE48D1FF12F}" dt="2026-01-10T13:00:05.588" v="134"/>
        <pc:sldMkLst>
          <pc:docMk/>
          <pc:sldMk cId="0" sldId="264"/>
        </pc:sldMkLst>
      </pc:sldChg>
      <pc:sldChg chg="modNotes">
        <pc:chgData name="Jason Engele" userId="9fff41a94d1c081e" providerId="LiveId" clId="{A779D94A-E8EB-48B9-AE83-EAE48D1FF12F}" dt="2026-01-10T13:00:05.588" v="134"/>
        <pc:sldMkLst>
          <pc:docMk/>
          <pc:sldMk cId="0" sldId="265"/>
        </pc:sldMkLst>
      </pc:sldChg>
      <pc:sldChg chg="modNotes">
        <pc:chgData name="Jason Engele" userId="9fff41a94d1c081e" providerId="LiveId" clId="{A779D94A-E8EB-48B9-AE83-EAE48D1FF12F}" dt="2026-01-10T13:00:05.588" v="134"/>
        <pc:sldMkLst>
          <pc:docMk/>
          <pc:sldMk cId="0" sldId="266"/>
        </pc:sldMkLst>
      </pc:sldChg>
      <pc:sldChg chg="modSp add del mod">
        <pc:chgData name="Jason Engele" userId="9fff41a94d1c081e" providerId="LiveId" clId="{A779D94A-E8EB-48B9-AE83-EAE48D1FF12F}" dt="2026-01-10T16:36:08.674" v="156" actId="2696"/>
        <pc:sldMkLst>
          <pc:docMk/>
          <pc:sldMk cId="29900178" sldId="267"/>
        </pc:sldMkLst>
        <pc:spChg chg="mod">
          <ac:chgData name="Jason Engele" userId="9fff41a94d1c081e" providerId="LiveId" clId="{A779D94A-E8EB-48B9-AE83-EAE48D1FF12F}" dt="2026-01-10T16:34:27.193" v="155" actId="20577"/>
          <ac:spMkLst>
            <pc:docMk/>
            <pc:sldMk cId="29900178" sldId="267"/>
            <ac:spMk id="2" creationId="{F6346E9C-11DC-C46C-C73F-71410E91A0F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D5BA7B6-ACAD-A9E3-D4A6-84B23B1830D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E708FCD-EB5E-30FA-F875-6904B433B17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D5104-0D2B-43A9-9D8A-F4085622D2A6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9D035E-8E0F-8D4B-8599-55BC07A5707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CD4871-687E-9840-8E4D-D2BEA755F97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DDB631-F30E-4397-BEE7-ACA4CEB24D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7979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AF591C-0BD5-BC63-1FD7-1864EDB0C66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85058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7394DCE7-C5E5-EF22-013B-F030D8ABDF7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801914" y="2833007"/>
            <a:ext cx="5486400" cy="612593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14497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85738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>
          <a:xfrm>
            <a:off x="685800" y="4400552"/>
            <a:ext cx="5486400" cy="3600449"/>
          </a:xfrm>
          <a:prstGeom prst="rect">
            <a:avLst/>
          </a:prstGeom>
        </p:spPr>
        <p:txBody>
          <a:bodyPr/>
          <a:lstStyle/>
          <a:p>
            <a:r>
              <a:rPr dirty="0"/>
              <a:t>Welcome students. Explain this course is about honoring God with money, time, talents, and choices.</a:t>
            </a:r>
            <a:endParaRPr lang="en-US" dirty="0"/>
          </a:p>
          <a:p>
            <a:endParaRPr lang="en-US" dirty="0"/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>
          <a:xfrm>
            <a:off x="685800" y="4400552"/>
            <a:ext cx="5486400" cy="3600449"/>
          </a:xfrm>
          <a:prstGeom prst="rect">
            <a:avLst/>
          </a:prstGeom>
        </p:spPr>
        <p:txBody>
          <a:bodyPr/>
          <a:lstStyle/>
          <a:p>
            <a:r>
              <a:rPr dirty="0"/>
              <a:t>Explain that everything belongs to God. Stewardship starts with recognizing His ownership.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Discussion Questions</a:t>
            </a:r>
          </a:p>
          <a:p>
            <a:r>
              <a:rPr lang="en-US" dirty="0"/>
              <a:t>What kinds of choices do teens already make that involve money?</a:t>
            </a:r>
          </a:p>
          <a:p>
            <a:r>
              <a:rPr lang="en-US" dirty="0"/>
              <a:t>How can money be helpful, and how can it become stressful?</a:t>
            </a:r>
          </a:p>
          <a:p>
            <a:r>
              <a:rPr lang="en-US" dirty="0"/>
              <a:t>Why do you think the Bible talks about money so often?</a:t>
            </a:r>
          </a:p>
          <a:p>
            <a:r>
              <a:rPr lang="en-US" b="1" dirty="0"/>
              <a:t>Informative Data Points</a:t>
            </a:r>
          </a:p>
          <a:p>
            <a:r>
              <a:rPr lang="en-US" dirty="0"/>
              <a:t>Most people develop lifelong money habits before age 18.</a:t>
            </a:r>
          </a:p>
          <a:p>
            <a:r>
              <a:rPr lang="en-US" dirty="0"/>
              <a:t>Money decisions affect education, freedom, relationships, and stress levels.</a:t>
            </a:r>
          </a:p>
          <a:p>
            <a:r>
              <a:rPr lang="en-US" dirty="0"/>
              <a:t>God speaks about money more than many other topics because it affects the heart.</a:t>
            </a:r>
          </a:p>
          <a:p>
            <a:r>
              <a:rPr lang="en-US" dirty="0"/>
              <a:t>Psalm 24:1 reminds us that everything ultimately belongs to God.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85738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>
          <a:xfrm>
            <a:off x="101600" y="4400552"/>
            <a:ext cx="6756400" cy="3600449"/>
          </a:xfrm>
          <a:prstGeom prst="rect">
            <a:avLst/>
          </a:prstGeom>
        </p:spPr>
        <p:txBody>
          <a:bodyPr/>
          <a:lstStyle/>
          <a:p>
            <a:r>
              <a:rPr sz="1000" dirty="0"/>
              <a:t>Briefly explain the parable of the talents. God entrusts resources and expects faithfulness.</a:t>
            </a:r>
            <a:endParaRPr lang="en-US" sz="1000" dirty="0"/>
          </a:p>
          <a:p>
            <a:r>
              <a:rPr lang="en-US" sz="800" dirty="0"/>
              <a:t>A master is leaving town, so he entrusts his wealth to </a:t>
            </a:r>
            <a:r>
              <a:rPr lang="en-US" sz="800" b="1" dirty="0"/>
              <a:t>three servants</a:t>
            </a:r>
            <a:r>
              <a:rPr lang="en-US" sz="800" dirty="0"/>
              <a:t>:</a:t>
            </a:r>
          </a:p>
          <a:p>
            <a:pPr lvl="1"/>
            <a:r>
              <a:rPr lang="en-US" sz="800" dirty="0"/>
              <a:t>one gets </a:t>
            </a:r>
            <a:r>
              <a:rPr lang="en-US" sz="800" b="1" dirty="0"/>
              <a:t>5 talents, </a:t>
            </a:r>
            <a:r>
              <a:rPr lang="en-US" sz="800" dirty="0"/>
              <a:t>one gets </a:t>
            </a:r>
            <a:r>
              <a:rPr lang="en-US" sz="800" b="1" dirty="0"/>
              <a:t>2 talents, </a:t>
            </a:r>
            <a:r>
              <a:rPr lang="en-US" sz="800" dirty="0"/>
              <a:t>one gets </a:t>
            </a:r>
            <a:r>
              <a:rPr lang="en-US" sz="800" b="1" dirty="0"/>
              <a:t>1 talent </a:t>
            </a:r>
            <a:r>
              <a:rPr lang="en-US" sz="800" i="1" dirty="0"/>
              <a:t>(“Talents” = large sums of money, but also represents what God entrusts to us: skills, time, gifts, opportunities.)</a:t>
            </a:r>
            <a:endParaRPr lang="en-US" sz="800" dirty="0"/>
          </a:p>
          <a:p>
            <a:r>
              <a:rPr lang="en-US" sz="800" dirty="0"/>
              <a:t>While the master is gone:</a:t>
            </a:r>
          </a:p>
          <a:p>
            <a:pPr lvl="1"/>
            <a:r>
              <a:rPr lang="en-US" sz="800" dirty="0"/>
              <a:t>The servant with </a:t>
            </a:r>
            <a:r>
              <a:rPr lang="en-US" sz="800" b="1" dirty="0"/>
              <a:t>5</a:t>
            </a:r>
            <a:r>
              <a:rPr lang="en-US" sz="800" dirty="0"/>
              <a:t> invests and gains </a:t>
            </a:r>
            <a:r>
              <a:rPr lang="en-US" sz="800" b="1" dirty="0"/>
              <a:t>5 more, </a:t>
            </a:r>
            <a:r>
              <a:rPr lang="en-US" sz="800" dirty="0"/>
              <a:t>The servant with </a:t>
            </a:r>
            <a:r>
              <a:rPr lang="en-US" sz="800" b="1" dirty="0"/>
              <a:t>2</a:t>
            </a:r>
            <a:r>
              <a:rPr lang="en-US" sz="800" dirty="0"/>
              <a:t> invests and gains </a:t>
            </a:r>
            <a:r>
              <a:rPr lang="en-US" sz="800" b="1" dirty="0"/>
              <a:t>2 more, </a:t>
            </a:r>
            <a:r>
              <a:rPr lang="en-US" sz="800" dirty="0"/>
              <a:t>The servant with </a:t>
            </a:r>
            <a:r>
              <a:rPr lang="en-US" sz="800" b="1" dirty="0"/>
              <a:t>1</a:t>
            </a:r>
            <a:r>
              <a:rPr lang="en-US" sz="800" dirty="0"/>
              <a:t> is afraid, so he </a:t>
            </a:r>
            <a:r>
              <a:rPr lang="en-US" sz="800" b="1" dirty="0"/>
              <a:t>buries it</a:t>
            </a:r>
            <a:r>
              <a:rPr lang="en-US" sz="800" dirty="0"/>
              <a:t> and gains </a:t>
            </a:r>
            <a:r>
              <a:rPr lang="en-US" sz="800" b="1" dirty="0"/>
              <a:t>nothing</a:t>
            </a:r>
            <a:endParaRPr lang="en-US" sz="800" dirty="0"/>
          </a:p>
          <a:p>
            <a:r>
              <a:rPr lang="en-US" sz="800" dirty="0"/>
              <a:t>When the master returns:</a:t>
            </a:r>
          </a:p>
          <a:p>
            <a:pPr lvl="1"/>
            <a:r>
              <a:rPr lang="en-US" sz="800" dirty="0"/>
              <a:t>He praises the first two: </a:t>
            </a:r>
            <a:r>
              <a:rPr lang="en-US" sz="800" b="1" dirty="0"/>
              <a:t>“Well done, good and faithful servant.”, </a:t>
            </a:r>
            <a:r>
              <a:rPr lang="en-US" sz="800" dirty="0"/>
              <a:t>He rewards them with </a:t>
            </a:r>
            <a:r>
              <a:rPr lang="en-US" sz="800" b="1" dirty="0"/>
              <a:t>greater responsibility and joy, </a:t>
            </a:r>
            <a:r>
              <a:rPr lang="en-US" sz="800" dirty="0"/>
              <a:t>He rebukes the third servant for being </a:t>
            </a:r>
            <a:r>
              <a:rPr lang="en-US" sz="800" b="1" dirty="0"/>
              <a:t>lazy and fearful</a:t>
            </a:r>
            <a:endParaRPr lang="en-US" sz="800" dirty="0"/>
          </a:p>
          <a:p>
            <a:pPr lvl="1"/>
            <a:r>
              <a:rPr lang="en-US" sz="800" dirty="0"/>
              <a:t>The servant’s </a:t>
            </a:r>
            <a:r>
              <a:rPr lang="en-US" sz="800" b="1" dirty="0"/>
              <a:t>1 talent is taken</a:t>
            </a:r>
            <a:r>
              <a:rPr lang="en-US" sz="800" dirty="0"/>
              <a:t> and given to the one with 10, The unfaithful servant is cast out</a:t>
            </a:r>
          </a:p>
          <a:p>
            <a:r>
              <a:rPr lang="en-US" sz="1000" b="1" dirty="0"/>
              <a:t>Main message:</a:t>
            </a:r>
            <a:br>
              <a:rPr lang="en-US" sz="1000" dirty="0"/>
            </a:br>
            <a:r>
              <a:rPr lang="en-US" sz="1000" dirty="0"/>
              <a:t>God expects us to </a:t>
            </a:r>
            <a:r>
              <a:rPr lang="en-US" sz="1000" b="1" dirty="0"/>
              <a:t>faithfully use and grow what He gives us</a:t>
            </a:r>
            <a:r>
              <a:rPr lang="en-US" sz="1000" dirty="0"/>
              <a:t>, not hide it out of fear. Faithfulness brings reward; wasted stewardship brings loss.</a:t>
            </a:r>
          </a:p>
          <a:p>
            <a:endParaRPr lang="en-US" sz="1000" dirty="0"/>
          </a:p>
          <a:p>
            <a:endParaRPr lang="en-US" sz="1000" dirty="0"/>
          </a:p>
          <a:p>
            <a:r>
              <a:rPr lang="en-US" sz="1000" b="1" dirty="0"/>
              <a:t>Discussion Questions</a:t>
            </a:r>
          </a:p>
          <a:p>
            <a:r>
              <a:rPr lang="en-US" sz="1000" dirty="0"/>
              <a:t>How is stewardship different from ownership?</a:t>
            </a:r>
          </a:p>
          <a:p>
            <a:r>
              <a:rPr lang="en-US" sz="1000" dirty="0"/>
              <a:t>If something belongs to God, how should that change how we use it?</a:t>
            </a:r>
          </a:p>
          <a:p>
            <a:r>
              <a:rPr lang="en-US" sz="1000" dirty="0"/>
              <a:t>What talents or resources has God entrusted to you?</a:t>
            </a:r>
          </a:p>
          <a:p>
            <a:r>
              <a:rPr lang="en-US" sz="1000" b="1" dirty="0"/>
              <a:t>Informative Data Points</a:t>
            </a:r>
          </a:p>
          <a:p>
            <a:r>
              <a:rPr lang="en-US" sz="1000" dirty="0"/>
              <a:t>Stewardship means managing what belongs to someone else.</a:t>
            </a:r>
          </a:p>
          <a:p>
            <a:r>
              <a:rPr lang="en-US" sz="1000" dirty="0"/>
              <a:t>God entrusts resources based on responsibility, not equality.</a:t>
            </a:r>
          </a:p>
          <a:p>
            <a:r>
              <a:rPr lang="en-US" sz="1000" dirty="0"/>
              <a:t>Faithfulness matters more than how much you have.</a:t>
            </a:r>
          </a:p>
          <a:p>
            <a:r>
              <a:rPr lang="en-US" sz="1000" dirty="0"/>
              <a:t>Money is one of many resources God asks us to manage wisely.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>
          <a:xfrm>
            <a:off x="685800" y="4400552"/>
            <a:ext cx="5486400" cy="3600449"/>
          </a:xfrm>
          <a:prstGeom prst="rect">
            <a:avLst/>
          </a:prstGeom>
        </p:spPr>
        <p:txBody>
          <a:bodyPr/>
          <a:lstStyle/>
          <a:p>
            <a:r>
              <a:rPr dirty="0"/>
              <a:t>Encourage students that small, faithful choices matter greatly to God.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Discussion Questions</a:t>
            </a:r>
          </a:p>
          <a:p>
            <a:r>
              <a:rPr lang="en-US" dirty="0"/>
              <a:t>Why do you think God cares more about faithfulness than amount?</a:t>
            </a:r>
          </a:p>
          <a:p>
            <a:r>
              <a:rPr lang="en-US" dirty="0"/>
              <a:t>Can someone with little money still be faithful?</a:t>
            </a:r>
          </a:p>
          <a:p>
            <a:r>
              <a:rPr lang="en-US" dirty="0"/>
              <a:t>What does faithfulness look like in everyday choices?</a:t>
            </a:r>
          </a:p>
          <a:p>
            <a:r>
              <a:rPr lang="en-US" b="1" dirty="0"/>
              <a:t>Informative Data Points</a:t>
            </a:r>
          </a:p>
          <a:p>
            <a:r>
              <a:rPr lang="en-US" dirty="0"/>
              <a:t>God evaluates obedience, not comparison.</a:t>
            </a:r>
          </a:p>
          <a:p>
            <a:r>
              <a:rPr lang="en-US" dirty="0"/>
              <a:t>Small, consistent choices matter more than big, rare actions.</a:t>
            </a:r>
          </a:p>
          <a:p>
            <a:r>
              <a:rPr lang="en-US" dirty="0"/>
              <a:t>Faithfulness builds trust with God over time.</a:t>
            </a:r>
          </a:p>
          <a:p>
            <a:r>
              <a:rPr lang="en-US" dirty="0"/>
              <a:t>Matthew 25 shows reward is tied to stewardship, not size. Think back to the parable of talents, both 5 and 2 received the same praise for obedience. 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>
          <a:xfrm>
            <a:off x="685800" y="4400552"/>
            <a:ext cx="5486400" cy="3600449"/>
          </a:xfrm>
          <a:prstGeom prst="rect">
            <a:avLst/>
          </a:prstGeom>
        </p:spPr>
        <p:txBody>
          <a:bodyPr/>
          <a:lstStyle/>
          <a:p>
            <a:r>
              <a:rPr dirty="0"/>
              <a:t>Connect schoolwork, chores, and jobs to honoring God through effort and attitude.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Discussion Questions</a:t>
            </a:r>
          </a:p>
          <a:p>
            <a:r>
              <a:rPr lang="en-US" dirty="0"/>
              <a:t>How can work be an act of worship?</a:t>
            </a:r>
          </a:p>
          <a:p>
            <a:r>
              <a:rPr lang="en-US" dirty="0"/>
              <a:t>Does your attitude matter as much as the task itself?</a:t>
            </a:r>
          </a:p>
          <a:p>
            <a:r>
              <a:rPr lang="en-US" dirty="0"/>
              <a:t>How does working “for the Lord” change effort and integrity?</a:t>
            </a:r>
          </a:p>
          <a:p>
            <a:r>
              <a:rPr lang="en-US" b="1" dirty="0"/>
              <a:t>Informative Data Points</a:t>
            </a:r>
          </a:p>
          <a:p>
            <a:r>
              <a:rPr lang="en-US" dirty="0"/>
              <a:t>Work is part of God’s design, not a punishment.</a:t>
            </a:r>
          </a:p>
          <a:p>
            <a:r>
              <a:rPr lang="en-US" dirty="0"/>
              <a:t>Integrity at work reflects faith in action.</a:t>
            </a:r>
          </a:p>
          <a:p>
            <a:r>
              <a:rPr lang="en-US" dirty="0"/>
              <a:t>God values effort and character, not just results.</a:t>
            </a:r>
          </a:p>
          <a:p>
            <a:r>
              <a:rPr lang="en-US" dirty="0"/>
              <a:t>Good work habits prepare students for future responsibility.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>
          <a:xfrm>
            <a:off x="685800" y="4400552"/>
            <a:ext cx="5486400" cy="3600449"/>
          </a:xfrm>
          <a:prstGeom prst="rect">
            <a:avLst/>
          </a:prstGeom>
        </p:spPr>
        <p:txBody>
          <a:bodyPr/>
          <a:lstStyle/>
          <a:p>
            <a:r>
              <a:rPr dirty="0"/>
              <a:t>Explain first</a:t>
            </a:r>
            <a:r>
              <a:rPr lang="en-US" dirty="0"/>
              <a:t> </a:t>
            </a:r>
            <a:r>
              <a:rPr dirty="0"/>
              <a:t>fruits giving and how generosity builds trust in God.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Discussion Questions</a:t>
            </a:r>
          </a:p>
          <a:p>
            <a:r>
              <a:rPr lang="en-US" dirty="0"/>
              <a:t>Why do you think giving comes before saving or spending?</a:t>
            </a:r>
          </a:p>
          <a:p>
            <a:r>
              <a:rPr lang="en-US" dirty="0"/>
              <a:t>What makes giving difficult sometimes?</a:t>
            </a:r>
          </a:p>
          <a:p>
            <a:r>
              <a:rPr lang="en-US" dirty="0"/>
              <a:t>How does giving help build trust in God?</a:t>
            </a:r>
          </a:p>
          <a:p>
            <a:r>
              <a:rPr lang="en-US" b="1" dirty="0"/>
              <a:t>Informative Data Points</a:t>
            </a:r>
          </a:p>
          <a:p>
            <a:r>
              <a:rPr lang="en-US" dirty="0"/>
              <a:t>Tithing means giving the first portion back to God.</a:t>
            </a:r>
          </a:p>
          <a:p>
            <a:r>
              <a:rPr lang="en-US" dirty="0"/>
              <a:t>Giving trains the heart toward generosity, not fear.</a:t>
            </a:r>
          </a:p>
          <a:p>
            <a:r>
              <a:rPr lang="en-US" dirty="0"/>
              <a:t>Scripture teaches first fruits, not leftovers.</a:t>
            </a:r>
          </a:p>
          <a:p>
            <a:r>
              <a:rPr lang="en-US" dirty="0"/>
              <a:t>Giving reminds us God is the provider, not money.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>
          <a:xfrm>
            <a:off x="685800" y="4400552"/>
            <a:ext cx="5486400" cy="3600449"/>
          </a:xfrm>
          <a:prstGeom prst="rect">
            <a:avLst/>
          </a:prstGeom>
        </p:spPr>
        <p:txBody>
          <a:bodyPr/>
          <a:lstStyle/>
          <a:p>
            <a:r>
              <a:rPr dirty="0"/>
              <a:t>Discuss emergency savings and preparing for future needs.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Discussion Questions</a:t>
            </a:r>
          </a:p>
          <a:p>
            <a:r>
              <a:rPr lang="en-US" dirty="0"/>
              <a:t>Why is saving important even when income is small?</a:t>
            </a:r>
          </a:p>
          <a:p>
            <a:r>
              <a:rPr lang="en-US" dirty="0"/>
              <a:t>How does saving show self-control?</a:t>
            </a:r>
          </a:p>
          <a:p>
            <a:r>
              <a:rPr lang="en-US" dirty="0"/>
              <a:t>What kinds of goals might saving help you reach?</a:t>
            </a:r>
          </a:p>
          <a:p>
            <a:r>
              <a:rPr lang="en-US" b="1" dirty="0"/>
              <a:t>Informative Data Points</a:t>
            </a:r>
          </a:p>
          <a:p>
            <a:r>
              <a:rPr lang="en-US" dirty="0"/>
              <a:t>Saving prepares us for future needs and opportunities.</a:t>
            </a:r>
          </a:p>
          <a:p>
            <a:r>
              <a:rPr lang="en-US" dirty="0"/>
              <a:t>Wisdom includes planning, not just reacting.</a:t>
            </a:r>
          </a:p>
          <a:p>
            <a:r>
              <a:rPr lang="en-US" dirty="0"/>
              <a:t>Saving reduces stress and dependence on others.</a:t>
            </a:r>
          </a:p>
          <a:p>
            <a:r>
              <a:rPr lang="en-US" dirty="0"/>
              <a:t>Proverbs connects saving with foresight and discipline.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>
          <a:xfrm>
            <a:off x="685800" y="4400552"/>
            <a:ext cx="5486400" cy="3600449"/>
          </a:xfrm>
          <a:prstGeom prst="rect">
            <a:avLst/>
          </a:prstGeom>
        </p:spPr>
        <p:txBody>
          <a:bodyPr/>
          <a:lstStyle/>
          <a:p>
            <a:r>
              <a:rPr dirty="0"/>
              <a:t>Ask students to reflect on what their spending says about their priorities.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Discussion Questions</a:t>
            </a:r>
          </a:p>
          <a:p>
            <a:r>
              <a:rPr lang="en-US" dirty="0"/>
              <a:t>What do your spending habits say about what you value?</a:t>
            </a:r>
          </a:p>
          <a:p>
            <a:r>
              <a:rPr lang="en-US" dirty="0"/>
              <a:t>How can small purchases add up over time?</a:t>
            </a:r>
          </a:p>
          <a:p>
            <a:r>
              <a:rPr lang="en-US" dirty="0"/>
              <a:t>How can spending reflect faith and wisdom?</a:t>
            </a:r>
          </a:p>
          <a:p>
            <a:r>
              <a:rPr lang="en-US" b="1" dirty="0"/>
              <a:t>Informative Data Points</a:t>
            </a:r>
          </a:p>
          <a:p>
            <a:r>
              <a:rPr lang="en-US" dirty="0"/>
              <a:t>Money reveals priorities more clearly than words.</a:t>
            </a:r>
          </a:p>
          <a:p>
            <a:r>
              <a:rPr lang="en-US" dirty="0"/>
              <a:t>Tracking spending helps reveal habits.</a:t>
            </a:r>
          </a:p>
          <a:p>
            <a:r>
              <a:rPr lang="en-US" dirty="0"/>
              <a:t>Thoughtful spending aligns money with values.</a:t>
            </a:r>
          </a:p>
          <a:p>
            <a:r>
              <a:rPr lang="en-US" dirty="0"/>
              <a:t>Jesus connects the heart directly to financial choices.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>
          <a:xfrm>
            <a:off x="685800" y="4400552"/>
            <a:ext cx="5486400" cy="3600449"/>
          </a:xfrm>
          <a:prstGeom prst="rect">
            <a:avLst/>
          </a:prstGeom>
        </p:spPr>
        <p:txBody>
          <a:bodyPr/>
          <a:lstStyle/>
          <a:p>
            <a:r>
              <a:rPr dirty="0"/>
              <a:t>Explain debt simply and why avoiding it early is wise.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Discussion Questions</a:t>
            </a:r>
          </a:p>
          <a:p>
            <a:r>
              <a:rPr lang="en-US" dirty="0"/>
              <a:t>Why do people sometimes choose debt even when it’s risky?</a:t>
            </a:r>
          </a:p>
          <a:p>
            <a:r>
              <a:rPr lang="en-US" dirty="0"/>
              <a:t>How can debt limit future choices?</a:t>
            </a:r>
          </a:p>
          <a:p>
            <a:r>
              <a:rPr lang="en-US" dirty="0"/>
              <a:t>What are alternatives to borrowing?</a:t>
            </a:r>
          </a:p>
          <a:p>
            <a:r>
              <a:rPr lang="en-US" b="1" dirty="0"/>
              <a:t>Informative Data Points</a:t>
            </a:r>
          </a:p>
          <a:p>
            <a:r>
              <a:rPr lang="en-US" dirty="0"/>
              <a:t>Debt creates long-term pressure and obligation.</a:t>
            </a:r>
          </a:p>
          <a:p>
            <a:r>
              <a:rPr lang="en-US" dirty="0"/>
              <a:t>Interest increases the total cost of purchases.</a:t>
            </a:r>
          </a:p>
          <a:p>
            <a:r>
              <a:rPr lang="en-US" dirty="0"/>
              <a:t>Debt can delay goals like giving, saving, or independence.</a:t>
            </a:r>
          </a:p>
          <a:p>
            <a:r>
              <a:rPr lang="en-US" dirty="0"/>
              <a:t>Scripture warns that debt creates imbalance and stress.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>
          <a:xfrm>
            <a:off x="685800" y="4400552"/>
            <a:ext cx="5486400" cy="3600449"/>
          </a:xfrm>
          <a:prstGeom prst="rect">
            <a:avLst/>
          </a:prstGeom>
        </p:spPr>
        <p:txBody>
          <a:bodyPr/>
          <a:lstStyle/>
          <a:p>
            <a:r>
              <a:rPr dirty="0"/>
              <a:t>Encourage trusting God in daily decisions, not just finances.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Discussion Questions</a:t>
            </a:r>
          </a:p>
          <a:p>
            <a:r>
              <a:rPr lang="en-US" dirty="0"/>
              <a:t>What does it mean to put God first in financial decisions?</a:t>
            </a:r>
          </a:p>
          <a:p>
            <a:r>
              <a:rPr lang="en-US" dirty="0"/>
              <a:t>How can faith guide everyday money choices?</a:t>
            </a:r>
          </a:p>
          <a:p>
            <a:r>
              <a:rPr lang="en-US" dirty="0"/>
              <a:t>What might change if God truly came first?</a:t>
            </a:r>
          </a:p>
          <a:p>
            <a:r>
              <a:rPr lang="en-US" b="1" dirty="0"/>
              <a:t>Informative Data Points</a:t>
            </a:r>
          </a:p>
          <a:p>
            <a:r>
              <a:rPr lang="en-US" dirty="0"/>
              <a:t>God-first living affects every area, including money.</a:t>
            </a:r>
          </a:p>
          <a:p>
            <a:r>
              <a:rPr lang="en-US" dirty="0"/>
              <a:t>Priorities determine direction.</a:t>
            </a:r>
          </a:p>
          <a:p>
            <a:r>
              <a:rPr lang="en-US" dirty="0"/>
              <a:t>Trust grows when obedience comes first.</a:t>
            </a:r>
          </a:p>
          <a:p>
            <a:r>
              <a:rPr lang="en-US" dirty="0"/>
              <a:t>God promises provision when His kingdom is prioritized.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>
          <a:xfrm>
            <a:off x="685800" y="4400552"/>
            <a:ext cx="5486400" cy="3600449"/>
          </a:xfrm>
          <a:prstGeom prst="rect">
            <a:avLst/>
          </a:prstGeom>
        </p:spPr>
        <p:txBody>
          <a:bodyPr/>
          <a:lstStyle/>
          <a:p>
            <a:r>
              <a:rPr dirty="0"/>
              <a:t>Close in prayer asking God for wisdom, discipline, and trust.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Discussion Questions</a:t>
            </a:r>
          </a:p>
          <a:p>
            <a:r>
              <a:rPr lang="en-US" dirty="0"/>
              <a:t>What is one small money decision you could change this week?</a:t>
            </a:r>
          </a:p>
          <a:p>
            <a:r>
              <a:rPr lang="en-US" dirty="0"/>
              <a:t>How does prayer help guide financial choices?</a:t>
            </a:r>
          </a:p>
          <a:p>
            <a:r>
              <a:rPr lang="en-US" dirty="0"/>
              <a:t>How can generosity be practiced without much money?</a:t>
            </a:r>
          </a:p>
          <a:p>
            <a:r>
              <a:rPr lang="en-US" b="1" dirty="0"/>
              <a:t>Informative Data Points</a:t>
            </a:r>
          </a:p>
          <a:p>
            <a:r>
              <a:rPr lang="en-US" dirty="0"/>
              <a:t>Small habits shape long-term character.</a:t>
            </a:r>
          </a:p>
          <a:p>
            <a:r>
              <a:rPr lang="en-US" dirty="0"/>
              <a:t>Prayer invites God into practical decisions.</a:t>
            </a:r>
          </a:p>
          <a:p>
            <a:r>
              <a:rPr lang="en-US" dirty="0"/>
              <a:t>Generosity is about attitude, not amount.</a:t>
            </a:r>
          </a:p>
          <a:p>
            <a:r>
              <a:rPr lang="en-US" dirty="0"/>
              <a:t>Wise choices today prepare for future stewardship.</a:t>
            </a:r>
          </a:p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276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265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6611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44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5711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287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14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565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368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62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4518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152672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060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8808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5394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3515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07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2" y="731836"/>
            <a:ext cx="6017678" cy="112141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5ab61442-451d-4630-ba81-82d22a06f57a.png">
            <a:extLst>
              <a:ext uri="{FF2B5EF4-FFF2-40B4-BE49-F238E27FC236}">
                <a16:creationId xmlns:a16="http://schemas.microsoft.com/office/drawing/2014/main" id="{FEDCED2D-CFF4-25A0-C36B-28C764A57699}"/>
              </a:ext>
            </a:extLst>
          </p:cNvPr>
          <p:cNvPicPr>
            <a:picLocks noChangeAspect="1"/>
          </p:cNvPicPr>
          <p:nvPr userDrawn="1"/>
        </p:nvPicPr>
        <p:blipFill>
          <a:blip r:embed="rId19"/>
          <a:stretch>
            <a:fillRect/>
          </a:stretch>
        </p:blipFill>
        <p:spPr>
          <a:xfrm>
            <a:off x="309716" y="183197"/>
            <a:ext cx="1517904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52626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  <p:sldLayoutId id="2147483710" r:id="rId15"/>
    <p:sldLayoutId id="2147483711" r:id="rId16"/>
    <p:sldLayoutId id="2147483712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anchor="ctr"/>
          <a:lstStyle/>
          <a:p>
            <a:pPr>
              <a:defRPr sz="3400" b="1">
                <a:solidFill>
                  <a:srgbClr val="00AEC7"/>
                </a:solidFill>
              </a:defRPr>
            </a:pPr>
            <a:r>
              <a:rPr lang="en-US" dirty="0"/>
              <a:t>Biblical Teen Financial Stewardship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  <a:defRPr sz="2000">
                <a:solidFill>
                  <a:srgbClr val="282828"/>
                </a:solidFill>
              </a:defRPr>
            </a:pPr>
            <a:r>
              <a:rPr lang="en-US" sz="2800" dirty="0">
                <a:solidFill>
                  <a:schemeClr val="tx1"/>
                </a:solidFill>
              </a:rPr>
              <a:t>Managing God’s Resources with Wisdom &amp; Faith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400" b="1">
                <a:solidFill>
                  <a:srgbClr val="00AEC7"/>
                </a:solidFill>
              </a:defRPr>
            </a:pPr>
            <a:r>
              <a:rPr lang="en-US" dirty="0"/>
              <a:t>Why Talk About Money?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n-U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Money affects choices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n-U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Money can create freedom or stress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n-U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God talks a lot about money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endParaRPr lang="en-US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n-U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Psalm 24:1 (ESV)</a:t>
            </a:r>
          </a:p>
          <a:p>
            <a:pPr marL="0" indent="0">
              <a:buNone/>
              <a:defRPr sz="2000">
                <a:solidFill>
                  <a:srgbClr val="282828"/>
                </a:solidFill>
              </a:defRPr>
            </a:pPr>
            <a:r>
              <a:rPr lang="en-US"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“The earth is the LORD’s and the fullness thereof, the world and those who dwell therein.”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400" b="1">
                <a:solidFill>
                  <a:srgbClr val="00AEC7"/>
                </a:solidFill>
              </a:defRPr>
            </a:pPr>
            <a:r>
              <a:t>What Is Stewardship?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Stewardship means managing what belongs to God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endParaRPr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Matthew 25:14–15 (ESV)</a:t>
            </a:r>
          </a:p>
          <a:p>
            <a:pPr marL="0" indent="0">
              <a:buNone/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“For it will be like a man going on a journey, who called his servants and entrusted to them his property…”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400" b="1">
                <a:solidFill>
                  <a:srgbClr val="00AEC7"/>
                </a:solidFill>
              </a:defRPr>
            </a:pPr>
            <a:r>
              <a:t>Faithfulness Matters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God values faithfulness over amount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endParaRPr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Matthew 25:21 (ESV)</a:t>
            </a:r>
          </a:p>
          <a:p>
            <a:pPr marL="0" indent="0">
              <a:buNone/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“Well done, good and faithful servant…”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400" b="1">
                <a:solidFill>
                  <a:srgbClr val="00AEC7"/>
                </a:solidFill>
              </a:defRPr>
            </a:pPr>
            <a:r>
              <a:t>Work Honors God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Work is a form of worship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endParaRPr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Colossians 3:23–24 (ESV)</a:t>
            </a:r>
          </a:p>
          <a:p>
            <a:pPr marL="0" indent="0">
              <a:buNone/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“Whatever you do, work heartily, as for the Lord…”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400" b="1">
                <a:solidFill>
                  <a:srgbClr val="00AEC7"/>
                </a:solidFill>
              </a:defRPr>
            </a:pPr>
            <a:r>
              <a:t>Giving Comes First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Giving trains our hearts to trust God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endParaRPr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Proverbs 3:9–10 (ESV)</a:t>
            </a:r>
          </a:p>
          <a:p>
            <a:pPr marL="0" indent="0">
              <a:buNone/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“Honor the LORD with your wealth…”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400" b="1">
                <a:solidFill>
                  <a:srgbClr val="00AEC7"/>
                </a:solidFill>
              </a:defRPr>
            </a:pPr>
            <a:r>
              <a:t>Saving Is Wise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Saving reflects wisdom and planning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endParaRPr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Proverbs 21:20 (ESV)</a:t>
            </a:r>
          </a:p>
          <a:p>
            <a:pPr marL="0" indent="0">
              <a:buNone/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“Precious treasure and oil are in a wise man’s dwelling…”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400" b="1">
                <a:solidFill>
                  <a:srgbClr val="00AEC7"/>
                </a:solidFill>
              </a:defRPr>
            </a:pPr>
            <a:r>
              <a:t>Spending Shows Priorities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Where money goes shows what matters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endParaRPr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Matthew 6:21 (ESV)</a:t>
            </a:r>
          </a:p>
          <a:p>
            <a:pPr marL="0" indent="0">
              <a:buNone/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“For where your treasure is, there your heart will be also.”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400" b="1">
                <a:solidFill>
                  <a:srgbClr val="00AEC7"/>
                </a:solidFill>
              </a:defRPr>
            </a:pPr>
            <a:r>
              <a:t>Debt Limits Freedom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Debt creates pressure and limits choices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endParaRPr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Proverbs 22:7 (ESV)</a:t>
            </a:r>
          </a:p>
          <a:p>
            <a:pPr marL="0" indent="0">
              <a:buNone/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“The borrower is the slave of the lender.”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400" b="1">
                <a:solidFill>
                  <a:srgbClr val="00AEC7"/>
                </a:solidFill>
              </a:defRPr>
            </a:pPr>
            <a:r>
              <a:t>God-First Life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Seek God first in all things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endParaRPr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Matthew 6:33 (ESV)</a:t>
            </a:r>
          </a:p>
          <a:p>
            <a:pPr marL="0" indent="0">
              <a:buNone/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“But seek first the kingdom of God…”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 sz="3400" b="1">
                <a:solidFill>
                  <a:srgbClr val="00AEC7"/>
                </a:solidFill>
              </a:defRPr>
            </a:pPr>
            <a:r>
              <a:t>Weekly Challenge &amp; Prayer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Pray before spending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Practice generosity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b="1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Make one wise money choice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430</TotalTime>
  <Words>1337</Words>
  <Application>Microsoft Office PowerPoint</Application>
  <PresentationFormat>On-screen Show (4:3)</PresentationFormat>
  <Paragraphs>173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Century Gothic</vt:lpstr>
      <vt:lpstr>Wingdings 3</vt:lpstr>
      <vt:lpstr>Ion</vt:lpstr>
      <vt:lpstr>Biblical Teen Financial Stewardship</vt:lpstr>
      <vt:lpstr>Why Talk About Money?</vt:lpstr>
      <vt:lpstr>What Is Stewardship?</vt:lpstr>
      <vt:lpstr>Faithfulness Matters</vt:lpstr>
      <vt:lpstr>Work Honors God</vt:lpstr>
      <vt:lpstr>Giving Comes First</vt:lpstr>
      <vt:lpstr>Saving Is Wise</vt:lpstr>
      <vt:lpstr>Spending Shows Priorities</vt:lpstr>
      <vt:lpstr>Debt Limits Freedom</vt:lpstr>
      <vt:lpstr>God-First Life</vt:lpstr>
      <vt:lpstr>Weekly Challenge &amp; Prayer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Jason Engele</cp:lastModifiedBy>
  <cp:revision>4</cp:revision>
  <dcterms:created xsi:type="dcterms:W3CDTF">2013-01-27T09:14:16Z</dcterms:created>
  <dcterms:modified xsi:type="dcterms:W3CDTF">2026-01-10T16:36:11Z</dcterms:modified>
  <cp:category/>
</cp:coreProperties>
</file>