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59" r:id="rId5"/>
    <p:sldId id="260" r:id="rId6"/>
    <p:sldId id="278" r:id="rId7"/>
    <p:sldId id="257" r:id="rId8"/>
    <p:sldId id="275" r:id="rId9"/>
    <p:sldId id="25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EDD0"/>
    <a:srgbClr val="B27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9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A631-5B6F-6CB2-6524-7F06EAFB6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7D979-58F9-141C-C9A0-FCEA1B3F7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58D71-CF6E-1574-7CC1-96255812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7F4D6-BE9D-FDE8-A72B-6C5D1DF2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6DAC0-B182-F107-FB94-55C66293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3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D4C7-8BD2-EB60-ADA8-0BECE9170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9928F-0C58-8E72-815F-ADE05755B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DF12C-581C-92D1-A84B-4F9F2D08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70BB8-BCF4-C08F-7D9C-CBA936DD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CDF13-7DDD-45AC-740A-1DFBFE596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0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1692-4F96-A1AB-508D-AF78CB07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9C452-29BA-EE9E-A58D-F6A4176BD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4A5A3-08CB-369C-7C78-A5D30C56B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F096C-EFC7-43F9-7580-2C526502E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1390A-4C2B-E229-DF1D-D3FB64821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9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00129-749D-6D40-3BAC-B82615F5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E9B2-6D73-8CDC-12DC-CC5292D81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C90B5-A07A-4126-EE87-3A620E986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12732-CCDF-3CF2-F5B6-18E2C67D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123DE-D4B7-A292-F016-0C8E8C19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D0F71-7524-9009-DD82-147DF6C2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6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08F26-7097-4C14-E8E4-003F2AFE8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3EEFF-94BD-554B-AF2D-B0F4A02B1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26D8C-F539-1685-21A3-5882D38A2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32740F-6248-7388-E53C-263382268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7A2C30-2F81-1D1A-F62D-80A019C70B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D5DBD-66F3-2046-8283-0E078C10C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232060-13BF-2382-ED81-F3E20175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FD9FDD-6D1C-0342-D9BE-6A357E41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2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5189-BEC0-AB48-0D97-436B064AA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201594-03C8-F529-4DD6-F11FA1B31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C2B51-44EB-0864-8744-9BE21B6E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7694D-6A56-DA1D-2803-A90C5499E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EE975E-C5AF-4230-149C-2F332295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2A037-DFF0-8715-1C7E-1502C73E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7BD57-14AA-D196-2C6B-3F6FDAB7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5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D51A-2115-EC68-148D-91333C532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F3F40-065F-9578-16EB-369C1EBE8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865EC-FC13-9DB4-07FC-89925D2C6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99100-AF4B-0113-D45A-08C8F976C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62CD3-F234-F27A-E65D-217889A2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F961B-8602-4A2D-2D84-BD8D1E37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0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57044-1C96-FED1-55BC-8E65C03F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03937-6EA7-13BC-DE93-9382C630F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66F9C-ACE9-A368-A393-C9D540C13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70E66-6258-8EA9-7935-5BFFC3795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8D76B-3280-7035-1274-BC762F3FA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66967-5654-0CF9-D1EF-C064052C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9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0D85-321C-8770-2D7C-2B184F645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1856E-24EC-92CD-E24D-2B63B83CD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29C6C-F92F-8E79-9B6F-1C97D15A3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0EC11-24BA-787E-A73E-6A3DFB16C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7DDD2-B3C0-C7F1-70BD-CF3C3A40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37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B9768-F59D-E4A2-B9F2-CD87D43A81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8B08E-A3E4-AF10-5FF4-50FAA2185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6670E-E94E-4B0E-79E7-E698FF99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FD562-526E-83A1-92F3-8C895B10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9B8F4-3A1D-B48B-9AB7-55D436C3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7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8B5763-BB4C-EF57-620F-79DD728F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4985-2D8E-5649-585A-2F901C263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74099-55DD-5FE6-AB27-6D0614DAD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6E98E5-6C4D-4995-8F00-E7704734E8A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88989-7108-2A30-E024-51CC78DEB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B2C37-C604-0771-2A8E-10EFF8905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9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A6A1CD-56FD-B6BE-64F8-3812E8C0B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5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6074D-5B9F-72EE-C527-B15756B62A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BF068-77DF-BDB4-BE09-5E811CA9D527}"/>
              </a:ext>
            </a:extLst>
          </p:cNvPr>
          <p:cNvSpPr txBox="1"/>
          <p:nvPr/>
        </p:nvSpPr>
        <p:spPr>
          <a:xfrm>
            <a:off x="2937013" y="228753"/>
            <a:ext cx="616226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E6BE5B"/>
                </a:solidFill>
                <a:latin typeface="Aptos Display"/>
              </a:defRPr>
            </a:pPr>
            <a:r>
              <a:rPr lang="en-US" sz="4400" dirty="0">
                <a:solidFill>
                  <a:srgbClr val="E8D2A5"/>
                </a:solidFill>
              </a:rPr>
              <a:t>WELCOME TO WORSHIP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9A7D0E-E708-5414-D303-FB7C6EB1B102}"/>
              </a:ext>
            </a:extLst>
          </p:cNvPr>
          <p:cNvSpPr txBox="1"/>
          <p:nvPr/>
        </p:nvSpPr>
        <p:spPr>
          <a:xfrm>
            <a:off x="1096617" y="1380212"/>
            <a:ext cx="99987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i="1">
                <a:solidFill>
                  <a:srgbClr val="BCCDCF"/>
                </a:solidFill>
                <a:latin typeface="Aptos"/>
              </a:defRPr>
            </a:pPr>
            <a:r>
              <a:rPr lang="en-US" sz="2800" b="1" dirty="0">
                <a:solidFill>
                  <a:srgbClr val="002060"/>
                </a:solidFill>
              </a:rPr>
              <a:t>Take a few moments to meditate on this Scripture as you prepare for worship with the Body of Christ at Mt. Sinai today</a:t>
            </a:r>
            <a:r>
              <a:rPr lang="en-US" sz="1200" b="1" dirty="0">
                <a:solidFill>
                  <a:srgbClr val="002060"/>
                </a:solidFill>
              </a:rPr>
              <a:t>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BFDAE1-601F-85D6-509B-053DD6310A8D}"/>
              </a:ext>
            </a:extLst>
          </p:cNvPr>
          <p:cNvCxnSpPr/>
          <p:nvPr/>
        </p:nvCxnSpPr>
        <p:spPr>
          <a:xfrm>
            <a:off x="2418522" y="1167159"/>
            <a:ext cx="7354956" cy="0"/>
          </a:xfrm>
          <a:prstGeom prst="line">
            <a:avLst/>
          </a:prstGeom>
          <a:ln>
            <a:solidFill>
              <a:srgbClr val="756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A91FB52-E6F6-3E0D-F3EE-DADE8B96602C}"/>
              </a:ext>
            </a:extLst>
          </p:cNvPr>
          <p:cNvSpPr txBox="1"/>
          <p:nvPr/>
        </p:nvSpPr>
        <p:spPr>
          <a:xfrm>
            <a:off x="276226" y="2712348"/>
            <a:ext cx="1149667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Revelation of Jesus Christ, which God gave Him to show to His bond-servants, the things which must soon take place; and He sent and communicated </a:t>
            </a:r>
            <a:r>
              <a:rPr lang="en-US" sz="32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His angel to His bond-servant John, who testified to the word of God and to the testimony of Jesus Christ, </a:t>
            </a:r>
            <a:r>
              <a:rPr lang="en-US" sz="32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all that he saw. Blessed is he who reads and those who hear the words of the prophecy, and heed the things which are written in it; for the time is near.</a:t>
            </a:r>
            <a:b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Revelation 1:1-3</a:t>
            </a:r>
            <a:endParaRPr lang="en-US" sz="32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81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EE6F29-4D82-129D-2C03-000E53D9BF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ED1691-A50E-5CAB-9033-E41DAEB95936}"/>
              </a:ext>
            </a:extLst>
          </p:cNvPr>
          <p:cNvSpPr txBox="1"/>
          <p:nvPr/>
        </p:nvSpPr>
        <p:spPr>
          <a:xfrm>
            <a:off x="-56322" y="-95042"/>
            <a:ext cx="12013096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en-US" sz="3600" b="1" dirty="0"/>
            </a:br>
            <a:r>
              <a:rPr lang="en-US" sz="3600" b="1" dirty="0"/>
              <a:t>Matters of Praise</a:t>
            </a:r>
          </a:p>
          <a:p>
            <a:pPr algn="ctr"/>
            <a:r>
              <a:rPr lang="en-US" sz="3600" dirty="0"/>
              <a:t>Lord’s Supper observance last Sunday; Choir special preparing us to receive Communion; time of examination and remembrance; first-time Communion partakers; recent visitors and guests; White Bible Service for Joshua King and Caden Gibbs; Wednesday Night outreach, community building, and fellowship at the Shelby Corn Maze; LOL³ ministry to ladies led by Lynn Lavender; Dedication of New Church Year and Responsive Reading of church leaders and members; Gods faithful provision and comfort for His children; In what ways are you rejoicing in the Lord? </a:t>
            </a:r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90005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E41F4D-517F-B2DA-9071-D38996A0C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7979"/>
            <a:ext cx="1218552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010E14-6715-B86C-2CA2-D7955692B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1" y="471934"/>
            <a:ext cx="3291661" cy="4248150"/>
          </a:xfrm>
          <a:prstGeom prst="rect">
            <a:avLst/>
          </a:prstGeom>
          <a:ln w="228600" cap="sq" cmpd="thickThin">
            <a:solidFill>
              <a:srgbClr val="FAEDD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D68199-63EF-24B3-CAB0-5AA03090EAFD}"/>
              </a:ext>
            </a:extLst>
          </p:cNvPr>
          <p:cNvSpPr txBox="1"/>
          <p:nvPr/>
        </p:nvSpPr>
        <p:spPr>
          <a:xfrm>
            <a:off x="5562599" y="148769"/>
            <a:ext cx="589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AEDD0"/>
                </a:solidFill>
              </a:rPr>
              <a:t>Young Adult of the Week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58ADF6-D680-9085-EEFB-A095037D2650}"/>
              </a:ext>
            </a:extLst>
          </p:cNvPr>
          <p:cNvSpPr txBox="1"/>
          <p:nvPr/>
        </p:nvSpPr>
        <p:spPr>
          <a:xfrm>
            <a:off x="5562599" y="954151"/>
            <a:ext cx="5895975" cy="646331"/>
          </a:xfrm>
          <a:prstGeom prst="rect">
            <a:avLst/>
          </a:prstGeom>
          <a:solidFill>
            <a:srgbClr val="FAED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B27F36"/>
                </a:solidFill>
              </a:rPr>
              <a:t>Baylee Walker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BAC8F-7C92-F402-6161-11FDEB7B1492}"/>
              </a:ext>
            </a:extLst>
          </p:cNvPr>
          <p:cNvSpPr txBox="1"/>
          <p:nvPr/>
        </p:nvSpPr>
        <p:spPr>
          <a:xfrm>
            <a:off x="6357936" y="1722807"/>
            <a:ext cx="4305300" cy="2308324"/>
          </a:xfrm>
          <a:prstGeom prst="rect">
            <a:avLst/>
          </a:prstGeom>
          <a:solidFill>
            <a:srgbClr val="B27F3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AEDD0"/>
                </a:solidFill>
              </a:rPr>
              <a:t>CCU Box 238969</a:t>
            </a:r>
          </a:p>
          <a:p>
            <a:pPr algn="ctr"/>
            <a:r>
              <a:rPr lang="en-US" sz="3600" b="1" dirty="0">
                <a:solidFill>
                  <a:srgbClr val="FAEDD0"/>
                </a:solidFill>
              </a:rPr>
              <a:t>107 Founders Drive</a:t>
            </a:r>
            <a:br>
              <a:rPr lang="en-US" sz="3600" b="1" dirty="0">
                <a:solidFill>
                  <a:srgbClr val="FAEDD0"/>
                </a:solidFill>
              </a:rPr>
            </a:br>
            <a:r>
              <a:rPr lang="en-US" sz="3600" b="1" dirty="0">
                <a:solidFill>
                  <a:srgbClr val="FAEDD0"/>
                </a:solidFill>
              </a:rPr>
              <a:t>Conway, SC 29526</a:t>
            </a:r>
          </a:p>
          <a:p>
            <a:pPr algn="ctr"/>
            <a:r>
              <a:rPr lang="en-US" sz="3600" b="1" dirty="0">
                <a:solidFill>
                  <a:srgbClr val="FAEDD0"/>
                </a:solidFill>
              </a:rPr>
              <a:t>864-491-2993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1BAAAE-71B3-DFA1-1762-9786BB91F94A}"/>
              </a:ext>
            </a:extLst>
          </p:cNvPr>
          <p:cNvSpPr txBox="1"/>
          <p:nvPr/>
        </p:nvSpPr>
        <p:spPr>
          <a:xfrm>
            <a:off x="4238624" y="4117346"/>
            <a:ext cx="7219950" cy="1077218"/>
          </a:xfrm>
          <a:prstGeom prst="rect">
            <a:avLst/>
          </a:prstGeom>
          <a:solidFill>
            <a:srgbClr val="FAEDD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B27F36"/>
                </a:solidFill>
              </a:rPr>
              <a:t>Attends Coastal Carolina, majoring in Journalism and Sports Media.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B44CF2-8A9A-42F0-70D3-86571C89CB0F}"/>
              </a:ext>
            </a:extLst>
          </p:cNvPr>
          <p:cNvSpPr txBox="1"/>
          <p:nvPr/>
        </p:nvSpPr>
        <p:spPr>
          <a:xfrm>
            <a:off x="87773" y="5280780"/>
            <a:ext cx="12016453" cy="1569660"/>
          </a:xfrm>
          <a:prstGeom prst="rect">
            <a:avLst/>
          </a:prstGeom>
          <a:solidFill>
            <a:srgbClr val="B27F36"/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AEDD0"/>
                </a:solidFill>
              </a:rPr>
              <a:t>Prayer Requests: Pray that I can make good grades and have a good rest of the year. Also, pray for the family and friends of a girl who was hit by a car on campus and, sadly, didn’t make it.</a:t>
            </a:r>
          </a:p>
        </p:txBody>
      </p:sp>
    </p:spTree>
    <p:extLst>
      <p:ext uri="{BB962C8B-B14F-4D97-AF65-F5344CB8AC3E}">
        <p14:creationId xmlns:p14="http://schemas.microsoft.com/office/powerpoint/2010/main" val="2423943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0FC3B7-5ECB-C5B7-41E3-C7A6E0B66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7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6025C-66E2-F771-2C3D-90534289C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13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A9DB54-24AA-89B6-4883-E9C165B66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37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8FC0BA1-F1AB-59A2-7AD6-140DB9050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2" name="Picture 1" descr="May include: A close-up of a sheet pan filled with a variety of ingredients for a seafood boil, including shrimp, corn on the cob, potatoes, and sausage.">
            <a:extLst>
              <a:ext uri="{FF2B5EF4-FFF2-40B4-BE49-F238E27FC236}">
                <a16:creationId xmlns:a16="http://schemas.microsoft.com/office/drawing/2014/main" id="{B1B421E5-24D2-098E-2966-0B12A4563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46" y="291830"/>
            <a:ext cx="4736283" cy="6274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607EDA-4B32-8F86-45DA-D910CC22948D}"/>
              </a:ext>
            </a:extLst>
          </p:cNvPr>
          <p:cNvSpPr/>
          <p:nvPr/>
        </p:nvSpPr>
        <p:spPr>
          <a:xfrm>
            <a:off x="6497222" y="0"/>
            <a:ext cx="43461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Church-Wide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FB977CDC-4E81-25FD-9CB4-D625197A0978}"/>
              </a:ext>
            </a:extLst>
          </p:cNvPr>
          <p:cNvSpPr/>
          <p:nvPr/>
        </p:nvSpPr>
        <p:spPr>
          <a:xfrm>
            <a:off x="5923204" y="557301"/>
            <a:ext cx="5488850" cy="1101923"/>
          </a:xfrm>
          <a:prstGeom prst="snip2Diag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Low-Country Boil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C80B40-2BE8-5289-2C6A-4402EA14F29F}"/>
              </a:ext>
            </a:extLst>
          </p:cNvPr>
          <p:cNvSpPr/>
          <p:nvPr/>
        </p:nvSpPr>
        <p:spPr>
          <a:xfrm>
            <a:off x="7165519" y="1518259"/>
            <a:ext cx="300422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rgbClr val="C00000"/>
                </a:solidFill>
                <a:effectLst/>
              </a:rPr>
              <a:t>October 17, 2026 </a:t>
            </a:r>
            <a:br>
              <a:rPr lang="en-US" sz="2800" b="1" cap="none" spc="0" dirty="0">
                <a:ln/>
                <a:solidFill>
                  <a:srgbClr val="C00000"/>
                </a:solidFill>
                <a:effectLst/>
              </a:rPr>
            </a:br>
            <a:r>
              <a:rPr lang="en-US" sz="2800" b="1" cap="none" spc="0" dirty="0">
                <a:ln/>
                <a:solidFill>
                  <a:srgbClr val="C00000"/>
                </a:solidFill>
                <a:effectLst/>
              </a:rPr>
              <a:t>at 5:00pm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AC40F2-E78D-4865-9F86-DB6A302B8241}"/>
              </a:ext>
            </a:extLst>
          </p:cNvPr>
          <p:cNvSpPr txBox="1"/>
          <p:nvPr/>
        </p:nvSpPr>
        <p:spPr>
          <a:xfrm>
            <a:off x="6038067" y="2400137"/>
            <a:ext cx="5316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(Shrimp, corn, potatoes, sausages)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FD93F5-252D-39CE-9605-47E8F0794C4D}"/>
              </a:ext>
            </a:extLst>
          </p:cNvPr>
          <p:cNvSpPr txBox="1"/>
          <p:nvPr/>
        </p:nvSpPr>
        <p:spPr>
          <a:xfrm>
            <a:off x="5819775" y="2965315"/>
            <a:ext cx="5997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(Chicken tenders will be served for those </a:t>
            </a:r>
            <a:b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not interested in the Low-Country Boil)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1C5DA5-40F6-ED60-0999-F13B653C8512}"/>
              </a:ext>
            </a:extLst>
          </p:cNvPr>
          <p:cNvSpPr txBox="1"/>
          <p:nvPr/>
        </p:nvSpPr>
        <p:spPr>
          <a:xfrm>
            <a:off x="5600700" y="3805242"/>
            <a:ext cx="6190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Sign-up sheet in the Vestibule and Education Center. Come and fellowship with us! Bring a friend!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DB9EFD-00B6-3B97-D84A-6D2B6D39EBAF}"/>
              </a:ext>
            </a:extLst>
          </p:cNvPr>
          <p:cNvSpPr txBox="1"/>
          <p:nvPr/>
        </p:nvSpPr>
        <p:spPr>
          <a:xfrm>
            <a:off x="5923205" y="4720154"/>
            <a:ext cx="5488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Donations and love offerings will be accepted so we can continue these types of events.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Sponsored by: The Baptist Men</a:t>
            </a:r>
          </a:p>
          <a:p>
            <a:pPr algn="ctr"/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Ladies: Please text Kaye Grigg at </a:t>
            </a: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704-473-0325 if you can provide a dessert. </a:t>
            </a:r>
          </a:p>
        </p:txBody>
      </p:sp>
    </p:spTree>
    <p:extLst>
      <p:ext uri="{BB962C8B-B14F-4D97-AF65-F5344CB8AC3E}">
        <p14:creationId xmlns:p14="http://schemas.microsoft.com/office/powerpoint/2010/main" val="1508228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366FC1-F27A-A1A8-2329-452562798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8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surface with black spots&#10;&#10;AI-generated content may be incorrect.">
            <a:extLst>
              <a:ext uri="{FF2B5EF4-FFF2-40B4-BE49-F238E27FC236}">
                <a16:creationId xmlns:a16="http://schemas.microsoft.com/office/drawing/2014/main" id="{5DA5745C-F9BF-739E-C91A-D4BC49DE6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F0F6CE35-12D7-DC58-0B7D-6C771D7D3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138" y="1513489"/>
            <a:ext cx="3597165" cy="3597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AA144C-845B-03F2-0925-21357109F6FC}"/>
              </a:ext>
            </a:extLst>
          </p:cNvPr>
          <p:cNvSpPr txBox="1"/>
          <p:nvPr/>
        </p:nvSpPr>
        <p:spPr>
          <a:xfrm>
            <a:off x="199698" y="612844"/>
            <a:ext cx="82637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If you are visiting with us today, please scan the QR code and fill out our Connect Card so we will have a record of your visit. Thank You.</a:t>
            </a:r>
          </a:p>
        </p:txBody>
      </p:sp>
    </p:spTree>
    <p:extLst>
      <p:ext uri="{BB962C8B-B14F-4D97-AF65-F5344CB8AC3E}">
        <p14:creationId xmlns:p14="http://schemas.microsoft.com/office/powerpoint/2010/main" val="1344016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422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Joy King</dc:creator>
  <cp:lastModifiedBy>Joy King</cp:lastModifiedBy>
  <cp:revision>2</cp:revision>
  <dcterms:created xsi:type="dcterms:W3CDTF">2026-10-02T15:49:11Z</dcterms:created>
  <dcterms:modified xsi:type="dcterms:W3CDTF">2026-10-02T19:33:00Z</dcterms:modified>
</cp:coreProperties>
</file>