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2" r:id="rId2"/>
    <p:sldId id="289" r:id="rId3"/>
    <p:sldId id="291" r:id="rId4"/>
    <p:sldId id="292" r:id="rId5"/>
    <p:sldId id="293" r:id="rId6"/>
    <p:sldId id="274" r:id="rId7"/>
    <p:sldId id="279" r:id="rId8"/>
    <p:sldId id="276" r:id="rId9"/>
    <p:sldId id="278" r:id="rId10"/>
    <p:sldId id="294" r:id="rId11"/>
    <p:sldId id="288" r:id="rId12"/>
    <p:sldId id="283" r:id="rId13"/>
    <p:sldId id="287" r:id="rId14"/>
    <p:sldId id="285" r:id="rId15"/>
    <p:sldId id="282" r:id="rId16"/>
    <p:sldId id="286" r:id="rId17"/>
    <p:sldId id="281" r:id="rId18"/>
    <p:sldId id="284" r:id="rId19"/>
    <p:sldId id="280" r:id="rId20"/>
    <p:sldId id="295" r:id="rId21"/>
    <p:sldId id="296" r:id="rId22"/>
    <p:sldId id="297" r:id="rId23"/>
    <p:sldId id="298" r:id="rId2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1411" autoAdjust="0"/>
  </p:normalViewPr>
  <p:slideViewPr>
    <p:cSldViewPr snapToGrid="0">
      <p:cViewPr varScale="1">
        <p:scale>
          <a:sx n="60" d="100"/>
          <a:sy n="60" d="100"/>
        </p:scale>
        <p:origin x="836" y="60"/>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0497"/>
          </a:xfrm>
          <a:prstGeom prst="rect">
            <a:avLst/>
          </a:prstGeom>
        </p:spPr>
        <p:txBody>
          <a:bodyPr vert="horz" lIns="93625" tIns="46813" rIns="93625" bIns="46813" rtlCol="0"/>
          <a:lstStyle>
            <a:lvl1pPr algn="l">
              <a:defRPr sz="1200"/>
            </a:lvl1pPr>
          </a:lstStyle>
          <a:p>
            <a:endParaRPr lang="en-US"/>
          </a:p>
        </p:txBody>
      </p:sp>
      <p:sp>
        <p:nvSpPr>
          <p:cNvPr id="3" name="Date Placeholder 2"/>
          <p:cNvSpPr>
            <a:spLocks noGrp="1"/>
          </p:cNvSpPr>
          <p:nvPr>
            <p:ph type="dt" idx="1"/>
          </p:nvPr>
        </p:nvSpPr>
        <p:spPr>
          <a:xfrm>
            <a:off x="4022824" y="0"/>
            <a:ext cx="3078058" cy="470497"/>
          </a:xfrm>
          <a:prstGeom prst="rect">
            <a:avLst/>
          </a:prstGeom>
        </p:spPr>
        <p:txBody>
          <a:bodyPr vert="horz" lIns="93625" tIns="46813" rIns="93625" bIns="46813" rtlCol="0"/>
          <a:lstStyle>
            <a:lvl1pPr algn="r">
              <a:defRPr sz="1200"/>
            </a:lvl1pPr>
          </a:lstStyle>
          <a:p>
            <a:fld id="{3C346F70-3842-417F-897C-BFD569A64035}" type="datetimeFigureOut">
              <a:rPr lang="en-US" smtClean="0"/>
              <a:t>10/8/2024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625" tIns="46813" rIns="93625" bIns="46813" rtlCol="0" anchor="ctr"/>
          <a:lstStyle/>
          <a:p>
            <a:endParaRPr lang="en-US"/>
          </a:p>
        </p:txBody>
      </p:sp>
      <p:sp>
        <p:nvSpPr>
          <p:cNvPr id="5" name="Notes Placeholder 4"/>
          <p:cNvSpPr>
            <a:spLocks noGrp="1"/>
          </p:cNvSpPr>
          <p:nvPr>
            <p:ph type="body" sz="quarter" idx="3"/>
          </p:nvPr>
        </p:nvSpPr>
        <p:spPr>
          <a:xfrm>
            <a:off x="710567" y="4518421"/>
            <a:ext cx="5681343" cy="3696288"/>
          </a:xfrm>
          <a:prstGeom prst="rect">
            <a:avLst/>
          </a:prstGeom>
        </p:spPr>
        <p:txBody>
          <a:bodyPr vert="horz" lIns="93625" tIns="46813" rIns="93625" bIns="468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978"/>
            <a:ext cx="3078058" cy="470497"/>
          </a:xfrm>
          <a:prstGeom prst="rect">
            <a:avLst/>
          </a:prstGeom>
        </p:spPr>
        <p:txBody>
          <a:bodyPr vert="horz" lIns="93625" tIns="46813" rIns="93625" bIns="46813" rtlCol="0" anchor="b"/>
          <a:lstStyle>
            <a:lvl1pPr algn="l">
              <a:defRPr sz="1200"/>
            </a:lvl1pPr>
          </a:lstStyle>
          <a:p>
            <a:endParaRPr lang="en-US"/>
          </a:p>
        </p:txBody>
      </p:sp>
      <p:sp>
        <p:nvSpPr>
          <p:cNvPr id="7" name="Slide Number Placeholder 6"/>
          <p:cNvSpPr>
            <a:spLocks noGrp="1"/>
          </p:cNvSpPr>
          <p:nvPr>
            <p:ph type="sldNum" sz="quarter" idx="5"/>
          </p:nvPr>
        </p:nvSpPr>
        <p:spPr>
          <a:xfrm>
            <a:off x="4022824" y="8917978"/>
            <a:ext cx="3078058" cy="470497"/>
          </a:xfrm>
          <a:prstGeom prst="rect">
            <a:avLst/>
          </a:prstGeom>
        </p:spPr>
        <p:txBody>
          <a:bodyPr vert="horz" lIns="93625" tIns="46813" rIns="93625" bIns="46813" rtlCol="0" anchor="b"/>
          <a:lstStyle>
            <a:lvl1pPr algn="r">
              <a:defRPr sz="1200"/>
            </a:lvl1pPr>
          </a:lstStyle>
          <a:p>
            <a:fld id="{1C151F3C-DA8C-48E8-990E-88CCEBDC430C}" type="slidenum">
              <a:rPr lang="en-US" smtClean="0"/>
              <a:t>‹#›</a:t>
            </a:fld>
            <a:endParaRPr lang="en-US"/>
          </a:p>
        </p:txBody>
      </p:sp>
    </p:spTree>
    <p:extLst>
      <p:ext uri="{BB962C8B-B14F-4D97-AF65-F5344CB8AC3E}">
        <p14:creationId xmlns:p14="http://schemas.microsoft.com/office/powerpoint/2010/main" val="261018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67" y="4518421"/>
            <a:ext cx="5913257" cy="4692486"/>
          </a:xfrm>
        </p:spPr>
        <p:txBody>
          <a:bodyPr/>
          <a:lstStyle/>
          <a:p>
            <a:r>
              <a:rPr lang="en-US" sz="1800" dirty="0"/>
              <a:t>Welcome to God’s Design for You.  During this time, we will examine what the Bible says </a:t>
            </a:r>
            <a:r>
              <a:rPr lang="en-US" sz="2000" dirty="0"/>
              <a:t>about spiritual gifts and help you begin the process to discover your spiritual gifts and determine how to use them.  </a:t>
            </a:r>
          </a:p>
          <a:p>
            <a:endParaRPr lang="en-US" sz="2000" dirty="0"/>
          </a:p>
          <a:p>
            <a:r>
              <a:rPr lang="en-US" sz="2000" dirty="0"/>
              <a:t>But before we get started, I’d like to pray for our time together that it may be a real opportunity of discovery.  (Pray)</a:t>
            </a:r>
          </a:p>
          <a:p>
            <a:endParaRPr lang="en-US" sz="2000" dirty="0"/>
          </a:p>
          <a:p>
            <a:r>
              <a:rPr lang="en-US" sz="2000" dirty="0"/>
              <a:t>Let’s look at our first slide that says, “God’s Design Our Purpose and the scripture verse Eph 2:10.  </a:t>
            </a:r>
          </a:p>
          <a:p>
            <a:endParaRPr lang="en-US" sz="2000" b="1" dirty="0"/>
          </a:p>
          <a:p>
            <a:r>
              <a:rPr lang="en-US" sz="2000" b="1" dirty="0"/>
              <a:t>Ephesians 2:10 says, “For we are His workmanship created in Christ Jesus for good works, which ?god prepared behand that we should walk in them.”</a:t>
            </a:r>
          </a:p>
          <a:p>
            <a:endParaRPr lang="en-US" sz="2000" b="1" dirty="0"/>
          </a:p>
          <a:p>
            <a:endParaRPr lang="en-US" sz="2000" dirty="0"/>
          </a:p>
          <a:p>
            <a:pPr algn="ctr"/>
            <a:endParaRPr lang="en-US" sz="2800" dirty="0"/>
          </a:p>
        </p:txBody>
      </p:sp>
      <p:sp>
        <p:nvSpPr>
          <p:cNvPr id="4" name="Slide Number Placeholder 3"/>
          <p:cNvSpPr>
            <a:spLocks noGrp="1"/>
          </p:cNvSpPr>
          <p:nvPr>
            <p:ph type="sldNum" sz="quarter" idx="5"/>
          </p:nvPr>
        </p:nvSpPr>
        <p:spPr/>
        <p:txBody>
          <a:bodyPr/>
          <a:lstStyle/>
          <a:p>
            <a:fld id="{1C151F3C-DA8C-48E8-990E-88CCEBDC430C}" type="slidenum">
              <a:rPr lang="en-US" smtClean="0"/>
              <a:t>1</a:t>
            </a:fld>
            <a:endParaRPr lang="en-US"/>
          </a:p>
        </p:txBody>
      </p:sp>
    </p:spTree>
    <p:extLst>
      <p:ext uri="{BB962C8B-B14F-4D97-AF65-F5344CB8AC3E}">
        <p14:creationId xmlns:p14="http://schemas.microsoft.com/office/powerpoint/2010/main" val="141385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this scripture, the Holy Spirit is seen “deciding” what gifts to give to each person. </a:t>
            </a:r>
          </a:p>
        </p:txBody>
      </p:sp>
      <p:sp>
        <p:nvSpPr>
          <p:cNvPr id="4" name="Slide Number Placeholder 3"/>
          <p:cNvSpPr>
            <a:spLocks noGrp="1"/>
          </p:cNvSpPr>
          <p:nvPr>
            <p:ph type="sldNum" sz="quarter" idx="5"/>
          </p:nvPr>
        </p:nvSpPr>
        <p:spPr/>
        <p:txBody>
          <a:bodyPr/>
          <a:lstStyle/>
          <a:p>
            <a:fld id="{1C151F3C-DA8C-48E8-990E-88CCEBDC430C}" type="slidenum">
              <a:rPr lang="en-US" smtClean="0"/>
              <a:t>11</a:t>
            </a:fld>
            <a:endParaRPr lang="en-US"/>
          </a:p>
        </p:txBody>
      </p:sp>
    </p:spTree>
    <p:extLst>
      <p:ext uri="{BB962C8B-B14F-4D97-AF65-F5344CB8AC3E}">
        <p14:creationId xmlns:p14="http://schemas.microsoft.com/office/powerpoint/2010/main" val="97044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God imparts his divine encouragement and support through these gifts</a:t>
            </a:r>
          </a:p>
        </p:txBody>
      </p:sp>
      <p:sp>
        <p:nvSpPr>
          <p:cNvPr id="4" name="Slide Number Placeholder 3"/>
          <p:cNvSpPr>
            <a:spLocks noGrp="1"/>
          </p:cNvSpPr>
          <p:nvPr>
            <p:ph type="sldNum" sz="quarter" idx="5"/>
          </p:nvPr>
        </p:nvSpPr>
        <p:spPr/>
        <p:txBody>
          <a:bodyPr/>
          <a:lstStyle/>
          <a:p>
            <a:fld id="{1C151F3C-DA8C-48E8-990E-88CCEBDC430C}" type="slidenum">
              <a:rPr lang="en-US" smtClean="0"/>
              <a:t>12</a:t>
            </a:fld>
            <a:endParaRPr lang="en-US"/>
          </a:p>
        </p:txBody>
      </p:sp>
    </p:spTree>
    <p:extLst>
      <p:ext uri="{BB962C8B-B14F-4D97-AF65-F5344CB8AC3E}">
        <p14:creationId xmlns:p14="http://schemas.microsoft.com/office/powerpoint/2010/main" val="407720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13</a:t>
            </a:fld>
            <a:endParaRPr lang="en-US"/>
          </a:p>
        </p:txBody>
      </p:sp>
    </p:spTree>
    <p:extLst>
      <p:ext uri="{BB962C8B-B14F-4D97-AF65-F5344CB8AC3E}">
        <p14:creationId xmlns:p14="http://schemas.microsoft.com/office/powerpoint/2010/main" val="1332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14</a:t>
            </a:fld>
            <a:endParaRPr lang="en-US"/>
          </a:p>
        </p:txBody>
      </p:sp>
    </p:spTree>
    <p:extLst>
      <p:ext uri="{BB962C8B-B14F-4D97-AF65-F5344CB8AC3E}">
        <p14:creationId xmlns:p14="http://schemas.microsoft.com/office/powerpoint/2010/main" val="350432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God Brings His Anointing and His Blessing to the Church through these Gifts</a:t>
            </a:r>
          </a:p>
          <a:p>
            <a:endParaRPr lang="en-US" sz="1800" b="1" dirty="0"/>
          </a:p>
          <a:p>
            <a:r>
              <a:rPr lang="en-US" sz="1800" b="1" dirty="0"/>
              <a:t>God brings inspiration of the Spirit through these gifts</a:t>
            </a:r>
          </a:p>
          <a:p>
            <a:endParaRPr lang="en-US" dirty="0"/>
          </a:p>
        </p:txBody>
      </p:sp>
      <p:sp>
        <p:nvSpPr>
          <p:cNvPr id="4" name="Slide Number Placeholder 3"/>
          <p:cNvSpPr>
            <a:spLocks noGrp="1"/>
          </p:cNvSpPr>
          <p:nvPr>
            <p:ph type="sldNum" sz="quarter" idx="5"/>
          </p:nvPr>
        </p:nvSpPr>
        <p:spPr/>
        <p:txBody>
          <a:bodyPr/>
          <a:lstStyle/>
          <a:p>
            <a:fld id="{1C151F3C-DA8C-48E8-990E-88CCEBDC430C}" type="slidenum">
              <a:rPr lang="en-US" smtClean="0"/>
              <a:t>15</a:t>
            </a:fld>
            <a:endParaRPr lang="en-US"/>
          </a:p>
        </p:txBody>
      </p:sp>
    </p:spTree>
    <p:extLst>
      <p:ext uri="{BB962C8B-B14F-4D97-AF65-F5344CB8AC3E}">
        <p14:creationId xmlns:p14="http://schemas.microsoft.com/office/powerpoint/2010/main" val="325484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16</a:t>
            </a:fld>
            <a:endParaRPr lang="en-US"/>
          </a:p>
        </p:txBody>
      </p:sp>
    </p:spTree>
    <p:extLst>
      <p:ext uri="{BB962C8B-B14F-4D97-AF65-F5344CB8AC3E}">
        <p14:creationId xmlns:p14="http://schemas.microsoft.com/office/powerpoint/2010/main" val="293247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1C151F3C-DA8C-48E8-990E-88CCEBDC430C}" type="slidenum">
              <a:rPr lang="en-US" smtClean="0"/>
              <a:t>17</a:t>
            </a:fld>
            <a:endParaRPr lang="en-US"/>
          </a:p>
        </p:txBody>
      </p:sp>
    </p:spTree>
    <p:extLst>
      <p:ext uri="{BB962C8B-B14F-4D97-AF65-F5344CB8AC3E}">
        <p14:creationId xmlns:p14="http://schemas.microsoft.com/office/powerpoint/2010/main" val="409511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18</a:t>
            </a:fld>
            <a:endParaRPr lang="en-US"/>
          </a:p>
        </p:txBody>
      </p:sp>
    </p:spTree>
    <p:extLst>
      <p:ext uri="{BB962C8B-B14F-4D97-AF65-F5344CB8AC3E}">
        <p14:creationId xmlns:p14="http://schemas.microsoft.com/office/powerpoint/2010/main" val="2117390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19</a:t>
            </a:fld>
            <a:endParaRPr lang="en-US"/>
          </a:p>
        </p:txBody>
      </p:sp>
    </p:spTree>
    <p:extLst>
      <p:ext uri="{BB962C8B-B14F-4D97-AF65-F5344CB8AC3E}">
        <p14:creationId xmlns:p14="http://schemas.microsoft.com/office/powerpoint/2010/main" val="138576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means that because of Jesus’ death on the cross, we as believers have been resurrected to new life, so that there should be an evident change in the kind of life we live due to God being at work in us. </a:t>
            </a:r>
          </a:p>
          <a:p>
            <a:endParaRPr lang="en-US" sz="2000" dirty="0"/>
          </a:p>
          <a:p>
            <a:r>
              <a:rPr lang="en-US" sz="2000" dirty="0"/>
              <a:t>And because God is at work in us, He didn’t merely give a command but He is transforming us, molding us and shaping us into His Image.</a:t>
            </a:r>
          </a:p>
        </p:txBody>
      </p:sp>
      <p:sp>
        <p:nvSpPr>
          <p:cNvPr id="4" name="Slide Number Placeholder 3"/>
          <p:cNvSpPr>
            <a:spLocks noGrp="1"/>
          </p:cNvSpPr>
          <p:nvPr>
            <p:ph type="sldNum" sz="quarter" idx="5"/>
          </p:nvPr>
        </p:nvSpPr>
        <p:spPr/>
        <p:txBody>
          <a:bodyPr/>
          <a:lstStyle/>
          <a:p>
            <a:fld id="{1C151F3C-DA8C-48E8-990E-88CCEBDC430C}" type="slidenum">
              <a:rPr lang="en-US" smtClean="0"/>
              <a:t>2</a:t>
            </a:fld>
            <a:endParaRPr lang="en-US"/>
          </a:p>
        </p:txBody>
      </p:sp>
    </p:spTree>
    <p:extLst>
      <p:ext uri="{BB962C8B-B14F-4D97-AF65-F5344CB8AC3E}">
        <p14:creationId xmlns:p14="http://schemas.microsoft.com/office/powerpoint/2010/main" val="39970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6</a:t>
            </a:fld>
            <a:endParaRPr lang="en-US"/>
          </a:p>
        </p:txBody>
      </p:sp>
    </p:spTree>
    <p:extLst>
      <p:ext uri="{BB962C8B-B14F-4D97-AF65-F5344CB8AC3E}">
        <p14:creationId xmlns:p14="http://schemas.microsoft.com/office/powerpoint/2010/main" val="395146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7</a:t>
            </a:fld>
            <a:endParaRPr lang="en-US"/>
          </a:p>
        </p:txBody>
      </p:sp>
    </p:spTree>
    <p:extLst>
      <p:ext uri="{BB962C8B-B14F-4D97-AF65-F5344CB8AC3E}">
        <p14:creationId xmlns:p14="http://schemas.microsoft.com/office/powerpoint/2010/main" val="267729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Ephesians 4 teaches us that spiritual gifts of God are actually given to His church to help equip the people in the church for the work of service for the building up of the body of Christ.</a:t>
            </a:r>
          </a:p>
          <a:p>
            <a:br>
              <a:rPr lang="en-US" sz="1800" dirty="0"/>
            </a:br>
            <a:r>
              <a:rPr lang="en-US" sz="1800" dirty="0"/>
              <a:t>The ministry gifts serve to reveal the plan of God.</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1C151F3C-DA8C-48E8-990E-88CCEBDC430C}" type="slidenum">
              <a:rPr lang="en-US" smtClean="0"/>
              <a:t>8</a:t>
            </a:fld>
            <a:endParaRPr lang="en-US"/>
          </a:p>
        </p:txBody>
      </p:sp>
    </p:spTree>
    <p:extLst>
      <p:ext uri="{BB962C8B-B14F-4D97-AF65-F5344CB8AC3E}">
        <p14:creationId xmlns:p14="http://schemas.microsoft.com/office/powerpoint/2010/main" val="316865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51F3C-DA8C-48E8-990E-88CCEBDC430C}" type="slidenum">
              <a:rPr lang="en-US" smtClean="0"/>
              <a:t>9</a:t>
            </a:fld>
            <a:endParaRPr lang="en-US"/>
          </a:p>
        </p:txBody>
      </p:sp>
    </p:spTree>
    <p:extLst>
      <p:ext uri="{BB962C8B-B14F-4D97-AF65-F5344CB8AC3E}">
        <p14:creationId xmlns:p14="http://schemas.microsoft.com/office/powerpoint/2010/main" val="213684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075C1E-0300-4D68-93A8-D22C7BD95622}"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67877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1CC22-1AD1-4DBD-9379-F02D1693C47E}" type="datetime1">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90022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FED56E-A444-4364-BEAB-2CAE72C0E800}"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400430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AC77FE9-5F26-4668-B209-7AB8D812EE8B}"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7292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39B3C-D1F8-4FB2-A72C-7318EAB72618}"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142854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462A0E-4D12-48C8-81F4-33D95C044EF7}" type="datetime1">
              <a:rPr lang="en-US" smtClean="0"/>
              <a:t>10/8/2024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352958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6422C9-534D-4505-A804-DC164172997C}" type="datetime1">
              <a:rPr lang="en-US" smtClean="0"/>
              <a:t>10/8/2024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128674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A09EA-8D5A-431F-BBBB-CBEDEAD9BC08}"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320005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63B75-8289-4B11-BB8E-BC0425528119}"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265034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DCDE8E4-8F9E-44A9-9FCA-82768BE67B5D}"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342236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500CD-FC4D-44F4-943B-8A751BAEDFDC}" type="datetime1">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267546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68539F-EB76-4206-8DF3-36E58CC60D2E}" type="datetime1">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351682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BA2B1B-A883-49CA-A37F-A27CB37FDCD2}" type="datetime1">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80322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97809A1-45C0-4A40-A5CB-F891A1DB142C}" type="datetime1">
              <a:rPr lang="en-US" smtClean="0"/>
              <a:t>10/8/2024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32352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B959AD-369C-42B2-8B19-7D00C360CA70}" type="datetime1">
              <a:rPr lang="en-US" smtClean="0"/>
              <a:t>10/8/2024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33740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AD706B4-40BD-4E8C-99A5-F8C786D6527D}" type="datetime1">
              <a:rPr lang="en-US" smtClean="0"/>
              <a:t>10/8/2024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248076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7CAE6-57A4-491F-8F61-3A4029144635}" type="datetime1">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33E56-06A5-4DF9-BA05-6F41D88E8772}" type="slidenum">
              <a:rPr lang="en-US" smtClean="0"/>
              <a:t>‹#›</a:t>
            </a:fld>
            <a:endParaRPr lang="en-US"/>
          </a:p>
        </p:txBody>
      </p:sp>
    </p:spTree>
    <p:extLst>
      <p:ext uri="{BB962C8B-B14F-4D97-AF65-F5344CB8AC3E}">
        <p14:creationId xmlns:p14="http://schemas.microsoft.com/office/powerpoint/2010/main" val="194385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F53960-F259-42A0-A5F4-86BAC0A81FDA}" type="datetime1">
              <a:rPr lang="en-US" smtClean="0"/>
              <a:t>10/8/2024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633E56-06A5-4DF9-BA05-6F41D88E8772}" type="slidenum">
              <a:rPr lang="en-US" smtClean="0"/>
              <a:t>‹#›</a:t>
            </a:fld>
            <a:endParaRPr lang="en-US"/>
          </a:p>
        </p:txBody>
      </p:sp>
    </p:spTree>
    <p:extLst>
      <p:ext uri="{BB962C8B-B14F-4D97-AF65-F5344CB8AC3E}">
        <p14:creationId xmlns:p14="http://schemas.microsoft.com/office/powerpoint/2010/main" val="3266385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4.jp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hyperlink" Target="https://www.bing.com/images/search?view=detailV2&amp;ccid=9TQF3SdS&amp;id=121AFA5C3E4A0CA8175BCA62A4495C098B265F40&amp;thid=OIP.9TQF3SdS353vD6YHHibIlAHaEK&amp;mediaurl=http%3a%2f%2fassets.change.org%2fphotos%2f9%2fxh%2fnj%2fTKxHNJlmIxBInLD-1600x900-noPad.jpg%3f1472737882&amp;exph=675&amp;expw=1200&amp;q=black+nurse+practitioner&amp;simid=608036861901672135&amp;selectedIndex=157" TargetMode="Externa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hyperlink" Target="http://www.crosswalkmail.com/hmwhqmvwhnhzvfwgzsrplzjlvmzfbrrfncvlqqghhqwsnqw_rlkgkwckgkwrpcggvtwlcjj.html?a=Today%27s+Topical+Bible+Study&amp;b=Today%27s+Topical+Bible+Study+-+BibleStudyTools.com&amp;c=2798697&amp;d=20772353918a2105362265014c97c1bd&amp;e=5481454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beverlystewart11@aol.com" TargetMode="External"/><Relationship Id="rId2" Type="http://schemas.openxmlformats.org/officeDocument/2006/relationships/hyperlink" Target="mailto:msedie123@aol.com" TargetMode="External"/><Relationship Id="rId1" Type="http://schemas.openxmlformats.org/officeDocument/2006/relationships/slideLayout" Target="../slideLayouts/slideLayout5.xml"/><Relationship Id="rId5" Type="http://schemas.openxmlformats.org/officeDocument/2006/relationships/hyperlink" Target="mailto:jan.willingham@icloud.com" TargetMode="External"/><Relationship Id="rId4" Type="http://schemas.openxmlformats.org/officeDocument/2006/relationships/hyperlink" Target="mailto:jacron_2@ms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9" name="Freeform: Shape 38">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41" name="Rectangle 40">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E401358-8A85-4734-A39D-DFFD93CBE796}"/>
              </a:ext>
            </a:extLst>
          </p:cNvPr>
          <p:cNvSpPr>
            <a:spLocks noGrp="1"/>
          </p:cNvSpPr>
          <p:nvPr>
            <p:ph type="sldNum" sz="quarter" idx="12"/>
          </p:nvPr>
        </p:nvSpPr>
        <p:spPr>
          <a:xfrm>
            <a:off x="10352540" y="295729"/>
            <a:ext cx="838199" cy="767687"/>
          </a:xfrm>
        </p:spPr>
        <p:txBody>
          <a:bodyPr vert="horz" lIns="91440" tIns="45720" rIns="91440" bIns="45720" rtlCol="0">
            <a:normAutofit/>
          </a:bodyPr>
          <a:lstStyle/>
          <a:p>
            <a:pPr defTabSz="914400">
              <a:spcAft>
                <a:spcPts val="600"/>
              </a:spcAft>
            </a:pPr>
            <a:fld id="{C1633E56-06A5-4DF9-BA05-6F41D88E8772}" type="slidenum">
              <a:rPr lang="en-US">
                <a:solidFill>
                  <a:srgbClr val="FFFFFF"/>
                </a:solidFill>
              </a:rPr>
              <a:pPr defTabSz="914400">
                <a:spcAft>
                  <a:spcPts val="600"/>
                </a:spcAft>
              </a:pPr>
              <a:t>1</a:t>
            </a:fld>
            <a:endParaRPr lang="en-US" dirty="0">
              <a:solidFill>
                <a:srgbClr val="FFFFFF"/>
              </a:solidFill>
            </a:endParaRPr>
          </a:p>
        </p:txBody>
      </p:sp>
      <p:pic>
        <p:nvPicPr>
          <p:cNvPr id="5" name="Content Placeholder 4" descr="A close up of a logo&#10;&#10;Description automatically generated">
            <a:extLst>
              <a:ext uri="{FF2B5EF4-FFF2-40B4-BE49-F238E27FC236}">
                <a16:creationId xmlns:a16="http://schemas.microsoft.com/office/drawing/2014/main" id="{91737511-22BF-42AF-9FFC-7F391D9AC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49" y="295729"/>
            <a:ext cx="7421302" cy="46748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itle 1">
            <a:extLst>
              <a:ext uri="{FF2B5EF4-FFF2-40B4-BE49-F238E27FC236}">
                <a16:creationId xmlns:a16="http://schemas.microsoft.com/office/drawing/2014/main" id="{13693F84-7F14-44F4-8492-EB17A55F2E79}"/>
              </a:ext>
            </a:extLst>
          </p:cNvPr>
          <p:cNvSpPr>
            <a:spLocks noGrp="1"/>
          </p:cNvSpPr>
          <p:nvPr>
            <p:ph type="title"/>
          </p:nvPr>
        </p:nvSpPr>
        <p:spPr>
          <a:xfrm>
            <a:off x="8472963" y="5266294"/>
            <a:ext cx="3932237" cy="747713"/>
          </a:xfrm>
        </p:spPr>
        <p:txBody>
          <a:bodyPr>
            <a:noAutofit/>
          </a:bodyPr>
          <a:lstStyle/>
          <a:p>
            <a:pPr algn="ctr"/>
            <a:r>
              <a:rPr lang="en-US" sz="3200" b="1" dirty="0">
                <a:solidFill>
                  <a:schemeClr val="tx2">
                    <a:lumMod val="60000"/>
                    <a:lumOff val="40000"/>
                  </a:schemeClr>
                </a:solidFill>
              </a:rPr>
              <a:t>God’s Design</a:t>
            </a:r>
            <a:br>
              <a:rPr lang="en-US" sz="3200" b="1" dirty="0">
                <a:solidFill>
                  <a:schemeClr val="tx2">
                    <a:lumMod val="60000"/>
                    <a:lumOff val="40000"/>
                  </a:schemeClr>
                </a:solidFill>
              </a:rPr>
            </a:br>
            <a:r>
              <a:rPr lang="en-US" sz="3200" b="1" dirty="0">
                <a:solidFill>
                  <a:schemeClr val="tx2">
                    <a:lumMod val="60000"/>
                    <a:lumOff val="40000"/>
                  </a:schemeClr>
                </a:solidFill>
              </a:rPr>
              <a:t>For You</a:t>
            </a:r>
          </a:p>
        </p:txBody>
      </p:sp>
    </p:spTree>
    <p:extLst>
      <p:ext uri="{BB962C8B-B14F-4D97-AF65-F5344CB8AC3E}">
        <p14:creationId xmlns:p14="http://schemas.microsoft.com/office/powerpoint/2010/main" val="26879207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F48FDB-BE05-4835-9EBB-F7E8F2282764}"/>
              </a:ext>
            </a:extLst>
          </p:cNvPr>
          <p:cNvSpPr>
            <a:spLocks noGrp="1"/>
          </p:cNvSpPr>
          <p:nvPr>
            <p:ph type="sldNum" sz="quarter" idx="12"/>
          </p:nvPr>
        </p:nvSpPr>
        <p:spPr/>
        <p:txBody>
          <a:bodyPr/>
          <a:lstStyle/>
          <a:p>
            <a:fld id="{C1633E56-06A5-4DF9-BA05-6F41D88E8772}" type="slidenum">
              <a:rPr lang="en-US" smtClean="0"/>
              <a:t>10</a:t>
            </a:fld>
            <a:endParaRPr lang="en-US"/>
          </a:p>
        </p:txBody>
      </p:sp>
      <p:sp>
        <p:nvSpPr>
          <p:cNvPr id="6" name="Title 1">
            <a:extLst>
              <a:ext uri="{FF2B5EF4-FFF2-40B4-BE49-F238E27FC236}">
                <a16:creationId xmlns:a16="http://schemas.microsoft.com/office/drawing/2014/main" id="{E953EE39-F4CF-4387-A17F-EA0631BBEADD}"/>
              </a:ext>
            </a:extLst>
          </p:cNvPr>
          <p:cNvSpPr>
            <a:spLocks noGrp="1"/>
          </p:cNvSpPr>
          <p:nvPr>
            <p:ph type="title"/>
          </p:nvPr>
        </p:nvSpPr>
        <p:spPr>
          <a:xfrm>
            <a:off x="378935" y="394929"/>
            <a:ext cx="7740723" cy="761271"/>
          </a:xfrm>
        </p:spPr>
        <p:txBody>
          <a:bodyPr vert="horz" lIns="91440" tIns="45720" rIns="91440" bIns="45720" rtlCol="0" anchor="ctr">
            <a:noAutofit/>
          </a:bodyPr>
          <a:lstStyle/>
          <a:p>
            <a:pPr algn="ctr"/>
            <a:r>
              <a:rPr lang="en-US" sz="3200" b="1" u="sng" kern="1200" dirty="0">
                <a:solidFill>
                  <a:schemeClr val="tx1"/>
                </a:solidFill>
                <a:latin typeface="+mj-lt"/>
                <a:ea typeface="+mj-ea"/>
                <a:cs typeface="+mj-cs"/>
              </a:rPr>
              <a:t>SOME COMMON </a:t>
            </a:r>
            <a:r>
              <a:rPr lang="en-US" sz="3200" b="1" u="sng" kern="1200">
                <a:solidFill>
                  <a:schemeClr val="tx1"/>
                </a:solidFill>
                <a:latin typeface="+mj-lt"/>
                <a:ea typeface="+mj-ea"/>
                <a:cs typeface="+mj-cs"/>
              </a:rPr>
              <a:t>MISCONCEPTIONS SPIRITUAL </a:t>
            </a:r>
            <a:r>
              <a:rPr lang="en-US" sz="3200" b="1" u="sng" kern="1200" dirty="0">
                <a:solidFill>
                  <a:schemeClr val="tx1"/>
                </a:solidFill>
                <a:latin typeface="+mj-lt"/>
                <a:ea typeface="+mj-ea"/>
                <a:cs typeface="+mj-cs"/>
              </a:rPr>
              <a:t>GIFTS ARE NOT:</a:t>
            </a:r>
            <a:endParaRPr lang="en-US" sz="3200" u="sng" kern="1200" dirty="0">
              <a:solidFill>
                <a:schemeClr val="tx1"/>
              </a:solidFill>
              <a:latin typeface="+mj-lt"/>
              <a:ea typeface="+mj-ea"/>
              <a:cs typeface="+mj-cs"/>
            </a:endParaRPr>
          </a:p>
        </p:txBody>
      </p:sp>
      <p:sp>
        <p:nvSpPr>
          <p:cNvPr id="7" name="Content Placeholder 3">
            <a:extLst>
              <a:ext uri="{FF2B5EF4-FFF2-40B4-BE49-F238E27FC236}">
                <a16:creationId xmlns:a16="http://schemas.microsoft.com/office/drawing/2014/main" id="{ABDCD099-BC8A-4AAD-AC18-D3FB493231F2}"/>
              </a:ext>
            </a:extLst>
          </p:cNvPr>
          <p:cNvSpPr txBox="1">
            <a:spLocks/>
          </p:cNvSpPr>
          <p:nvPr/>
        </p:nvSpPr>
        <p:spPr>
          <a:xfrm>
            <a:off x="714375" y="1442227"/>
            <a:ext cx="4818326" cy="3281569"/>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600" b="1" i="1" u="sng" dirty="0"/>
              <a:t>Natural Talents </a:t>
            </a:r>
            <a:r>
              <a:rPr lang="en-US" sz="1600" dirty="0"/>
              <a:t>– like cooking, sports, singing, etc</a:t>
            </a:r>
            <a:r>
              <a:rPr lang="en-US" sz="1400" dirty="0"/>
              <a:t>.</a:t>
            </a:r>
          </a:p>
          <a:p>
            <a:endParaRPr lang="en-US" sz="1400" dirty="0"/>
          </a:p>
          <a:p>
            <a:r>
              <a:rPr lang="en-US" sz="1700" b="1" i="1" u="sng" dirty="0"/>
              <a:t>The Fruit of the Spirit </a:t>
            </a:r>
            <a:r>
              <a:rPr lang="en-US" sz="1700" dirty="0"/>
              <a:t>– like love, joy, peace, gentleness, meekness and self-control…</a:t>
            </a:r>
          </a:p>
          <a:p>
            <a:endParaRPr lang="en-US" sz="1400" dirty="0"/>
          </a:p>
          <a:p>
            <a:r>
              <a:rPr lang="en-US" sz="1700" b="1" i="1" u="sng" dirty="0"/>
              <a:t>Church positions </a:t>
            </a:r>
            <a:r>
              <a:rPr lang="en-US" sz="1700" dirty="0"/>
              <a:t>– like Pastor, Sunday School teacher, small group leader.</a:t>
            </a:r>
          </a:p>
          <a:p>
            <a:endParaRPr lang="en-US" sz="1400" dirty="0"/>
          </a:p>
          <a:p>
            <a:r>
              <a:rPr lang="en-US" sz="1700" b="1" i="1" u="sng" dirty="0"/>
              <a:t>Christian disciplines </a:t>
            </a:r>
            <a:r>
              <a:rPr lang="en-US" sz="1700" dirty="0"/>
              <a:t>– like fasting, prayer, study, &amp; tithing.</a:t>
            </a:r>
          </a:p>
        </p:txBody>
      </p:sp>
      <p:pic>
        <p:nvPicPr>
          <p:cNvPr id="8" name="Picture 4" descr="Image result for black chiefs">
            <a:extLst>
              <a:ext uri="{FF2B5EF4-FFF2-40B4-BE49-F238E27FC236}">
                <a16:creationId xmlns:a16="http://schemas.microsoft.com/office/drawing/2014/main" id="{44E06EA0-F903-4EF2-B30D-5D9E2CABE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76" b="-5"/>
          <a:stretch/>
        </p:blipFill>
        <p:spPr bwMode="auto">
          <a:xfrm>
            <a:off x="6511023" y="1459559"/>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A picture containing food, table&#10;&#10;Description automatically generated">
            <a:extLst>
              <a:ext uri="{FF2B5EF4-FFF2-40B4-BE49-F238E27FC236}">
                <a16:creationId xmlns:a16="http://schemas.microsoft.com/office/drawing/2014/main" id="{FB5CFDF3-2012-4E6F-9307-4A45300ABB10}"/>
              </a:ext>
            </a:extLst>
          </p:cNvPr>
          <p:cNvPicPr>
            <a:picLocks noChangeAspect="1"/>
          </p:cNvPicPr>
          <p:nvPr/>
        </p:nvPicPr>
        <p:blipFill rotWithShape="1">
          <a:blip r:embed="rId3">
            <a:extLst>
              <a:ext uri="{28A0092B-C50C-407E-A947-70E740481C1C}">
                <a14:useLocalDpi xmlns:a14="http://schemas.microsoft.com/office/drawing/2010/main" val="0"/>
              </a:ext>
            </a:extLst>
          </a:blip>
          <a:srcRect b="17808"/>
          <a:stretch/>
        </p:blipFill>
        <p:spPr>
          <a:xfrm>
            <a:off x="6166759" y="3454558"/>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chemeClr val="tx1"/>
            </a:solidFill>
          </a:ln>
        </p:spPr>
      </p:pic>
      <p:pic>
        <p:nvPicPr>
          <p:cNvPr id="10" name="Picture 9" descr="A person standing on a table&#10;&#10;Description automatically generated">
            <a:extLst>
              <a:ext uri="{FF2B5EF4-FFF2-40B4-BE49-F238E27FC236}">
                <a16:creationId xmlns:a16="http://schemas.microsoft.com/office/drawing/2014/main" id="{082F20D2-CE50-4D6E-A1C1-DFD651A79B3C}"/>
              </a:ext>
            </a:extLst>
          </p:cNvPr>
          <p:cNvPicPr>
            <a:picLocks noChangeAspect="1"/>
          </p:cNvPicPr>
          <p:nvPr/>
        </p:nvPicPr>
        <p:blipFill rotWithShape="1">
          <a:blip r:embed="rId4">
            <a:extLst>
              <a:ext uri="{28A0092B-C50C-407E-A947-70E740481C1C}">
                <a14:useLocalDpi xmlns:a14="http://schemas.microsoft.com/office/drawing/2010/main" val="0"/>
              </a:ext>
            </a:extLst>
          </a:blip>
          <a:srcRect t="26199" r="-1" b="18327"/>
          <a:stretch/>
        </p:blipFill>
        <p:spPr>
          <a:xfrm>
            <a:off x="8285667" y="0"/>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ln>
            <a:solidFill>
              <a:schemeClr val="tx1"/>
            </a:solidFill>
          </a:ln>
        </p:spPr>
      </p:pic>
      <p:pic>
        <p:nvPicPr>
          <p:cNvPr id="11" name="Picture 10" descr="A picture containing sport, person, ball, man&#10;&#10;Description automatically generated">
            <a:extLst>
              <a:ext uri="{FF2B5EF4-FFF2-40B4-BE49-F238E27FC236}">
                <a16:creationId xmlns:a16="http://schemas.microsoft.com/office/drawing/2014/main" id="{A696B6F8-8D73-4181-96D5-CDB40885E96C}"/>
              </a:ext>
            </a:extLst>
          </p:cNvPr>
          <p:cNvPicPr>
            <a:picLocks noChangeAspect="1"/>
          </p:cNvPicPr>
          <p:nvPr/>
        </p:nvPicPr>
        <p:blipFill rotWithShape="1">
          <a:blip r:embed="rId5">
            <a:extLst>
              <a:ext uri="{28A0092B-C50C-407E-A947-70E740481C1C}">
                <a14:useLocalDpi xmlns:a14="http://schemas.microsoft.com/office/drawing/2010/main" val="0"/>
              </a:ext>
            </a:extLst>
          </a:blip>
          <a:srcRect t="5905" r="-3" b="-3"/>
          <a:stretch/>
        </p:blipFill>
        <p:spPr>
          <a:xfrm>
            <a:off x="2425594" y="4769538"/>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ln>
            <a:solidFill>
              <a:schemeClr val="tx1"/>
            </a:solidFill>
          </a:ln>
        </p:spPr>
      </p:pic>
      <p:pic>
        <p:nvPicPr>
          <p:cNvPr id="12" name="Picture 11" descr="A group of people posing for the camera&#10;&#10;Description automatically generated">
            <a:extLst>
              <a:ext uri="{FF2B5EF4-FFF2-40B4-BE49-F238E27FC236}">
                <a16:creationId xmlns:a16="http://schemas.microsoft.com/office/drawing/2014/main" id="{E8B1E039-5A08-434F-A1F6-0F2326165651}"/>
              </a:ext>
            </a:extLst>
          </p:cNvPr>
          <p:cNvPicPr>
            <a:picLocks noChangeAspect="1"/>
          </p:cNvPicPr>
          <p:nvPr/>
        </p:nvPicPr>
        <p:blipFill rotWithShape="1">
          <a:blip r:embed="rId6">
            <a:extLst>
              <a:ext uri="{28A0092B-C50C-407E-A947-70E740481C1C}">
                <a14:useLocalDpi xmlns:a14="http://schemas.microsoft.com/office/drawing/2010/main" val="0"/>
              </a:ext>
            </a:extLst>
          </a:blip>
          <a:srcRect l="20354" r="1914" b="-2"/>
          <a:stretch/>
        </p:blipFill>
        <p:spPr>
          <a:xfrm>
            <a:off x="9020131"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ln>
            <a:solidFill>
              <a:schemeClr val="tx1"/>
            </a:solidFill>
          </a:ln>
        </p:spPr>
      </p:pic>
      <p:pic>
        <p:nvPicPr>
          <p:cNvPr id="13" name="Picture 12" descr="A picture containing knife&#10;&#10;Description automatically generated">
            <a:extLst>
              <a:ext uri="{FF2B5EF4-FFF2-40B4-BE49-F238E27FC236}">
                <a16:creationId xmlns:a16="http://schemas.microsoft.com/office/drawing/2014/main" id="{C659171F-092E-4964-A2BC-6527760AB4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45" y="4974842"/>
            <a:ext cx="1536338" cy="1107593"/>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60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F9A5A0E-D5A7-4228-AE00-396B93F79B59}"/>
              </a:ext>
            </a:extLst>
          </p:cNvPr>
          <p:cNvSpPr>
            <a:spLocks noGrp="1"/>
          </p:cNvSpPr>
          <p:nvPr>
            <p:ph type="title"/>
          </p:nvPr>
        </p:nvSpPr>
        <p:spPr>
          <a:xfrm>
            <a:off x="2589201" y="471143"/>
            <a:ext cx="7007257" cy="1016654"/>
          </a:xfrm>
        </p:spPr>
        <p:txBody>
          <a:bodyPr vert="horz" lIns="91440" tIns="45720" rIns="91440" bIns="45720" rtlCol="0" anchor="t">
            <a:normAutofit/>
          </a:bodyPr>
          <a:lstStyle/>
          <a:p>
            <a:pPr algn="ctr">
              <a:lnSpc>
                <a:spcPct val="90000"/>
              </a:lnSpc>
            </a:pPr>
            <a:r>
              <a:rPr lang="en-US" sz="3200" b="1" i="0" u="sng" kern="1200" dirty="0">
                <a:solidFill>
                  <a:srgbClr val="EBEBEB"/>
                </a:solidFill>
                <a:latin typeface="+mj-lt"/>
                <a:ea typeface="+mj-ea"/>
                <a:cs typeface="+mj-cs"/>
              </a:rPr>
              <a:t>INTRODUCTION TO THE 23 SPIRITUAL GIFTS OF THE HOLY SPIRIT</a:t>
            </a:r>
          </a:p>
        </p:txBody>
      </p:sp>
      <p:sp>
        <p:nvSpPr>
          <p:cNvPr id="8" name="Slide Number Placeholder 7">
            <a:extLst>
              <a:ext uri="{FF2B5EF4-FFF2-40B4-BE49-F238E27FC236}">
                <a16:creationId xmlns:a16="http://schemas.microsoft.com/office/drawing/2014/main" id="{EE99D84C-41BB-42D1-87F2-52B1A1E2929A}"/>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C1633E56-06A5-4DF9-BA05-6F41D88E8772}" type="slidenum">
              <a:rPr lang="en-US">
                <a:solidFill>
                  <a:srgbClr val="FFFFFF"/>
                </a:solidFill>
              </a:rPr>
              <a:pPr defTabSz="914400">
                <a:spcAft>
                  <a:spcPts val="600"/>
                </a:spcAft>
              </a:pPr>
              <a:t>11</a:t>
            </a:fld>
            <a:endParaRPr lang="en-US">
              <a:solidFill>
                <a:srgbClr val="FFFFFF"/>
              </a:solidFill>
            </a:endParaRPr>
          </a:p>
        </p:txBody>
      </p:sp>
      <p:sp useBgFill="1">
        <p:nvSpPr>
          <p:cNvPr id="31" name="Freeform: Shape 3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680CB3AF-0CB3-49E3-8FEE-824DD88B8CA9}"/>
              </a:ext>
            </a:extLst>
          </p:cNvPr>
          <p:cNvPicPr>
            <a:picLocks noChangeAspect="1"/>
          </p:cNvPicPr>
          <p:nvPr/>
        </p:nvPicPr>
        <p:blipFill rotWithShape="1">
          <a:blip r:embed="rId7">
            <a:extLst>
              <a:ext uri="{28A0092B-C50C-407E-A947-70E740481C1C}">
                <a14:useLocalDpi xmlns:a14="http://schemas.microsoft.com/office/drawing/2010/main" val="0"/>
              </a:ext>
            </a:extLst>
          </a:blip>
          <a:srcRect t="2908" r="1" b="16673"/>
          <a:stretch/>
        </p:blipFill>
        <p:spPr>
          <a:xfrm>
            <a:off x="653484" y="3112762"/>
            <a:ext cx="3413845" cy="253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4979BF40-92CE-4B3C-BF0E-1915496C9722}"/>
              </a:ext>
            </a:extLst>
          </p:cNvPr>
          <p:cNvSpPr>
            <a:spLocks noGrp="1"/>
          </p:cNvSpPr>
          <p:nvPr>
            <p:ph sz="half" idx="1"/>
          </p:nvPr>
        </p:nvSpPr>
        <p:spPr>
          <a:xfrm>
            <a:off x="4400550" y="2884523"/>
            <a:ext cx="7275938" cy="3677747"/>
          </a:xfrm>
        </p:spPr>
        <p:txBody>
          <a:bodyPr vert="horz" lIns="91440" tIns="45720" rIns="91440" bIns="45720" rtlCol="0">
            <a:noAutofit/>
          </a:bodyPr>
          <a:lstStyle/>
          <a:p>
            <a:r>
              <a:rPr lang="en-US" b="1" dirty="0"/>
              <a:t>1 Corinthians 12:4-11 says, “Now to each one the manifestation of the Spirit is given for the common good.  </a:t>
            </a:r>
          </a:p>
          <a:p>
            <a:r>
              <a:rPr lang="en-US" b="1" dirty="0"/>
              <a:t>To one there is given through the Spirit a message of </a:t>
            </a:r>
            <a:r>
              <a:rPr lang="en-US" b="1" u="sng" dirty="0"/>
              <a:t>wisdom</a:t>
            </a:r>
            <a:r>
              <a:rPr lang="en-US" b="1" dirty="0"/>
              <a:t>, to another a message of </a:t>
            </a:r>
            <a:r>
              <a:rPr lang="en-US" b="1" u="sng" dirty="0"/>
              <a:t>knowledge</a:t>
            </a:r>
            <a:r>
              <a:rPr lang="en-US" b="1" dirty="0"/>
              <a:t> by means of the same Spirit, to another </a:t>
            </a:r>
            <a:r>
              <a:rPr lang="en-US" b="1" u="sng" dirty="0"/>
              <a:t>faith</a:t>
            </a:r>
            <a:r>
              <a:rPr lang="en-US" b="1" dirty="0"/>
              <a:t> by the same Spirit, to another </a:t>
            </a:r>
            <a:r>
              <a:rPr lang="en-US" b="1" u="sng" dirty="0"/>
              <a:t>miraculous powers</a:t>
            </a:r>
            <a:r>
              <a:rPr lang="en-US" b="1" dirty="0"/>
              <a:t>, to another </a:t>
            </a:r>
            <a:r>
              <a:rPr lang="en-US" b="1" u="sng" dirty="0"/>
              <a:t>prophecy</a:t>
            </a:r>
            <a:r>
              <a:rPr lang="en-US" b="1" dirty="0"/>
              <a:t>, to another </a:t>
            </a:r>
            <a:r>
              <a:rPr lang="en-US" b="1" u="sng" dirty="0"/>
              <a:t>distinguishing between spirits</a:t>
            </a:r>
            <a:r>
              <a:rPr lang="en-US" b="1" dirty="0"/>
              <a:t>, to another</a:t>
            </a:r>
            <a:r>
              <a:rPr lang="en-US" b="1" u="sng" dirty="0"/>
              <a:t> speaking in different kinds of tongues</a:t>
            </a:r>
            <a:r>
              <a:rPr lang="en-US" b="1" dirty="0"/>
              <a:t>, and still to another </a:t>
            </a:r>
            <a:r>
              <a:rPr lang="en-US" b="1" u="sng" dirty="0"/>
              <a:t>the interpretation of tongues</a:t>
            </a:r>
            <a:r>
              <a:rPr lang="en-US" b="1" dirty="0"/>
              <a:t>.  </a:t>
            </a:r>
          </a:p>
          <a:p>
            <a:r>
              <a:rPr lang="en-US" b="1" dirty="0"/>
              <a:t>All these are the work of one and the same Spirit, and He distributes them to each one, just as He determines.” </a:t>
            </a:r>
          </a:p>
        </p:txBody>
      </p:sp>
    </p:spTree>
    <p:extLst>
      <p:ext uri="{BB962C8B-B14F-4D97-AF65-F5344CB8AC3E}">
        <p14:creationId xmlns:p14="http://schemas.microsoft.com/office/powerpoint/2010/main" val="4239956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94CF-9C98-43B9-8956-E1CDF785DD4A}"/>
              </a:ext>
            </a:extLst>
          </p:cNvPr>
          <p:cNvSpPr>
            <a:spLocks noGrp="1"/>
          </p:cNvSpPr>
          <p:nvPr>
            <p:ph type="title"/>
          </p:nvPr>
        </p:nvSpPr>
        <p:spPr>
          <a:xfrm>
            <a:off x="1291544" y="374831"/>
            <a:ext cx="8563723" cy="948721"/>
          </a:xfrm>
        </p:spPr>
        <p:txBody>
          <a:bodyPr/>
          <a:lstStyle/>
          <a:p>
            <a:pPr algn="ctr"/>
            <a:r>
              <a:rPr lang="en-US" sz="3200" b="1" u="sng" dirty="0"/>
              <a:t>THE SPIRITUAL GIFTS OF COMMUNICATION</a:t>
            </a:r>
          </a:p>
        </p:txBody>
      </p:sp>
      <p:sp>
        <p:nvSpPr>
          <p:cNvPr id="3" name="Content Placeholder 2">
            <a:extLst>
              <a:ext uri="{FF2B5EF4-FFF2-40B4-BE49-F238E27FC236}">
                <a16:creationId xmlns:a16="http://schemas.microsoft.com/office/drawing/2014/main" id="{94533F81-CAE8-4A8F-B33B-89C9F6573285}"/>
              </a:ext>
            </a:extLst>
          </p:cNvPr>
          <p:cNvSpPr>
            <a:spLocks noGrp="1"/>
          </p:cNvSpPr>
          <p:nvPr>
            <p:ph sz="half" idx="1"/>
          </p:nvPr>
        </p:nvSpPr>
        <p:spPr>
          <a:xfrm>
            <a:off x="954236" y="2501541"/>
            <a:ext cx="3087504" cy="2587708"/>
          </a:xfrm>
        </p:spPr>
        <p:txBody>
          <a:bodyPr>
            <a:normAutofit/>
          </a:bodyPr>
          <a:lstStyle/>
          <a:p>
            <a:r>
              <a:rPr lang="en-US" sz="1900" b="1" dirty="0"/>
              <a:t>Encouragement</a:t>
            </a:r>
          </a:p>
          <a:p>
            <a:endParaRPr lang="en-US" sz="1400" dirty="0"/>
          </a:p>
          <a:p>
            <a:endParaRPr lang="en-US" sz="1400" dirty="0"/>
          </a:p>
          <a:p>
            <a:r>
              <a:rPr lang="en-US" sz="1900" b="1" dirty="0"/>
              <a:t>Evangelism</a:t>
            </a:r>
          </a:p>
          <a:p>
            <a:endParaRPr lang="en-US" sz="1400" b="1" dirty="0"/>
          </a:p>
          <a:p>
            <a:endParaRPr lang="en-US" sz="1400" b="1" dirty="0"/>
          </a:p>
          <a:p>
            <a:r>
              <a:rPr lang="en-US" sz="1900" b="1" dirty="0"/>
              <a:t>Intercession</a:t>
            </a:r>
          </a:p>
          <a:p>
            <a:endParaRPr lang="en-US" sz="1400" b="1" dirty="0"/>
          </a:p>
        </p:txBody>
      </p:sp>
      <p:sp>
        <p:nvSpPr>
          <p:cNvPr id="4" name="Content Placeholder 3">
            <a:extLst>
              <a:ext uri="{FF2B5EF4-FFF2-40B4-BE49-F238E27FC236}">
                <a16:creationId xmlns:a16="http://schemas.microsoft.com/office/drawing/2014/main" id="{1F03E781-0FAC-4807-B45F-6C48FF0E71BC}"/>
              </a:ext>
            </a:extLst>
          </p:cNvPr>
          <p:cNvSpPr>
            <a:spLocks noGrp="1"/>
          </p:cNvSpPr>
          <p:nvPr>
            <p:ph sz="half" idx="2"/>
          </p:nvPr>
        </p:nvSpPr>
        <p:spPr>
          <a:xfrm>
            <a:off x="6876339" y="2388605"/>
            <a:ext cx="5181600" cy="2813580"/>
          </a:xfrm>
        </p:spPr>
        <p:txBody>
          <a:bodyPr>
            <a:normAutofit/>
          </a:bodyPr>
          <a:lstStyle/>
          <a:p>
            <a:r>
              <a:rPr lang="en-US" sz="1900" b="1" dirty="0"/>
              <a:t>The ability to strengthen and comfort others</a:t>
            </a:r>
            <a:r>
              <a:rPr lang="en-US" sz="1400" b="1" dirty="0"/>
              <a:t>.</a:t>
            </a:r>
          </a:p>
          <a:p>
            <a:endParaRPr lang="en-US" sz="1400" b="1" dirty="0"/>
          </a:p>
          <a:p>
            <a:r>
              <a:rPr lang="en-US" sz="1900" b="1" dirty="0"/>
              <a:t>The ability to communicate the gospel to unbelievers</a:t>
            </a:r>
            <a:r>
              <a:rPr lang="en-US" sz="1400" b="1" dirty="0"/>
              <a:t>.</a:t>
            </a:r>
          </a:p>
          <a:p>
            <a:endParaRPr lang="en-US" sz="1400" b="1" dirty="0"/>
          </a:p>
          <a:p>
            <a:r>
              <a:rPr lang="en-US" sz="1900" b="1" dirty="0"/>
              <a:t>The ability to pray for others</a:t>
            </a:r>
            <a:r>
              <a:rPr lang="en-US" sz="1400" dirty="0"/>
              <a:t>.</a:t>
            </a:r>
          </a:p>
          <a:p>
            <a:endParaRPr lang="en-US" sz="1400" dirty="0"/>
          </a:p>
          <a:p>
            <a:endParaRPr lang="en-US" sz="1400" dirty="0"/>
          </a:p>
        </p:txBody>
      </p:sp>
      <p:sp>
        <p:nvSpPr>
          <p:cNvPr id="16" name="Slide Number Placeholder 15">
            <a:extLst>
              <a:ext uri="{FF2B5EF4-FFF2-40B4-BE49-F238E27FC236}">
                <a16:creationId xmlns:a16="http://schemas.microsoft.com/office/drawing/2014/main" id="{1D8ED432-FEFC-422A-81BD-AB7230D637D0}"/>
              </a:ext>
            </a:extLst>
          </p:cNvPr>
          <p:cNvSpPr>
            <a:spLocks noGrp="1"/>
          </p:cNvSpPr>
          <p:nvPr>
            <p:ph type="sldNum" sz="quarter" idx="12"/>
          </p:nvPr>
        </p:nvSpPr>
        <p:spPr/>
        <p:txBody>
          <a:bodyPr/>
          <a:lstStyle/>
          <a:p>
            <a:fld id="{C1633E56-06A5-4DF9-BA05-6F41D88E8772}" type="slidenum">
              <a:rPr lang="en-US" smtClean="0"/>
              <a:t>12</a:t>
            </a:fld>
            <a:endParaRPr lang="en-US"/>
          </a:p>
        </p:txBody>
      </p:sp>
      <p:sp>
        <p:nvSpPr>
          <p:cNvPr id="5" name="TextBox 4">
            <a:extLst>
              <a:ext uri="{FF2B5EF4-FFF2-40B4-BE49-F238E27FC236}">
                <a16:creationId xmlns:a16="http://schemas.microsoft.com/office/drawing/2014/main" id="{741B6130-0854-4773-8C0E-4DF9748F6BFA}"/>
              </a:ext>
            </a:extLst>
          </p:cNvPr>
          <p:cNvSpPr txBox="1"/>
          <p:nvPr/>
        </p:nvSpPr>
        <p:spPr>
          <a:xfrm>
            <a:off x="556729" y="1113173"/>
            <a:ext cx="10338620" cy="400110"/>
          </a:xfrm>
          <a:prstGeom prst="rect">
            <a:avLst/>
          </a:prstGeom>
          <a:noFill/>
        </p:spPr>
        <p:txBody>
          <a:bodyPr wrap="square" rtlCol="0">
            <a:spAutoFit/>
          </a:bodyPr>
          <a:lstStyle/>
          <a:p>
            <a:pPr algn="ctr"/>
            <a:r>
              <a:rPr lang="en-US" sz="2000" b="1" dirty="0"/>
              <a:t>God imparts His Word of Consolation and the Gift of Salvation through these Gifts</a:t>
            </a:r>
          </a:p>
        </p:txBody>
      </p:sp>
      <p:pic>
        <p:nvPicPr>
          <p:cNvPr id="9" name="Picture 8" descr="A picture containing drawing&#10;&#10;Description automatically generated">
            <a:extLst>
              <a:ext uri="{FF2B5EF4-FFF2-40B4-BE49-F238E27FC236}">
                <a16:creationId xmlns:a16="http://schemas.microsoft.com/office/drawing/2014/main" id="{6792AD4D-BD43-4260-BD37-A059D3B92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345" y="4719117"/>
            <a:ext cx="1970699" cy="114779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Picture 10" descr="A picture containing object, drawing&#10;&#10;Description automatically generated">
            <a:extLst>
              <a:ext uri="{FF2B5EF4-FFF2-40B4-BE49-F238E27FC236}">
                <a16:creationId xmlns:a16="http://schemas.microsoft.com/office/drawing/2014/main" id="{BDA35515-F781-4719-92B7-E4F6191ED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058" y="3534165"/>
            <a:ext cx="1970699" cy="101624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458FDC30-ED3E-47A2-AAD9-76E6E7834AA4}"/>
              </a:ext>
            </a:extLst>
          </p:cNvPr>
          <p:cNvSpPr txBox="1"/>
          <p:nvPr/>
        </p:nvSpPr>
        <p:spPr>
          <a:xfrm>
            <a:off x="685317" y="5872227"/>
            <a:ext cx="11372622" cy="707886"/>
          </a:xfrm>
          <a:prstGeom prst="rect">
            <a:avLst/>
          </a:prstGeom>
          <a:noFill/>
        </p:spPr>
        <p:txBody>
          <a:bodyPr wrap="square" rtlCol="0">
            <a:spAutoFit/>
          </a:bodyPr>
          <a:lstStyle/>
          <a:p>
            <a:pPr algn="ctr"/>
            <a:r>
              <a:rPr lang="en-US" sz="2000" b="1" i="1" dirty="0"/>
              <a:t>1 Thessalonians 5:11 – “Therefore encourage one another and build each other up, just as in fact you are doing</a:t>
            </a:r>
            <a:r>
              <a:rPr lang="en-US" sz="2000" i="1" dirty="0"/>
              <a:t>.”</a:t>
            </a:r>
            <a:endParaRPr lang="en-US" sz="2000" b="1" i="1" dirty="0"/>
          </a:p>
        </p:txBody>
      </p:sp>
      <p:pic>
        <p:nvPicPr>
          <p:cNvPr id="14" name="Picture 13" descr="A close up of a hand&#10;&#10;Description automatically generated">
            <a:extLst>
              <a:ext uri="{FF2B5EF4-FFF2-40B4-BE49-F238E27FC236}">
                <a16:creationId xmlns:a16="http://schemas.microsoft.com/office/drawing/2014/main" id="{69AB43ED-8B0B-450A-A216-8FD8E5186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9632" y="1950732"/>
            <a:ext cx="1989912" cy="134557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592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fade">
                                      <p:cBhvr>
                                        <p:cTn id="67" dur="1000"/>
                                        <p:tgtEl>
                                          <p:spTgt spid="12">
                                            <p:txEl>
                                              <p:pRg st="0" end="0"/>
                                            </p:txEl>
                                          </p:spTgt>
                                        </p:tgtEl>
                                      </p:cBhvr>
                                    </p:animEffect>
                                    <p:anim calcmode="lin" valueType="num">
                                      <p:cBhvr>
                                        <p:cTn id="6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CA5A-226B-484B-96EF-127BE1E62A5B}"/>
              </a:ext>
            </a:extLst>
          </p:cNvPr>
          <p:cNvSpPr>
            <a:spLocks noGrp="1"/>
          </p:cNvSpPr>
          <p:nvPr>
            <p:ph type="title"/>
          </p:nvPr>
        </p:nvSpPr>
        <p:spPr>
          <a:xfrm>
            <a:off x="1058795" y="459866"/>
            <a:ext cx="9220200" cy="752475"/>
          </a:xfrm>
        </p:spPr>
        <p:txBody>
          <a:bodyPr/>
          <a:lstStyle/>
          <a:p>
            <a:pPr algn="ctr"/>
            <a:r>
              <a:rPr lang="en-US" sz="3200" b="1" u="sng" dirty="0"/>
              <a:t>THE SPIRITUAL GIFTS OF DESIGN &amp; THE ARTS</a:t>
            </a:r>
          </a:p>
        </p:txBody>
      </p:sp>
      <p:sp>
        <p:nvSpPr>
          <p:cNvPr id="3" name="Content Placeholder 2">
            <a:extLst>
              <a:ext uri="{FF2B5EF4-FFF2-40B4-BE49-F238E27FC236}">
                <a16:creationId xmlns:a16="http://schemas.microsoft.com/office/drawing/2014/main" id="{E44FEC6B-E310-42A1-BFCB-AF9B9A2535DE}"/>
              </a:ext>
            </a:extLst>
          </p:cNvPr>
          <p:cNvSpPr>
            <a:spLocks noGrp="1"/>
          </p:cNvSpPr>
          <p:nvPr>
            <p:ph sz="half" idx="1"/>
          </p:nvPr>
        </p:nvSpPr>
        <p:spPr>
          <a:xfrm>
            <a:off x="201203" y="2642967"/>
            <a:ext cx="3832609" cy="2231263"/>
          </a:xfrm>
        </p:spPr>
        <p:txBody>
          <a:bodyPr>
            <a:normAutofit lnSpcReduction="10000"/>
          </a:bodyPr>
          <a:lstStyle/>
          <a:p>
            <a:endParaRPr lang="en-US" sz="1400" b="1" dirty="0"/>
          </a:p>
          <a:p>
            <a:endParaRPr lang="en-US" sz="1400" b="1" dirty="0"/>
          </a:p>
          <a:p>
            <a:r>
              <a:rPr lang="en-US" b="1" dirty="0"/>
              <a:t>Creative Communication </a:t>
            </a:r>
          </a:p>
          <a:p>
            <a:endParaRPr lang="en-US" sz="1400" dirty="0"/>
          </a:p>
          <a:p>
            <a:endParaRPr lang="en-US" sz="1400" dirty="0"/>
          </a:p>
          <a:p>
            <a:r>
              <a:rPr lang="en-US" sz="2000" b="1" dirty="0"/>
              <a:t>Craftmanship</a:t>
            </a:r>
          </a:p>
          <a:p>
            <a:endParaRPr lang="en-US" sz="1400" dirty="0"/>
          </a:p>
          <a:p>
            <a:endParaRPr lang="en-US" sz="1400" dirty="0"/>
          </a:p>
        </p:txBody>
      </p:sp>
      <p:sp>
        <p:nvSpPr>
          <p:cNvPr id="4" name="Content Placeholder 3">
            <a:extLst>
              <a:ext uri="{FF2B5EF4-FFF2-40B4-BE49-F238E27FC236}">
                <a16:creationId xmlns:a16="http://schemas.microsoft.com/office/drawing/2014/main" id="{0F28A602-FED3-4BF4-AEAC-1CEE92A51F82}"/>
              </a:ext>
            </a:extLst>
          </p:cNvPr>
          <p:cNvSpPr>
            <a:spLocks noGrp="1"/>
          </p:cNvSpPr>
          <p:nvPr>
            <p:ph sz="half" idx="2"/>
          </p:nvPr>
        </p:nvSpPr>
        <p:spPr>
          <a:xfrm>
            <a:off x="7604403" y="2732414"/>
            <a:ext cx="4409758" cy="1952116"/>
          </a:xfrm>
        </p:spPr>
        <p:txBody>
          <a:bodyPr>
            <a:normAutofit lnSpcReduction="10000"/>
          </a:bodyPr>
          <a:lstStyle/>
          <a:p>
            <a:endParaRPr lang="en-US" sz="1400" dirty="0"/>
          </a:p>
          <a:p>
            <a:r>
              <a:rPr lang="en-US" b="1" dirty="0"/>
              <a:t>The ability to use your artistic skills thru drama, writing, art and music to inspire others</a:t>
            </a:r>
            <a:r>
              <a:rPr lang="en-US" dirty="0"/>
              <a:t>.</a:t>
            </a:r>
          </a:p>
          <a:p>
            <a:endParaRPr lang="en-US" sz="1400" dirty="0"/>
          </a:p>
          <a:p>
            <a:r>
              <a:rPr lang="en-US" sz="1900" b="1" dirty="0"/>
              <a:t>The ability to design or construct.</a:t>
            </a:r>
          </a:p>
          <a:p>
            <a:endParaRPr lang="en-US" sz="1400" dirty="0"/>
          </a:p>
          <a:p>
            <a:endParaRPr lang="en-US" sz="1400" dirty="0"/>
          </a:p>
          <a:p>
            <a:endParaRPr lang="en-US" sz="1400" dirty="0"/>
          </a:p>
          <a:p>
            <a:endParaRPr lang="en-US" sz="1400" dirty="0"/>
          </a:p>
        </p:txBody>
      </p:sp>
      <p:sp>
        <p:nvSpPr>
          <p:cNvPr id="14" name="Slide Number Placeholder 13">
            <a:extLst>
              <a:ext uri="{FF2B5EF4-FFF2-40B4-BE49-F238E27FC236}">
                <a16:creationId xmlns:a16="http://schemas.microsoft.com/office/drawing/2014/main" id="{523F607D-43F8-4A66-9F1F-05190AD2DD37}"/>
              </a:ext>
            </a:extLst>
          </p:cNvPr>
          <p:cNvSpPr>
            <a:spLocks noGrp="1"/>
          </p:cNvSpPr>
          <p:nvPr>
            <p:ph type="sldNum" sz="quarter" idx="12"/>
          </p:nvPr>
        </p:nvSpPr>
        <p:spPr/>
        <p:txBody>
          <a:bodyPr/>
          <a:lstStyle/>
          <a:p>
            <a:fld id="{C1633E56-06A5-4DF9-BA05-6F41D88E8772}" type="slidenum">
              <a:rPr lang="en-US" smtClean="0"/>
              <a:t>13</a:t>
            </a:fld>
            <a:endParaRPr lang="en-US"/>
          </a:p>
        </p:txBody>
      </p:sp>
      <p:sp>
        <p:nvSpPr>
          <p:cNvPr id="6" name="TextBox 5">
            <a:extLst>
              <a:ext uri="{FF2B5EF4-FFF2-40B4-BE49-F238E27FC236}">
                <a16:creationId xmlns:a16="http://schemas.microsoft.com/office/drawing/2014/main" id="{B9FA66BC-404D-4D62-A60B-4BD87E4591DB}"/>
              </a:ext>
            </a:extLst>
          </p:cNvPr>
          <p:cNvSpPr txBox="1"/>
          <p:nvPr/>
        </p:nvSpPr>
        <p:spPr>
          <a:xfrm>
            <a:off x="368526" y="5917793"/>
            <a:ext cx="11454947" cy="707886"/>
          </a:xfrm>
          <a:prstGeom prst="rect">
            <a:avLst/>
          </a:prstGeom>
          <a:noFill/>
        </p:spPr>
        <p:txBody>
          <a:bodyPr wrap="square" rtlCol="0">
            <a:spAutoFit/>
          </a:bodyPr>
          <a:lstStyle/>
          <a:p>
            <a:pPr algn="ctr"/>
            <a:r>
              <a:rPr lang="en-US" sz="2000" b="1" dirty="0"/>
              <a:t>Exodus 35:35 – “He has filled them with skill to do all manner of work of the engraver and the designer and tapestry…..those who do every work and those who design artistic works.” </a:t>
            </a:r>
          </a:p>
        </p:txBody>
      </p:sp>
      <p:sp>
        <p:nvSpPr>
          <p:cNvPr id="8" name="TextBox 7">
            <a:extLst>
              <a:ext uri="{FF2B5EF4-FFF2-40B4-BE49-F238E27FC236}">
                <a16:creationId xmlns:a16="http://schemas.microsoft.com/office/drawing/2014/main" id="{6AD209FE-DE4D-4A95-B91B-2780BDC062B8}"/>
              </a:ext>
            </a:extLst>
          </p:cNvPr>
          <p:cNvSpPr txBox="1"/>
          <p:nvPr/>
        </p:nvSpPr>
        <p:spPr>
          <a:xfrm>
            <a:off x="1935095" y="1173361"/>
            <a:ext cx="7467600" cy="400110"/>
          </a:xfrm>
          <a:prstGeom prst="rect">
            <a:avLst/>
          </a:prstGeom>
          <a:noFill/>
        </p:spPr>
        <p:txBody>
          <a:bodyPr wrap="square" rtlCol="0">
            <a:spAutoFit/>
          </a:bodyPr>
          <a:lstStyle/>
          <a:p>
            <a:pPr algn="ctr"/>
            <a:r>
              <a:rPr lang="en-US" sz="2000" b="1" dirty="0"/>
              <a:t>God imparts His Creativity within Us through these Gifts</a:t>
            </a:r>
          </a:p>
        </p:txBody>
      </p:sp>
      <p:pic>
        <p:nvPicPr>
          <p:cNvPr id="10" name="Picture 9" descr="A person performing on a stage&#10;&#10;Description automatically generated">
            <a:extLst>
              <a:ext uri="{FF2B5EF4-FFF2-40B4-BE49-F238E27FC236}">
                <a16:creationId xmlns:a16="http://schemas.microsoft.com/office/drawing/2014/main" id="{E2154C84-4555-476D-81EA-9341943ED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426" y="4380626"/>
            <a:ext cx="1498665" cy="138006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2" name="Picture 11" descr="A person standing in a room&#10;&#10;Description automatically generated">
            <a:extLst>
              <a:ext uri="{FF2B5EF4-FFF2-40B4-BE49-F238E27FC236}">
                <a16:creationId xmlns:a16="http://schemas.microsoft.com/office/drawing/2014/main" id="{93E8B6D9-61A3-41E1-AB29-819AA843E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470" y="2781055"/>
            <a:ext cx="2201530" cy="146768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26" name="Picture 2" descr="Image result for music images free">
            <a:extLst>
              <a:ext uri="{FF2B5EF4-FFF2-40B4-BE49-F238E27FC236}">
                <a16:creationId xmlns:a16="http://schemas.microsoft.com/office/drawing/2014/main" id="{6950B160-576E-40D4-BEE2-45D6CB559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124" y="2764557"/>
            <a:ext cx="1145276" cy="148418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drama images free">
            <a:extLst>
              <a:ext uri="{FF2B5EF4-FFF2-40B4-BE49-F238E27FC236}">
                <a16:creationId xmlns:a16="http://schemas.microsoft.com/office/drawing/2014/main" id="{F8190A8F-89F0-4C27-9B7C-AFD1FC44F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121" y="1612611"/>
            <a:ext cx="1548276" cy="103218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A picture containing person, indoor, table, food&#10;&#10;Description automatically generated">
            <a:extLst>
              <a:ext uri="{FF2B5EF4-FFF2-40B4-BE49-F238E27FC236}">
                <a16:creationId xmlns:a16="http://schemas.microsoft.com/office/drawing/2014/main" id="{EA5B17D6-7237-4547-BDBB-8BBE206CED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4989" y="4380626"/>
            <a:ext cx="1896228" cy="138006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32" name="Picture 8" descr="You Should Be Writing Every Day. Here's Why (and How to Do It ...">
            <a:extLst>
              <a:ext uri="{FF2B5EF4-FFF2-40B4-BE49-F238E27FC236}">
                <a16:creationId xmlns:a16="http://schemas.microsoft.com/office/drawing/2014/main" id="{7EC59032-2B67-4280-A082-82C9DAC561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8895" y="1652367"/>
            <a:ext cx="1722505" cy="9906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42F0-EAEA-40C0-89F6-ED988A6472A3}"/>
              </a:ext>
            </a:extLst>
          </p:cNvPr>
          <p:cNvSpPr>
            <a:spLocks noGrp="1"/>
          </p:cNvSpPr>
          <p:nvPr>
            <p:ph type="title"/>
          </p:nvPr>
        </p:nvSpPr>
        <p:spPr>
          <a:xfrm>
            <a:off x="1703337" y="360754"/>
            <a:ext cx="7385540" cy="820208"/>
          </a:xfrm>
        </p:spPr>
        <p:txBody>
          <a:bodyPr/>
          <a:lstStyle/>
          <a:p>
            <a:pPr algn="ctr"/>
            <a:r>
              <a:rPr lang="en-US" sz="3200" b="1" u="sng" dirty="0"/>
              <a:t>THE SPIRITUAL GIFTS OF EQUIPPING</a:t>
            </a:r>
          </a:p>
        </p:txBody>
      </p:sp>
      <p:sp>
        <p:nvSpPr>
          <p:cNvPr id="3" name="Content Placeholder 2">
            <a:extLst>
              <a:ext uri="{FF2B5EF4-FFF2-40B4-BE49-F238E27FC236}">
                <a16:creationId xmlns:a16="http://schemas.microsoft.com/office/drawing/2014/main" id="{A1B570C2-598F-41F7-BCAE-55DE9528A6D3}"/>
              </a:ext>
            </a:extLst>
          </p:cNvPr>
          <p:cNvSpPr>
            <a:spLocks noGrp="1"/>
          </p:cNvSpPr>
          <p:nvPr>
            <p:ph sz="half" idx="1"/>
          </p:nvPr>
        </p:nvSpPr>
        <p:spPr>
          <a:xfrm>
            <a:off x="1177462" y="2055415"/>
            <a:ext cx="3230685" cy="1951513"/>
          </a:xfrm>
        </p:spPr>
        <p:txBody>
          <a:bodyPr>
            <a:noAutofit/>
          </a:bodyPr>
          <a:lstStyle/>
          <a:p>
            <a:pPr>
              <a:spcBef>
                <a:spcPts val="700"/>
              </a:spcBef>
            </a:pPr>
            <a:r>
              <a:rPr lang="en-US" sz="2000" b="1" dirty="0"/>
              <a:t>Leadership </a:t>
            </a:r>
          </a:p>
          <a:p>
            <a:pPr>
              <a:spcBef>
                <a:spcPts val="700"/>
              </a:spcBef>
            </a:pPr>
            <a:endParaRPr lang="en-US" sz="1400" b="1" dirty="0"/>
          </a:p>
          <a:p>
            <a:pPr>
              <a:spcBef>
                <a:spcPts val="700"/>
              </a:spcBef>
            </a:pPr>
            <a:endParaRPr lang="en-US" sz="1400" b="1" dirty="0"/>
          </a:p>
          <a:p>
            <a:pPr>
              <a:spcBef>
                <a:spcPts val="700"/>
              </a:spcBef>
            </a:pPr>
            <a:endParaRPr lang="en-US" sz="1400" b="1" dirty="0"/>
          </a:p>
          <a:p>
            <a:pPr>
              <a:spcBef>
                <a:spcPts val="700"/>
              </a:spcBef>
            </a:pPr>
            <a:r>
              <a:rPr lang="en-US" sz="2000" b="1" dirty="0"/>
              <a:t>Shepherding</a:t>
            </a:r>
          </a:p>
          <a:p>
            <a:pPr marL="0" indent="0">
              <a:spcBef>
                <a:spcPts val="700"/>
              </a:spcBef>
              <a:buNone/>
            </a:pPr>
            <a:endParaRPr lang="en-US" sz="1400" b="1" dirty="0"/>
          </a:p>
          <a:p>
            <a:pPr marL="0" indent="0">
              <a:spcBef>
                <a:spcPts val="700"/>
              </a:spcBef>
              <a:buNone/>
            </a:pPr>
            <a:endParaRPr lang="en-US" sz="1400" b="1" dirty="0"/>
          </a:p>
          <a:p>
            <a:pPr marL="0" indent="0">
              <a:spcBef>
                <a:spcPts val="700"/>
              </a:spcBef>
              <a:buNone/>
            </a:pPr>
            <a:endParaRPr lang="en-US" sz="1400" b="1" dirty="0"/>
          </a:p>
          <a:p>
            <a:pPr>
              <a:spcBef>
                <a:spcPts val="700"/>
              </a:spcBef>
            </a:pPr>
            <a:r>
              <a:rPr lang="en-US" sz="2000" b="1" dirty="0"/>
              <a:t>Teaching</a:t>
            </a:r>
          </a:p>
          <a:p>
            <a:endParaRPr lang="en-US" sz="1400" dirty="0"/>
          </a:p>
        </p:txBody>
      </p:sp>
      <p:sp>
        <p:nvSpPr>
          <p:cNvPr id="4" name="Content Placeholder 3">
            <a:extLst>
              <a:ext uri="{FF2B5EF4-FFF2-40B4-BE49-F238E27FC236}">
                <a16:creationId xmlns:a16="http://schemas.microsoft.com/office/drawing/2014/main" id="{872D1244-A549-4238-AB72-3A8EF12E29F0}"/>
              </a:ext>
            </a:extLst>
          </p:cNvPr>
          <p:cNvSpPr>
            <a:spLocks noGrp="1"/>
          </p:cNvSpPr>
          <p:nvPr>
            <p:ph sz="half" idx="2"/>
          </p:nvPr>
        </p:nvSpPr>
        <p:spPr>
          <a:xfrm>
            <a:off x="6686601" y="2055415"/>
            <a:ext cx="4504138" cy="3280751"/>
          </a:xfrm>
        </p:spPr>
        <p:txBody>
          <a:bodyPr>
            <a:normAutofit lnSpcReduction="10000"/>
          </a:bodyPr>
          <a:lstStyle/>
          <a:p>
            <a:r>
              <a:rPr lang="en-US" b="1" dirty="0"/>
              <a:t>The ability to cast a vision, to motivate and direct others.</a:t>
            </a:r>
          </a:p>
          <a:p>
            <a:endParaRPr lang="en-US" sz="1400" dirty="0"/>
          </a:p>
          <a:p>
            <a:endParaRPr lang="en-US" sz="1400" dirty="0"/>
          </a:p>
          <a:p>
            <a:r>
              <a:rPr lang="en-US" b="1" dirty="0"/>
              <a:t>The ability to nurture, care for and guide others.</a:t>
            </a:r>
          </a:p>
          <a:p>
            <a:endParaRPr lang="en-US" sz="1400" dirty="0"/>
          </a:p>
          <a:p>
            <a:endParaRPr lang="en-US" sz="1400" dirty="0"/>
          </a:p>
          <a:p>
            <a:r>
              <a:rPr lang="en-US" b="1" dirty="0"/>
              <a:t>The ability to communicate, explain and apply God’s word.</a:t>
            </a:r>
          </a:p>
          <a:p>
            <a:endParaRPr lang="en-US" sz="1400" dirty="0"/>
          </a:p>
          <a:p>
            <a:endParaRPr lang="en-US" sz="1400" dirty="0"/>
          </a:p>
          <a:p>
            <a:pPr marL="0" indent="0">
              <a:buNone/>
            </a:pPr>
            <a:endParaRPr lang="en-US" sz="1400" dirty="0"/>
          </a:p>
          <a:p>
            <a:endParaRPr lang="en-US" sz="1400" dirty="0"/>
          </a:p>
          <a:p>
            <a:endParaRPr lang="en-US" sz="1400" dirty="0"/>
          </a:p>
        </p:txBody>
      </p:sp>
      <p:sp>
        <p:nvSpPr>
          <p:cNvPr id="16" name="Slide Number Placeholder 15">
            <a:extLst>
              <a:ext uri="{FF2B5EF4-FFF2-40B4-BE49-F238E27FC236}">
                <a16:creationId xmlns:a16="http://schemas.microsoft.com/office/drawing/2014/main" id="{6EDA8BCB-9053-4210-8D85-5C40168AD07A}"/>
              </a:ext>
            </a:extLst>
          </p:cNvPr>
          <p:cNvSpPr>
            <a:spLocks noGrp="1"/>
          </p:cNvSpPr>
          <p:nvPr>
            <p:ph type="sldNum" sz="quarter" idx="12"/>
          </p:nvPr>
        </p:nvSpPr>
        <p:spPr/>
        <p:txBody>
          <a:bodyPr/>
          <a:lstStyle/>
          <a:p>
            <a:fld id="{C1633E56-06A5-4DF9-BA05-6F41D88E8772}" type="slidenum">
              <a:rPr lang="en-US" smtClean="0"/>
              <a:t>14</a:t>
            </a:fld>
            <a:endParaRPr lang="en-US"/>
          </a:p>
        </p:txBody>
      </p:sp>
      <p:sp>
        <p:nvSpPr>
          <p:cNvPr id="6" name="TextBox 5">
            <a:extLst>
              <a:ext uri="{FF2B5EF4-FFF2-40B4-BE49-F238E27FC236}">
                <a16:creationId xmlns:a16="http://schemas.microsoft.com/office/drawing/2014/main" id="{51415D62-967D-4AC5-877A-9EC1001F4971}"/>
              </a:ext>
            </a:extLst>
          </p:cNvPr>
          <p:cNvSpPr txBox="1"/>
          <p:nvPr/>
        </p:nvSpPr>
        <p:spPr>
          <a:xfrm>
            <a:off x="558800" y="5605643"/>
            <a:ext cx="10922000" cy="1323439"/>
          </a:xfrm>
          <a:prstGeom prst="rect">
            <a:avLst/>
          </a:prstGeom>
          <a:noFill/>
        </p:spPr>
        <p:txBody>
          <a:bodyPr wrap="square" rtlCol="0">
            <a:spAutoFit/>
          </a:bodyPr>
          <a:lstStyle/>
          <a:p>
            <a:pPr algn="ctr"/>
            <a:r>
              <a:rPr lang="en-US" sz="2000" b="1" i="1" u="sng" dirty="0"/>
              <a:t>Ephesians 4:12 </a:t>
            </a:r>
            <a:r>
              <a:rPr lang="en-US" sz="2000" dirty="0"/>
              <a:t>– </a:t>
            </a:r>
            <a:r>
              <a:rPr lang="en-US" sz="2000" b="1" i="1" dirty="0"/>
              <a:t>“For the equipping of the saints for the work of service, to the building up of the body of Christ; For the perfecting of the saints, for the work of the ministry, for the edifying of the body of Christ: so his people would learn to serve and his body would grow strong</a:t>
            </a:r>
            <a:r>
              <a:rPr lang="en-US" sz="1400" b="1" i="1" dirty="0"/>
              <a:t>.”</a:t>
            </a:r>
          </a:p>
        </p:txBody>
      </p:sp>
      <p:pic>
        <p:nvPicPr>
          <p:cNvPr id="10" name="Picture 9" descr="A person standing next to a window&#10;&#10;Description automatically generated">
            <a:extLst>
              <a:ext uri="{FF2B5EF4-FFF2-40B4-BE49-F238E27FC236}">
                <a16:creationId xmlns:a16="http://schemas.microsoft.com/office/drawing/2014/main" id="{E5796BD6-CED1-4181-96B4-9D403BA0B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147" y="4290864"/>
            <a:ext cx="1782496" cy="117764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0FC4567F-3AAE-4976-9C64-A3F00DFAA3CB}"/>
              </a:ext>
            </a:extLst>
          </p:cNvPr>
          <p:cNvSpPr txBox="1"/>
          <p:nvPr/>
        </p:nvSpPr>
        <p:spPr>
          <a:xfrm>
            <a:off x="388043" y="1096006"/>
            <a:ext cx="10269676" cy="400110"/>
          </a:xfrm>
          <a:prstGeom prst="rect">
            <a:avLst/>
          </a:prstGeom>
          <a:noFill/>
        </p:spPr>
        <p:txBody>
          <a:bodyPr wrap="square" rtlCol="0">
            <a:spAutoFit/>
          </a:bodyPr>
          <a:lstStyle/>
          <a:p>
            <a:pPr algn="ctr"/>
            <a:r>
              <a:rPr lang="en-US" sz="2000" b="1" dirty="0"/>
              <a:t>God Equips and Builds up the Body of Christ for Service through these Gifts </a:t>
            </a:r>
          </a:p>
        </p:txBody>
      </p:sp>
      <p:pic>
        <p:nvPicPr>
          <p:cNvPr id="5124" name="Picture 4">
            <a:extLst>
              <a:ext uri="{FF2B5EF4-FFF2-40B4-BE49-F238E27FC236}">
                <a16:creationId xmlns:a16="http://schemas.microsoft.com/office/drawing/2014/main" id="{64A6ACF3-A050-4932-AF51-974E90326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147" y="1602473"/>
            <a:ext cx="1773237" cy="12730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A person wearing a suit and tie smiling at the camera&#10;&#10;Description automatically generated">
            <a:extLst>
              <a:ext uri="{FF2B5EF4-FFF2-40B4-BE49-F238E27FC236}">
                <a16:creationId xmlns:a16="http://schemas.microsoft.com/office/drawing/2014/main" id="{817657F2-689C-4E58-B9D9-3471D578E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147" y="3012700"/>
            <a:ext cx="1765565" cy="114102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05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additive="base">
                                        <p:cTn id="6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F3BF-264B-4C3D-8962-3F8049B22433}"/>
              </a:ext>
            </a:extLst>
          </p:cNvPr>
          <p:cNvSpPr>
            <a:spLocks noGrp="1"/>
          </p:cNvSpPr>
          <p:nvPr>
            <p:ph type="title"/>
          </p:nvPr>
        </p:nvSpPr>
        <p:spPr>
          <a:xfrm>
            <a:off x="1814231" y="398353"/>
            <a:ext cx="7332785" cy="871008"/>
          </a:xfrm>
        </p:spPr>
        <p:txBody>
          <a:bodyPr/>
          <a:lstStyle/>
          <a:p>
            <a:pPr algn="ctr"/>
            <a:r>
              <a:rPr lang="en-US" sz="3200" b="1" u="sng" dirty="0"/>
              <a:t>THE SPIRITUAL GIFTS OF INSPIRATION</a:t>
            </a:r>
          </a:p>
        </p:txBody>
      </p:sp>
      <p:sp>
        <p:nvSpPr>
          <p:cNvPr id="3" name="Content Placeholder 2">
            <a:extLst>
              <a:ext uri="{FF2B5EF4-FFF2-40B4-BE49-F238E27FC236}">
                <a16:creationId xmlns:a16="http://schemas.microsoft.com/office/drawing/2014/main" id="{28323B38-F6A2-45D4-AC55-79A5CC64AD6D}"/>
              </a:ext>
            </a:extLst>
          </p:cNvPr>
          <p:cNvSpPr>
            <a:spLocks noGrp="1"/>
          </p:cNvSpPr>
          <p:nvPr>
            <p:ph sz="half" idx="1"/>
          </p:nvPr>
        </p:nvSpPr>
        <p:spPr>
          <a:xfrm>
            <a:off x="721326" y="2648365"/>
            <a:ext cx="4008972" cy="2717377"/>
          </a:xfrm>
        </p:spPr>
        <p:txBody>
          <a:bodyPr>
            <a:normAutofit lnSpcReduction="10000"/>
          </a:bodyPr>
          <a:lstStyle/>
          <a:p>
            <a:pPr>
              <a:spcBef>
                <a:spcPts val="1600"/>
              </a:spcBef>
            </a:pPr>
            <a:r>
              <a:rPr lang="en-US" sz="2000" b="1" dirty="0"/>
              <a:t>Prophecy</a:t>
            </a:r>
          </a:p>
          <a:p>
            <a:pPr marL="0" indent="0">
              <a:spcBef>
                <a:spcPts val="1600"/>
              </a:spcBef>
              <a:buNone/>
            </a:pPr>
            <a:endParaRPr lang="en-US" sz="1400" dirty="0"/>
          </a:p>
          <a:p>
            <a:pPr>
              <a:spcBef>
                <a:spcPts val="1600"/>
              </a:spcBef>
            </a:pPr>
            <a:r>
              <a:rPr lang="en-US" sz="2000" b="1" dirty="0"/>
              <a:t>Tongues</a:t>
            </a:r>
          </a:p>
          <a:p>
            <a:pPr marL="0" indent="0">
              <a:spcBef>
                <a:spcPts val="1600"/>
              </a:spcBef>
              <a:buNone/>
            </a:pPr>
            <a:endParaRPr lang="en-US" sz="1400" dirty="0"/>
          </a:p>
          <a:p>
            <a:pPr>
              <a:spcBef>
                <a:spcPts val="1600"/>
              </a:spcBef>
            </a:pPr>
            <a:r>
              <a:rPr lang="en-US" sz="2000" b="1" dirty="0"/>
              <a:t>The Interpretation of Tongues</a:t>
            </a:r>
          </a:p>
        </p:txBody>
      </p:sp>
      <p:sp>
        <p:nvSpPr>
          <p:cNvPr id="4" name="Content Placeholder 3">
            <a:extLst>
              <a:ext uri="{FF2B5EF4-FFF2-40B4-BE49-F238E27FC236}">
                <a16:creationId xmlns:a16="http://schemas.microsoft.com/office/drawing/2014/main" id="{6162DED6-5FB5-4B32-93F4-A441A2476E94}"/>
              </a:ext>
            </a:extLst>
          </p:cNvPr>
          <p:cNvSpPr>
            <a:spLocks noGrp="1"/>
          </p:cNvSpPr>
          <p:nvPr>
            <p:ph sz="half" idx="2"/>
          </p:nvPr>
        </p:nvSpPr>
        <p:spPr>
          <a:xfrm>
            <a:off x="6543675" y="2601732"/>
            <a:ext cx="5229832" cy="2924415"/>
          </a:xfrm>
        </p:spPr>
        <p:txBody>
          <a:bodyPr>
            <a:normAutofit lnSpcReduction="10000"/>
          </a:bodyPr>
          <a:lstStyle/>
          <a:p>
            <a:r>
              <a:rPr lang="en-US" b="1" dirty="0"/>
              <a:t>The ability to speak a word – to foretell, warn or expose sin.</a:t>
            </a:r>
          </a:p>
          <a:p>
            <a:endParaRPr lang="en-US" sz="1400" dirty="0"/>
          </a:p>
          <a:p>
            <a:r>
              <a:rPr lang="en-US" b="1" dirty="0"/>
              <a:t>The ability to speak in an unknown language you have not learned before.</a:t>
            </a:r>
          </a:p>
          <a:p>
            <a:endParaRPr lang="en-US" sz="1400" dirty="0"/>
          </a:p>
          <a:p>
            <a:r>
              <a:rPr lang="en-US" b="1" dirty="0"/>
              <a:t>The ability to translate a message to the body of Christ when someone is speaking in tongue</a:t>
            </a:r>
            <a:r>
              <a:rPr lang="en-US" sz="1400" b="1" dirty="0"/>
              <a:t>s.</a:t>
            </a:r>
          </a:p>
        </p:txBody>
      </p:sp>
      <p:sp>
        <p:nvSpPr>
          <p:cNvPr id="14" name="Slide Number Placeholder 13">
            <a:extLst>
              <a:ext uri="{FF2B5EF4-FFF2-40B4-BE49-F238E27FC236}">
                <a16:creationId xmlns:a16="http://schemas.microsoft.com/office/drawing/2014/main" id="{B8D79EBA-12FE-459F-89AA-D052F78287BA}"/>
              </a:ext>
            </a:extLst>
          </p:cNvPr>
          <p:cNvSpPr>
            <a:spLocks noGrp="1"/>
          </p:cNvSpPr>
          <p:nvPr>
            <p:ph type="sldNum" sz="quarter" idx="12"/>
          </p:nvPr>
        </p:nvSpPr>
        <p:spPr/>
        <p:txBody>
          <a:bodyPr/>
          <a:lstStyle/>
          <a:p>
            <a:fld id="{C1633E56-06A5-4DF9-BA05-6F41D88E8772}" type="slidenum">
              <a:rPr lang="en-US" smtClean="0"/>
              <a:t>15</a:t>
            </a:fld>
            <a:endParaRPr lang="en-US"/>
          </a:p>
        </p:txBody>
      </p:sp>
      <p:sp>
        <p:nvSpPr>
          <p:cNvPr id="5" name="TextBox 4">
            <a:extLst>
              <a:ext uri="{FF2B5EF4-FFF2-40B4-BE49-F238E27FC236}">
                <a16:creationId xmlns:a16="http://schemas.microsoft.com/office/drawing/2014/main" id="{30D0CF5A-DA60-428A-BF41-0BE9513D7AD8}"/>
              </a:ext>
            </a:extLst>
          </p:cNvPr>
          <p:cNvSpPr txBox="1"/>
          <p:nvPr/>
        </p:nvSpPr>
        <p:spPr>
          <a:xfrm>
            <a:off x="1032931" y="5819252"/>
            <a:ext cx="9787467" cy="707886"/>
          </a:xfrm>
          <a:prstGeom prst="rect">
            <a:avLst/>
          </a:prstGeom>
          <a:noFill/>
        </p:spPr>
        <p:txBody>
          <a:bodyPr wrap="square" rtlCol="0">
            <a:spAutoFit/>
          </a:bodyPr>
          <a:lstStyle/>
          <a:p>
            <a:pPr algn="ctr"/>
            <a:r>
              <a:rPr lang="en-US" sz="2000" b="1" i="1" dirty="0"/>
              <a:t>1 Corinthians 14:39 – “Therefore, my brothers and sisters, be eager to prophesy, and do not forbid speaking in tongues.”</a:t>
            </a:r>
          </a:p>
        </p:txBody>
      </p:sp>
      <p:pic>
        <p:nvPicPr>
          <p:cNvPr id="7" name="Picture 6" descr="A yellow sign on a pole&#10;&#10;Description automatically generated">
            <a:extLst>
              <a:ext uri="{FF2B5EF4-FFF2-40B4-BE49-F238E27FC236}">
                <a16:creationId xmlns:a16="http://schemas.microsoft.com/office/drawing/2014/main" id="{0333FF4C-A16F-476F-BB1A-E753B382E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98" y="2064610"/>
            <a:ext cx="1485855" cy="93967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Picture 8" descr="A picture containing food&#10;&#10;Description automatically generated">
            <a:extLst>
              <a:ext uri="{FF2B5EF4-FFF2-40B4-BE49-F238E27FC236}">
                <a16:creationId xmlns:a16="http://schemas.microsoft.com/office/drawing/2014/main" id="{477CF67D-77DA-4EA9-BF79-41258A28C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298" y="3144588"/>
            <a:ext cx="1485855" cy="113339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Picture 10" descr="A picture containing star, mountain, light&#10;&#10;Description automatically generated">
            <a:extLst>
              <a:ext uri="{FF2B5EF4-FFF2-40B4-BE49-F238E27FC236}">
                <a16:creationId xmlns:a16="http://schemas.microsoft.com/office/drawing/2014/main" id="{1ECCCDC0-7258-4B65-8AB9-22465364A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299" y="4417782"/>
            <a:ext cx="1500651" cy="110836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ABBFA67A-1CA4-4ACF-90C7-ABFDF9D756C9}"/>
              </a:ext>
            </a:extLst>
          </p:cNvPr>
          <p:cNvSpPr txBox="1"/>
          <p:nvPr/>
        </p:nvSpPr>
        <p:spPr>
          <a:xfrm>
            <a:off x="388986" y="1278145"/>
            <a:ext cx="11075359" cy="400110"/>
          </a:xfrm>
          <a:prstGeom prst="rect">
            <a:avLst/>
          </a:prstGeom>
          <a:noFill/>
        </p:spPr>
        <p:txBody>
          <a:bodyPr wrap="square" rtlCol="0">
            <a:spAutoFit/>
          </a:bodyPr>
          <a:lstStyle/>
          <a:p>
            <a:pPr algn="ctr"/>
            <a:r>
              <a:rPr lang="en-US" sz="2000" b="1" dirty="0"/>
              <a:t>God reveals secret things by Edification, Exhortation &amp; Comfort through these Gifts</a:t>
            </a:r>
          </a:p>
        </p:txBody>
      </p:sp>
    </p:spTree>
    <p:extLst>
      <p:ext uri="{BB962C8B-B14F-4D97-AF65-F5344CB8AC3E}">
        <p14:creationId xmlns:p14="http://schemas.microsoft.com/office/powerpoint/2010/main" val="13295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additive="base">
                                        <p:cTn id="6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fade">
                                      <p:cBhvr>
                                        <p:cTn id="68" dur="1000"/>
                                        <p:tgtEl>
                                          <p:spTgt spid="5">
                                            <p:txEl>
                                              <p:pRg st="0" end="0"/>
                                            </p:txEl>
                                          </p:spTgt>
                                        </p:tgtEl>
                                      </p:cBhvr>
                                    </p:animEffect>
                                    <p:anim calcmode="lin" valueType="num">
                                      <p:cBhvr>
                                        <p:cTn id="6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D170-BE64-499C-B5B9-B7EFE5997D49}"/>
              </a:ext>
            </a:extLst>
          </p:cNvPr>
          <p:cNvSpPr>
            <a:spLocks noGrp="1"/>
          </p:cNvSpPr>
          <p:nvPr>
            <p:ph type="title"/>
          </p:nvPr>
        </p:nvSpPr>
        <p:spPr>
          <a:xfrm>
            <a:off x="248601" y="379069"/>
            <a:ext cx="10515600" cy="684742"/>
          </a:xfrm>
        </p:spPr>
        <p:txBody>
          <a:bodyPr>
            <a:normAutofit/>
          </a:bodyPr>
          <a:lstStyle/>
          <a:p>
            <a:pPr algn="ctr"/>
            <a:r>
              <a:rPr lang="en-US" sz="3200" b="1" u="sng" dirty="0"/>
              <a:t>THE SPIRITUAL GIFTS OF OVERSIGHT</a:t>
            </a:r>
          </a:p>
        </p:txBody>
      </p:sp>
      <p:sp>
        <p:nvSpPr>
          <p:cNvPr id="3" name="Content Placeholder 2">
            <a:extLst>
              <a:ext uri="{FF2B5EF4-FFF2-40B4-BE49-F238E27FC236}">
                <a16:creationId xmlns:a16="http://schemas.microsoft.com/office/drawing/2014/main" id="{E9F18D48-9371-4F4C-A556-FDA02C3BB207}"/>
              </a:ext>
            </a:extLst>
          </p:cNvPr>
          <p:cNvSpPr>
            <a:spLocks noGrp="1"/>
          </p:cNvSpPr>
          <p:nvPr>
            <p:ph sz="half" idx="1"/>
          </p:nvPr>
        </p:nvSpPr>
        <p:spPr>
          <a:xfrm>
            <a:off x="1541636" y="2269646"/>
            <a:ext cx="3239091" cy="2988108"/>
          </a:xfrm>
        </p:spPr>
        <p:txBody>
          <a:bodyPr>
            <a:noAutofit/>
          </a:bodyPr>
          <a:lstStyle/>
          <a:p>
            <a:pPr>
              <a:spcBef>
                <a:spcPts val="1400"/>
              </a:spcBef>
            </a:pPr>
            <a:r>
              <a:rPr lang="en-US" sz="2000" b="1" dirty="0"/>
              <a:t>Administration</a:t>
            </a:r>
          </a:p>
          <a:p>
            <a:pPr>
              <a:spcBef>
                <a:spcPts val="1400"/>
              </a:spcBef>
            </a:pPr>
            <a:endParaRPr lang="en-US" sz="1400" b="1" dirty="0"/>
          </a:p>
          <a:p>
            <a:pPr marL="0" indent="0">
              <a:spcBef>
                <a:spcPts val="1400"/>
              </a:spcBef>
              <a:buNone/>
            </a:pPr>
            <a:endParaRPr lang="en-US" sz="1400" b="1" dirty="0"/>
          </a:p>
          <a:p>
            <a:pPr>
              <a:spcBef>
                <a:spcPts val="1400"/>
              </a:spcBef>
            </a:pPr>
            <a:r>
              <a:rPr lang="en-US" sz="2000" b="1" dirty="0"/>
              <a:t>Apostleship</a:t>
            </a:r>
          </a:p>
          <a:p>
            <a:pPr>
              <a:spcBef>
                <a:spcPts val="1400"/>
              </a:spcBef>
            </a:pPr>
            <a:endParaRPr lang="en-US" sz="1400" dirty="0"/>
          </a:p>
          <a:p>
            <a:pPr>
              <a:spcBef>
                <a:spcPts val="1400"/>
              </a:spcBef>
            </a:pPr>
            <a:endParaRPr lang="en-US" sz="1400" dirty="0"/>
          </a:p>
          <a:p>
            <a:pPr>
              <a:spcBef>
                <a:spcPts val="1400"/>
              </a:spcBef>
            </a:pPr>
            <a:r>
              <a:rPr lang="en-US" sz="2000" b="1" dirty="0"/>
              <a:t>Giving</a:t>
            </a:r>
          </a:p>
          <a:p>
            <a:endParaRPr lang="en-US" sz="1400" dirty="0"/>
          </a:p>
        </p:txBody>
      </p:sp>
      <p:sp>
        <p:nvSpPr>
          <p:cNvPr id="4" name="Content Placeholder 3">
            <a:extLst>
              <a:ext uri="{FF2B5EF4-FFF2-40B4-BE49-F238E27FC236}">
                <a16:creationId xmlns:a16="http://schemas.microsoft.com/office/drawing/2014/main" id="{ED6B1F7C-314B-403F-9786-5D6EA93781C8}"/>
              </a:ext>
            </a:extLst>
          </p:cNvPr>
          <p:cNvSpPr>
            <a:spLocks noGrp="1"/>
          </p:cNvSpPr>
          <p:nvPr>
            <p:ph sz="half" idx="2"/>
          </p:nvPr>
        </p:nvSpPr>
        <p:spPr>
          <a:xfrm>
            <a:off x="6452249" y="2305958"/>
            <a:ext cx="5181600" cy="2385625"/>
          </a:xfrm>
        </p:spPr>
        <p:txBody>
          <a:bodyPr>
            <a:noAutofit/>
          </a:bodyPr>
          <a:lstStyle/>
          <a:p>
            <a:r>
              <a:rPr lang="en-US" sz="2000" b="1" dirty="0"/>
              <a:t>The ability to organize people, tasks or events.</a:t>
            </a:r>
          </a:p>
          <a:p>
            <a:endParaRPr lang="en-US" sz="1400" b="1" dirty="0"/>
          </a:p>
          <a:p>
            <a:r>
              <a:rPr lang="en-US" sz="2000" b="1" dirty="0"/>
              <a:t>The ability to start and oversee new churches or ministries</a:t>
            </a:r>
            <a:r>
              <a:rPr lang="en-US" b="1" dirty="0"/>
              <a:t>.</a:t>
            </a:r>
          </a:p>
          <a:p>
            <a:endParaRPr lang="en-US" sz="1400" b="1" dirty="0"/>
          </a:p>
          <a:p>
            <a:endParaRPr lang="en-US" sz="1400" dirty="0"/>
          </a:p>
          <a:p>
            <a:r>
              <a:rPr lang="en-US" sz="2000" b="1" dirty="0"/>
              <a:t>The ability to contribute money and resources for the work of the church</a:t>
            </a:r>
            <a:r>
              <a:rPr lang="en-US" b="1" dirty="0"/>
              <a:t>.</a:t>
            </a:r>
          </a:p>
          <a:p>
            <a:endParaRPr lang="en-US" sz="1400" b="1" dirty="0"/>
          </a:p>
          <a:p>
            <a:endParaRPr lang="en-US" sz="1400" dirty="0"/>
          </a:p>
          <a:p>
            <a:endParaRPr lang="en-US" sz="1400" dirty="0"/>
          </a:p>
        </p:txBody>
      </p:sp>
      <p:sp>
        <p:nvSpPr>
          <p:cNvPr id="19" name="Slide Number Placeholder 18">
            <a:extLst>
              <a:ext uri="{FF2B5EF4-FFF2-40B4-BE49-F238E27FC236}">
                <a16:creationId xmlns:a16="http://schemas.microsoft.com/office/drawing/2014/main" id="{57E898A2-D28A-4122-B8CE-3D9B17BC58BD}"/>
              </a:ext>
            </a:extLst>
          </p:cNvPr>
          <p:cNvSpPr>
            <a:spLocks noGrp="1"/>
          </p:cNvSpPr>
          <p:nvPr>
            <p:ph type="sldNum" sz="quarter" idx="12"/>
          </p:nvPr>
        </p:nvSpPr>
        <p:spPr/>
        <p:txBody>
          <a:bodyPr/>
          <a:lstStyle/>
          <a:p>
            <a:fld id="{C1633E56-06A5-4DF9-BA05-6F41D88E8772}" type="slidenum">
              <a:rPr lang="en-US" smtClean="0"/>
              <a:t>16</a:t>
            </a:fld>
            <a:endParaRPr lang="en-US"/>
          </a:p>
        </p:txBody>
      </p:sp>
      <p:sp>
        <p:nvSpPr>
          <p:cNvPr id="6" name="TextBox 5">
            <a:extLst>
              <a:ext uri="{FF2B5EF4-FFF2-40B4-BE49-F238E27FC236}">
                <a16:creationId xmlns:a16="http://schemas.microsoft.com/office/drawing/2014/main" id="{A517197B-A2DA-495A-B09E-2F6269406D91}"/>
              </a:ext>
            </a:extLst>
          </p:cNvPr>
          <p:cNvSpPr txBox="1"/>
          <p:nvPr/>
        </p:nvSpPr>
        <p:spPr>
          <a:xfrm>
            <a:off x="1371472" y="5679153"/>
            <a:ext cx="9127067" cy="1015663"/>
          </a:xfrm>
          <a:prstGeom prst="rect">
            <a:avLst/>
          </a:prstGeom>
          <a:noFill/>
        </p:spPr>
        <p:txBody>
          <a:bodyPr wrap="square" rtlCol="0">
            <a:spAutoFit/>
          </a:bodyPr>
          <a:lstStyle/>
          <a:p>
            <a:pPr algn="ctr"/>
            <a:r>
              <a:rPr lang="en-US" sz="2000" b="1" i="1" dirty="0"/>
              <a:t>1 Corinthians 3:13 – “Each one’s work will become clear; for the Day will declare it, because it will be revealed by fire and the fire will test each one’s work, of what sort it is.”</a:t>
            </a:r>
          </a:p>
        </p:txBody>
      </p:sp>
      <p:pic>
        <p:nvPicPr>
          <p:cNvPr id="10" name="Picture 9" descr="A picture containing person, man, food, holding&#10;&#10;Description automatically generated">
            <a:extLst>
              <a:ext uri="{FF2B5EF4-FFF2-40B4-BE49-F238E27FC236}">
                <a16:creationId xmlns:a16="http://schemas.microsoft.com/office/drawing/2014/main" id="{F14446FB-9C24-4C0F-A6AE-E7314F5A0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12" y="4559802"/>
            <a:ext cx="1427994" cy="100609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83AEF512-A00B-498A-825E-37F89C5C7F9E}"/>
              </a:ext>
            </a:extLst>
          </p:cNvPr>
          <p:cNvSpPr txBox="1"/>
          <p:nvPr/>
        </p:nvSpPr>
        <p:spPr>
          <a:xfrm>
            <a:off x="585787" y="1011466"/>
            <a:ext cx="10604951" cy="400110"/>
          </a:xfrm>
          <a:prstGeom prst="rect">
            <a:avLst/>
          </a:prstGeom>
          <a:noFill/>
        </p:spPr>
        <p:txBody>
          <a:bodyPr wrap="square" rtlCol="0">
            <a:spAutoFit/>
          </a:bodyPr>
          <a:lstStyle/>
          <a:p>
            <a:pPr algn="ctr"/>
            <a:r>
              <a:rPr lang="en-US" sz="2000" b="1" dirty="0"/>
              <a:t>God imparts His Guidance So that We Can Advance God’s Kingdom with these Gi</a:t>
            </a:r>
            <a:r>
              <a:rPr lang="en-US" b="1" dirty="0"/>
              <a:t>fts</a:t>
            </a:r>
          </a:p>
        </p:txBody>
      </p:sp>
      <p:pic>
        <p:nvPicPr>
          <p:cNvPr id="15" name="Picture 14" descr="Two people standing in front of a computer&#10;&#10;Description automatically generated">
            <a:extLst>
              <a:ext uri="{FF2B5EF4-FFF2-40B4-BE49-F238E27FC236}">
                <a16:creationId xmlns:a16="http://schemas.microsoft.com/office/drawing/2014/main" id="{05228ADB-D7E0-412E-A741-A1FD19761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497" y="1730122"/>
            <a:ext cx="1429809" cy="147577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7" name="Picture 16" descr="A picture containing nature, sunset&#10;&#10;Description automatically generated">
            <a:extLst>
              <a:ext uri="{FF2B5EF4-FFF2-40B4-BE49-F238E27FC236}">
                <a16:creationId xmlns:a16="http://schemas.microsoft.com/office/drawing/2014/main" id="{EECEBFCE-9E35-42B0-A09B-E0BCFF8B2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727" y="3339028"/>
            <a:ext cx="1440579" cy="109758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64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1000"/>
                                        <p:tgtEl>
                                          <p:spTgt spid="6">
                                            <p:txEl>
                                              <p:pRg st="0" end="0"/>
                                            </p:txEl>
                                          </p:spTgt>
                                        </p:tgtEl>
                                      </p:cBhvr>
                                    </p:animEffect>
                                    <p:anim calcmode="lin" valueType="num">
                                      <p:cBhvr>
                                        <p:cTn id="6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B978-B14C-4618-9184-6813EA65C06B}"/>
              </a:ext>
            </a:extLst>
          </p:cNvPr>
          <p:cNvSpPr>
            <a:spLocks noGrp="1"/>
          </p:cNvSpPr>
          <p:nvPr>
            <p:ph type="title"/>
          </p:nvPr>
        </p:nvSpPr>
        <p:spPr>
          <a:xfrm>
            <a:off x="2003327" y="326949"/>
            <a:ext cx="6863862" cy="714767"/>
          </a:xfrm>
        </p:spPr>
        <p:txBody>
          <a:bodyPr/>
          <a:lstStyle/>
          <a:p>
            <a:pPr algn="ctr"/>
            <a:r>
              <a:rPr lang="en-US" sz="3200" b="1" u="sng" dirty="0"/>
              <a:t>THE SPIRITUAL GIFTS OF POWER  </a:t>
            </a:r>
          </a:p>
        </p:txBody>
      </p:sp>
      <p:sp>
        <p:nvSpPr>
          <p:cNvPr id="3" name="Content Placeholder 2">
            <a:extLst>
              <a:ext uri="{FF2B5EF4-FFF2-40B4-BE49-F238E27FC236}">
                <a16:creationId xmlns:a16="http://schemas.microsoft.com/office/drawing/2014/main" id="{30524A0E-C4CA-4FC7-B49A-F08ED4A784B9}"/>
              </a:ext>
            </a:extLst>
          </p:cNvPr>
          <p:cNvSpPr>
            <a:spLocks noGrp="1"/>
          </p:cNvSpPr>
          <p:nvPr>
            <p:ph sz="half" idx="1"/>
          </p:nvPr>
        </p:nvSpPr>
        <p:spPr>
          <a:xfrm>
            <a:off x="1121148" y="2604333"/>
            <a:ext cx="3365501" cy="2979343"/>
          </a:xfrm>
        </p:spPr>
        <p:txBody>
          <a:bodyPr>
            <a:noAutofit/>
          </a:bodyPr>
          <a:lstStyle/>
          <a:p>
            <a:pPr>
              <a:spcBef>
                <a:spcPts val="1200"/>
              </a:spcBef>
            </a:pPr>
            <a:r>
              <a:rPr lang="en-US" sz="2000" b="1" dirty="0"/>
              <a:t>Faith</a:t>
            </a:r>
          </a:p>
          <a:p>
            <a:pPr>
              <a:spcBef>
                <a:spcPts val="1200"/>
              </a:spcBef>
            </a:pPr>
            <a:endParaRPr lang="en-US" sz="1400" dirty="0"/>
          </a:p>
          <a:p>
            <a:pPr>
              <a:spcBef>
                <a:spcPts val="1200"/>
              </a:spcBef>
            </a:pPr>
            <a:endParaRPr lang="en-US" sz="1400" dirty="0"/>
          </a:p>
          <a:p>
            <a:pPr>
              <a:spcBef>
                <a:spcPts val="1200"/>
              </a:spcBef>
            </a:pPr>
            <a:r>
              <a:rPr lang="en-US" sz="2000" b="1" dirty="0"/>
              <a:t>Healing</a:t>
            </a:r>
            <a:endParaRPr lang="en-US" sz="2000" dirty="0"/>
          </a:p>
          <a:p>
            <a:pPr>
              <a:spcBef>
                <a:spcPts val="1200"/>
              </a:spcBef>
            </a:pPr>
            <a:endParaRPr lang="en-US" sz="1400" dirty="0"/>
          </a:p>
          <a:p>
            <a:pPr>
              <a:spcBef>
                <a:spcPts val="1200"/>
              </a:spcBef>
            </a:pPr>
            <a:endParaRPr lang="en-US" sz="1400" dirty="0"/>
          </a:p>
          <a:p>
            <a:pPr>
              <a:spcBef>
                <a:spcPts val="1200"/>
              </a:spcBef>
            </a:pPr>
            <a:r>
              <a:rPr lang="en-US" sz="2000" b="1" dirty="0"/>
              <a:t>The Working of Miracles</a:t>
            </a:r>
          </a:p>
        </p:txBody>
      </p:sp>
      <p:sp>
        <p:nvSpPr>
          <p:cNvPr id="4" name="Content Placeholder 3">
            <a:extLst>
              <a:ext uri="{FF2B5EF4-FFF2-40B4-BE49-F238E27FC236}">
                <a16:creationId xmlns:a16="http://schemas.microsoft.com/office/drawing/2014/main" id="{640D6AF7-3AF6-406B-A6D0-96F7BBAA103D}"/>
              </a:ext>
            </a:extLst>
          </p:cNvPr>
          <p:cNvSpPr>
            <a:spLocks noGrp="1"/>
          </p:cNvSpPr>
          <p:nvPr>
            <p:ph sz="half" idx="2"/>
          </p:nvPr>
        </p:nvSpPr>
        <p:spPr>
          <a:xfrm>
            <a:off x="6772276" y="2468957"/>
            <a:ext cx="5225878" cy="3238065"/>
          </a:xfrm>
        </p:spPr>
        <p:txBody>
          <a:bodyPr>
            <a:normAutofit fontScale="85000" lnSpcReduction="20000"/>
          </a:bodyPr>
          <a:lstStyle/>
          <a:p>
            <a:r>
              <a:rPr lang="en-US" sz="2200" b="1" dirty="0"/>
              <a:t>The ability to act on God’s promises with confidence – unwaveringly.</a:t>
            </a:r>
          </a:p>
          <a:p>
            <a:endParaRPr lang="en-US" sz="1400" b="1" dirty="0"/>
          </a:p>
          <a:p>
            <a:endParaRPr lang="en-US" sz="1400" b="1" dirty="0"/>
          </a:p>
          <a:p>
            <a:r>
              <a:rPr lang="en-US" sz="2200" b="1" dirty="0"/>
              <a:t>The ability to demonstrate the power of God by restoring the sick, (emotionally, physically and spiritually).</a:t>
            </a:r>
          </a:p>
          <a:p>
            <a:endParaRPr lang="en-US" sz="2200" b="1" dirty="0"/>
          </a:p>
          <a:p>
            <a:endParaRPr lang="en-US" sz="1400" b="1" dirty="0"/>
          </a:p>
          <a:p>
            <a:r>
              <a:rPr lang="en-US" sz="2400" b="1" dirty="0"/>
              <a:t>The ability to be used supernaturally to glorify God.</a:t>
            </a:r>
          </a:p>
        </p:txBody>
      </p:sp>
      <p:sp>
        <p:nvSpPr>
          <p:cNvPr id="17" name="Slide Number Placeholder 16">
            <a:extLst>
              <a:ext uri="{FF2B5EF4-FFF2-40B4-BE49-F238E27FC236}">
                <a16:creationId xmlns:a16="http://schemas.microsoft.com/office/drawing/2014/main" id="{8B52DB3D-3024-4189-A8E2-33E5A3B5D1F0}"/>
              </a:ext>
            </a:extLst>
          </p:cNvPr>
          <p:cNvSpPr>
            <a:spLocks noGrp="1"/>
          </p:cNvSpPr>
          <p:nvPr>
            <p:ph type="sldNum" sz="quarter" idx="12"/>
          </p:nvPr>
        </p:nvSpPr>
        <p:spPr/>
        <p:txBody>
          <a:bodyPr/>
          <a:lstStyle/>
          <a:p>
            <a:fld id="{C1633E56-06A5-4DF9-BA05-6F41D88E8772}" type="slidenum">
              <a:rPr lang="en-US" smtClean="0"/>
              <a:t>17</a:t>
            </a:fld>
            <a:endParaRPr lang="en-US"/>
          </a:p>
        </p:txBody>
      </p:sp>
      <p:sp>
        <p:nvSpPr>
          <p:cNvPr id="5" name="TextBox 4">
            <a:extLst>
              <a:ext uri="{FF2B5EF4-FFF2-40B4-BE49-F238E27FC236}">
                <a16:creationId xmlns:a16="http://schemas.microsoft.com/office/drawing/2014/main" id="{5168F122-9744-4A0A-90DC-E8019AA5E0C3}"/>
              </a:ext>
            </a:extLst>
          </p:cNvPr>
          <p:cNvSpPr txBox="1"/>
          <p:nvPr/>
        </p:nvSpPr>
        <p:spPr>
          <a:xfrm>
            <a:off x="357188" y="1103700"/>
            <a:ext cx="10996613" cy="400110"/>
          </a:xfrm>
          <a:prstGeom prst="rect">
            <a:avLst/>
          </a:prstGeom>
          <a:noFill/>
        </p:spPr>
        <p:txBody>
          <a:bodyPr wrap="square" rtlCol="0">
            <a:spAutoFit/>
          </a:bodyPr>
          <a:lstStyle/>
          <a:p>
            <a:pPr algn="ctr"/>
            <a:r>
              <a:rPr lang="en-US" sz="2000" b="1" dirty="0"/>
              <a:t>God imparts His own Divine Powers and Abilities to Men and Women through these Gifts</a:t>
            </a:r>
          </a:p>
        </p:txBody>
      </p:sp>
      <p:pic>
        <p:nvPicPr>
          <p:cNvPr id="2052" name="Picture 4" descr="Image result for faith">
            <a:extLst>
              <a:ext uri="{FF2B5EF4-FFF2-40B4-BE49-F238E27FC236}">
                <a16:creationId xmlns:a16="http://schemas.microsoft.com/office/drawing/2014/main" id="{71600C86-321A-4077-9B60-7E0336B28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305" y="1955543"/>
            <a:ext cx="1715907" cy="128693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healing">
            <a:extLst>
              <a:ext uri="{FF2B5EF4-FFF2-40B4-BE49-F238E27FC236}">
                <a16:creationId xmlns:a16="http://schemas.microsoft.com/office/drawing/2014/main" id="{50531B9A-8352-48B9-814C-2CD17BA35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305" y="3360674"/>
            <a:ext cx="1715907" cy="105189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A close up of a sign&#10;&#10;Description automatically generated">
            <a:extLst>
              <a:ext uri="{FF2B5EF4-FFF2-40B4-BE49-F238E27FC236}">
                <a16:creationId xmlns:a16="http://schemas.microsoft.com/office/drawing/2014/main" id="{F19D92A9-D6E6-47D2-BF2A-2BEEBDCE1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306" y="4546051"/>
            <a:ext cx="1730364" cy="116097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D749A414-988A-4927-8D2E-D299E2C3F381}"/>
              </a:ext>
            </a:extLst>
          </p:cNvPr>
          <p:cNvSpPr txBox="1"/>
          <p:nvPr/>
        </p:nvSpPr>
        <p:spPr>
          <a:xfrm>
            <a:off x="516023" y="5964283"/>
            <a:ext cx="11159953" cy="707886"/>
          </a:xfrm>
          <a:prstGeom prst="rect">
            <a:avLst/>
          </a:prstGeom>
          <a:noFill/>
        </p:spPr>
        <p:txBody>
          <a:bodyPr wrap="square" rtlCol="0">
            <a:spAutoFit/>
          </a:bodyPr>
          <a:lstStyle/>
          <a:p>
            <a:pPr algn="ctr"/>
            <a:r>
              <a:rPr lang="en-US" sz="2000" b="1" i="1" dirty="0"/>
              <a:t>John 14:12 –“Verily, verily, I say unto you, He that believeth on me, the works that I do shall he do also; and greater works than these shall he do; because I go unto my Father.”</a:t>
            </a:r>
          </a:p>
        </p:txBody>
      </p:sp>
    </p:spTree>
    <p:extLst>
      <p:ext uri="{BB962C8B-B14F-4D97-AF65-F5344CB8AC3E}">
        <p14:creationId xmlns:p14="http://schemas.microsoft.com/office/powerpoint/2010/main" val="39603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additive="base">
                                        <p:cTn id="37" dur="500" fill="hold"/>
                                        <p:tgtEl>
                                          <p:spTgt spid="2054"/>
                                        </p:tgtEl>
                                        <p:attrNameLst>
                                          <p:attrName>ppt_x</p:attrName>
                                        </p:attrNameLst>
                                      </p:cBhvr>
                                      <p:tavLst>
                                        <p:tav tm="0">
                                          <p:val>
                                            <p:strVal val="#ppt_x"/>
                                          </p:val>
                                        </p:tav>
                                        <p:tav tm="100000">
                                          <p:val>
                                            <p:strVal val="#ppt_x"/>
                                          </p:val>
                                        </p:tav>
                                      </p:tavLst>
                                    </p:anim>
                                    <p:anim calcmode="lin" valueType="num">
                                      <p:cBhvr additive="base">
                                        <p:cTn id="3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additive="base">
                                        <p:cTn id="6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1000"/>
                                        <p:tgtEl>
                                          <p:spTgt spid="15">
                                            <p:txEl>
                                              <p:pRg st="0" end="0"/>
                                            </p:txEl>
                                          </p:spTgt>
                                        </p:tgtEl>
                                      </p:cBhvr>
                                    </p:animEffect>
                                    <p:anim calcmode="lin" valueType="num">
                                      <p:cBhvr>
                                        <p:cTn id="6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6D4F-C217-42D3-BE72-15333D896A63}"/>
              </a:ext>
            </a:extLst>
          </p:cNvPr>
          <p:cNvSpPr>
            <a:spLocks noGrp="1"/>
          </p:cNvSpPr>
          <p:nvPr>
            <p:ph type="title"/>
          </p:nvPr>
        </p:nvSpPr>
        <p:spPr>
          <a:xfrm>
            <a:off x="2207523" y="323061"/>
            <a:ext cx="6674037" cy="837819"/>
          </a:xfrm>
        </p:spPr>
        <p:txBody>
          <a:bodyPr/>
          <a:lstStyle/>
          <a:p>
            <a:pPr algn="ctr"/>
            <a:r>
              <a:rPr lang="en-US" sz="3200" b="1" u="sng" dirty="0"/>
              <a:t>THE SPIRITUAL GIFTS OF SUPPORT</a:t>
            </a:r>
          </a:p>
        </p:txBody>
      </p:sp>
      <p:sp>
        <p:nvSpPr>
          <p:cNvPr id="3" name="Content Placeholder 2">
            <a:extLst>
              <a:ext uri="{FF2B5EF4-FFF2-40B4-BE49-F238E27FC236}">
                <a16:creationId xmlns:a16="http://schemas.microsoft.com/office/drawing/2014/main" id="{B3EB6C5E-D678-4CC5-A416-7ABDEE3F00C6}"/>
              </a:ext>
            </a:extLst>
          </p:cNvPr>
          <p:cNvSpPr>
            <a:spLocks noGrp="1"/>
          </p:cNvSpPr>
          <p:nvPr>
            <p:ph sz="half" idx="1"/>
          </p:nvPr>
        </p:nvSpPr>
        <p:spPr>
          <a:xfrm>
            <a:off x="1382535" y="2306278"/>
            <a:ext cx="2576197" cy="3308710"/>
          </a:xfrm>
        </p:spPr>
        <p:txBody>
          <a:bodyPr>
            <a:normAutofit fontScale="92500" lnSpcReduction="10000"/>
          </a:bodyPr>
          <a:lstStyle/>
          <a:p>
            <a:pPr>
              <a:spcBef>
                <a:spcPts val="1500"/>
              </a:spcBef>
            </a:pPr>
            <a:r>
              <a:rPr lang="en-US" sz="2400" b="1" dirty="0"/>
              <a:t>Helps</a:t>
            </a:r>
          </a:p>
          <a:p>
            <a:pPr>
              <a:spcBef>
                <a:spcPts val="1500"/>
              </a:spcBef>
            </a:pPr>
            <a:endParaRPr lang="en-US" sz="1400" b="1" dirty="0"/>
          </a:p>
          <a:p>
            <a:pPr marL="0" indent="0">
              <a:spcBef>
                <a:spcPts val="1500"/>
              </a:spcBef>
              <a:buNone/>
            </a:pPr>
            <a:endParaRPr lang="en-US" sz="1400" b="1" dirty="0"/>
          </a:p>
          <a:p>
            <a:pPr>
              <a:spcBef>
                <a:spcPts val="1500"/>
              </a:spcBef>
            </a:pPr>
            <a:r>
              <a:rPr lang="en-US" sz="2400" b="1" dirty="0"/>
              <a:t>Hospitality</a:t>
            </a:r>
          </a:p>
          <a:p>
            <a:pPr>
              <a:spcBef>
                <a:spcPts val="1500"/>
              </a:spcBef>
            </a:pPr>
            <a:endParaRPr lang="en-US" sz="1400" b="1" dirty="0"/>
          </a:p>
          <a:p>
            <a:pPr marL="0" indent="0">
              <a:spcBef>
                <a:spcPts val="1500"/>
              </a:spcBef>
              <a:buNone/>
            </a:pPr>
            <a:endParaRPr lang="en-US" sz="1400" dirty="0"/>
          </a:p>
          <a:p>
            <a:pPr>
              <a:spcBef>
                <a:spcPts val="1500"/>
              </a:spcBef>
            </a:pPr>
            <a:r>
              <a:rPr lang="en-US" sz="2400" b="1" dirty="0"/>
              <a:t>Mercy</a:t>
            </a:r>
          </a:p>
          <a:p>
            <a:endParaRPr lang="en-US" sz="1400" dirty="0"/>
          </a:p>
          <a:p>
            <a:endParaRPr lang="en-US" sz="1400" dirty="0"/>
          </a:p>
        </p:txBody>
      </p:sp>
      <p:sp>
        <p:nvSpPr>
          <p:cNvPr id="4" name="Content Placeholder 3">
            <a:extLst>
              <a:ext uri="{FF2B5EF4-FFF2-40B4-BE49-F238E27FC236}">
                <a16:creationId xmlns:a16="http://schemas.microsoft.com/office/drawing/2014/main" id="{4C66DD75-6C0A-425E-972D-6F6357949A52}"/>
              </a:ext>
            </a:extLst>
          </p:cNvPr>
          <p:cNvSpPr>
            <a:spLocks noGrp="1"/>
          </p:cNvSpPr>
          <p:nvPr>
            <p:ph sz="half" idx="2"/>
          </p:nvPr>
        </p:nvSpPr>
        <p:spPr>
          <a:xfrm>
            <a:off x="6858000" y="2029186"/>
            <a:ext cx="4686300" cy="3471502"/>
          </a:xfrm>
        </p:spPr>
        <p:txBody>
          <a:bodyPr>
            <a:normAutofit fontScale="92500" lnSpcReduction="10000"/>
          </a:bodyPr>
          <a:lstStyle/>
          <a:p>
            <a:r>
              <a:rPr lang="en-US" sz="2200" b="1" dirty="0"/>
              <a:t>The ability to free up and support others – one who works behind the scene</a:t>
            </a:r>
            <a:r>
              <a:rPr lang="en-US" sz="2200" dirty="0"/>
              <a:t>.</a:t>
            </a:r>
          </a:p>
          <a:p>
            <a:endParaRPr lang="en-US" sz="1400" dirty="0"/>
          </a:p>
          <a:p>
            <a:endParaRPr lang="en-US" sz="1400" dirty="0"/>
          </a:p>
          <a:p>
            <a:r>
              <a:rPr lang="en-US" sz="2200" b="1" dirty="0"/>
              <a:t>The ability to care for others – by providing fellowship, food and shelter.</a:t>
            </a:r>
          </a:p>
          <a:p>
            <a:pPr marL="0" indent="0">
              <a:buNone/>
            </a:pPr>
            <a:endParaRPr lang="en-US" sz="1400" dirty="0"/>
          </a:p>
          <a:p>
            <a:r>
              <a:rPr lang="en-US" sz="2200" b="1" dirty="0"/>
              <a:t>The ability to help those who are suffering or in need.</a:t>
            </a:r>
          </a:p>
          <a:p>
            <a:endParaRPr lang="en-US" sz="1400" dirty="0"/>
          </a:p>
          <a:p>
            <a:endParaRPr lang="en-US" sz="1400" dirty="0"/>
          </a:p>
        </p:txBody>
      </p:sp>
      <p:sp>
        <p:nvSpPr>
          <p:cNvPr id="15" name="Slide Number Placeholder 14">
            <a:extLst>
              <a:ext uri="{FF2B5EF4-FFF2-40B4-BE49-F238E27FC236}">
                <a16:creationId xmlns:a16="http://schemas.microsoft.com/office/drawing/2014/main" id="{80E03900-D55A-4B46-AEF4-F13316CC909A}"/>
              </a:ext>
            </a:extLst>
          </p:cNvPr>
          <p:cNvSpPr>
            <a:spLocks noGrp="1"/>
          </p:cNvSpPr>
          <p:nvPr>
            <p:ph type="sldNum" sz="quarter" idx="12"/>
          </p:nvPr>
        </p:nvSpPr>
        <p:spPr/>
        <p:txBody>
          <a:bodyPr/>
          <a:lstStyle/>
          <a:p>
            <a:fld id="{C1633E56-06A5-4DF9-BA05-6F41D88E8772}" type="slidenum">
              <a:rPr lang="en-US" smtClean="0"/>
              <a:t>18</a:t>
            </a:fld>
            <a:endParaRPr lang="en-US"/>
          </a:p>
        </p:txBody>
      </p:sp>
      <p:pic>
        <p:nvPicPr>
          <p:cNvPr id="9" name="Picture 8">
            <a:extLst>
              <a:ext uri="{FF2B5EF4-FFF2-40B4-BE49-F238E27FC236}">
                <a16:creationId xmlns:a16="http://schemas.microsoft.com/office/drawing/2014/main" id="{60EE9286-2F1D-488A-9D47-9540E7B7A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344" y="3103915"/>
            <a:ext cx="1788398" cy="148768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6AFA443-0A0E-4F8C-8C96-5190CBF7FAE7}"/>
              </a:ext>
            </a:extLst>
          </p:cNvPr>
          <p:cNvSpPr txBox="1"/>
          <p:nvPr/>
        </p:nvSpPr>
        <p:spPr>
          <a:xfrm>
            <a:off x="1382535" y="6023964"/>
            <a:ext cx="9268600" cy="707886"/>
          </a:xfrm>
          <a:prstGeom prst="rect">
            <a:avLst/>
          </a:prstGeom>
          <a:noFill/>
        </p:spPr>
        <p:txBody>
          <a:bodyPr wrap="square" rtlCol="0">
            <a:spAutoFit/>
          </a:bodyPr>
          <a:lstStyle/>
          <a:p>
            <a:pPr algn="ctr"/>
            <a:r>
              <a:rPr lang="en-US" sz="2000" b="1" i="1" dirty="0"/>
              <a:t>Matt 25:40 –“The King will reply, 'Truly I tell you, whatever you did for one of the least of these brothers and sisters of mine, you did for me.’”</a:t>
            </a:r>
          </a:p>
        </p:txBody>
      </p:sp>
      <p:sp>
        <p:nvSpPr>
          <p:cNvPr id="12" name="TextBox 11">
            <a:extLst>
              <a:ext uri="{FF2B5EF4-FFF2-40B4-BE49-F238E27FC236}">
                <a16:creationId xmlns:a16="http://schemas.microsoft.com/office/drawing/2014/main" id="{FF600BD2-D3E5-4141-92AE-E541EAF26AF0}"/>
              </a:ext>
            </a:extLst>
          </p:cNvPr>
          <p:cNvSpPr txBox="1"/>
          <p:nvPr/>
        </p:nvSpPr>
        <p:spPr>
          <a:xfrm>
            <a:off x="275089" y="1028949"/>
            <a:ext cx="10915650" cy="400110"/>
          </a:xfrm>
          <a:prstGeom prst="rect">
            <a:avLst/>
          </a:prstGeom>
          <a:noFill/>
        </p:spPr>
        <p:txBody>
          <a:bodyPr wrap="square" rtlCol="0">
            <a:spAutoFit/>
          </a:bodyPr>
          <a:lstStyle/>
          <a:p>
            <a:pPr algn="ctr"/>
            <a:r>
              <a:rPr lang="en-US" sz="2000" b="1" dirty="0"/>
              <a:t>God’s Purpose is to Make Us People who Enrich the Lives of Others through these Gifts</a:t>
            </a:r>
          </a:p>
        </p:txBody>
      </p:sp>
      <p:pic>
        <p:nvPicPr>
          <p:cNvPr id="3076" name="Picture 4">
            <a:extLst>
              <a:ext uri="{FF2B5EF4-FFF2-40B4-BE49-F238E27FC236}">
                <a16:creationId xmlns:a16="http://schemas.microsoft.com/office/drawing/2014/main" id="{AFF0C25F-3928-45F9-92BD-C7F9D3D94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343" y="1763082"/>
            <a:ext cx="1788399" cy="12085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Picture 16" descr="Image result for black nurse practitioner">
            <a:hlinkClick r:id="rId5"/>
            <a:extLst>
              <a:ext uri="{FF2B5EF4-FFF2-40B4-BE49-F238E27FC236}">
                <a16:creationId xmlns:a16="http://schemas.microsoft.com/office/drawing/2014/main" id="{D4A3ABDD-47B4-4CB8-B59B-94A1C796A9D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50343" y="4735041"/>
            <a:ext cx="1788398" cy="12085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83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1000"/>
                                        <p:tgtEl>
                                          <p:spTgt spid="13">
                                            <p:txEl>
                                              <p:pRg st="0" end="0"/>
                                            </p:txEl>
                                          </p:spTgt>
                                        </p:tgtEl>
                                      </p:cBhvr>
                                    </p:animEffect>
                                    <p:anim calcmode="lin" valueType="num">
                                      <p:cBhvr>
                                        <p:cTn id="6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49D1-140F-4DBB-BF6D-DB88DC05060A}"/>
              </a:ext>
            </a:extLst>
          </p:cNvPr>
          <p:cNvSpPr>
            <a:spLocks noGrp="1"/>
          </p:cNvSpPr>
          <p:nvPr>
            <p:ph type="title"/>
          </p:nvPr>
        </p:nvSpPr>
        <p:spPr>
          <a:xfrm>
            <a:off x="1530937" y="343677"/>
            <a:ext cx="8070744" cy="676824"/>
          </a:xfrm>
        </p:spPr>
        <p:txBody>
          <a:bodyPr/>
          <a:lstStyle/>
          <a:p>
            <a:pPr algn="ctr"/>
            <a:r>
              <a:rPr lang="en-US" sz="3200" b="1" u="sng" dirty="0"/>
              <a:t>THE SPIRITUAL GIFTS OF REVELATION</a:t>
            </a:r>
          </a:p>
        </p:txBody>
      </p:sp>
      <p:sp>
        <p:nvSpPr>
          <p:cNvPr id="3" name="Text Placeholder 2">
            <a:extLst>
              <a:ext uri="{FF2B5EF4-FFF2-40B4-BE49-F238E27FC236}">
                <a16:creationId xmlns:a16="http://schemas.microsoft.com/office/drawing/2014/main" id="{93BBAA88-0ABE-4DC1-90C2-D1AE389278C0}"/>
              </a:ext>
            </a:extLst>
          </p:cNvPr>
          <p:cNvSpPr>
            <a:spLocks noGrp="1"/>
          </p:cNvSpPr>
          <p:nvPr>
            <p:ph type="body" idx="1"/>
          </p:nvPr>
        </p:nvSpPr>
        <p:spPr>
          <a:xfrm>
            <a:off x="908583" y="1065018"/>
            <a:ext cx="9992779" cy="554037"/>
          </a:xfrm>
        </p:spPr>
        <p:txBody>
          <a:bodyPr>
            <a:noAutofit/>
          </a:bodyPr>
          <a:lstStyle/>
          <a:p>
            <a:pPr algn="ctr"/>
            <a:r>
              <a:rPr lang="en-US" sz="2000" b="1" dirty="0">
                <a:solidFill>
                  <a:schemeClr val="tx1"/>
                </a:solidFill>
                <a:latin typeface="+mn-lt"/>
              </a:rPr>
              <a:t>God Reveals Information Supernaturally to a Man or Woman through these Gifts</a:t>
            </a:r>
          </a:p>
        </p:txBody>
      </p:sp>
      <p:sp>
        <p:nvSpPr>
          <p:cNvPr id="4" name="Content Placeholder 3">
            <a:extLst>
              <a:ext uri="{FF2B5EF4-FFF2-40B4-BE49-F238E27FC236}">
                <a16:creationId xmlns:a16="http://schemas.microsoft.com/office/drawing/2014/main" id="{9F28E791-0ECC-4734-8392-58E121757232}"/>
              </a:ext>
            </a:extLst>
          </p:cNvPr>
          <p:cNvSpPr>
            <a:spLocks noGrp="1"/>
          </p:cNvSpPr>
          <p:nvPr>
            <p:ph sz="half" idx="2"/>
          </p:nvPr>
        </p:nvSpPr>
        <p:spPr>
          <a:xfrm>
            <a:off x="1271588" y="2170001"/>
            <a:ext cx="2907603" cy="3508322"/>
          </a:xfrm>
        </p:spPr>
        <p:txBody>
          <a:bodyPr>
            <a:normAutofit fontScale="47500" lnSpcReduction="20000"/>
          </a:bodyPr>
          <a:lstStyle/>
          <a:p>
            <a:endParaRPr lang="en-US" sz="1400" dirty="0"/>
          </a:p>
          <a:p>
            <a:pPr>
              <a:spcBef>
                <a:spcPts val="1700"/>
              </a:spcBef>
            </a:pPr>
            <a:r>
              <a:rPr lang="en-US" sz="4200" b="1" dirty="0"/>
              <a:t>The Discerning of Spirits</a:t>
            </a:r>
          </a:p>
          <a:p>
            <a:pPr>
              <a:spcBef>
                <a:spcPts val="1700"/>
              </a:spcBef>
            </a:pPr>
            <a:endParaRPr lang="en-US" sz="1400" b="1" dirty="0"/>
          </a:p>
          <a:p>
            <a:pPr marL="0" indent="0">
              <a:spcBef>
                <a:spcPts val="1700"/>
              </a:spcBef>
              <a:buNone/>
            </a:pPr>
            <a:endParaRPr lang="en-US" sz="1400" b="1" dirty="0"/>
          </a:p>
          <a:p>
            <a:pPr>
              <a:spcBef>
                <a:spcPts val="1700"/>
              </a:spcBef>
            </a:pPr>
            <a:r>
              <a:rPr lang="en-US" sz="4200" b="1" dirty="0"/>
              <a:t>The Word of Knowledge</a:t>
            </a:r>
          </a:p>
          <a:p>
            <a:pPr>
              <a:spcBef>
                <a:spcPts val="1700"/>
              </a:spcBef>
            </a:pPr>
            <a:endParaRPr lang="en-US" sz="1400" b="1" dirty="0"/>
          </a:p>
          <a:p>
            <a:pPr>
              <a:spcBef>
                <a:spcPts val="1700"/>
              </a:spcBef>
            </a:pPr>
            <a:endParaRPr lang="en-US" sz="1400" b="1" dirty="0"/>
          </a:p>
          <a:p>
            <a:pPr>
              <a:spcBef>
                <a:spcPts val="1700"/>
              </a:spcBef>
            </a:pPr>
            <a:r>
              <a:rPr lang="en-US" sz="4200" b="1" dirty="0"/>
              <a:t>The Word of Wisdom</a:t>
            </a:r>
          </a:p>
          <a:p>
            <a:endParaRPr lang="en-US" sz="1400" dirty="0"/>
          </a:p>
        </p:txBody>
      </p:sp>
      <p:sp>
        <p:nvSpPr>
          <p:cNvPr id="6" name="Content Placeholder 5">
            <a:extLst>
              <a:ext uri="{FF2B5EF4-FFF2-40B4-BE49-F238E27FC236}">
                <a16:creationId xmlns:a16="http://schemas.microsoft.com/office/drawing/2014/main" id="{1589E6CB-A7E5-4428-BA6C-C6B9249079FE}"/>
              </a:ext>
            </a:extLst>
          </p:cNvPr>
          <p:cNvSpPr>
            <a:spLocks noGrp="1"/>
          </p:cNvSpPr>
          <p:nvPr>
            <p:ph sz="quarter" idx="4"/>
          </p:nvPr>
        </p:nvSpPr>
        <p:spPr>
          <a:xfrm>
            <a:off x="6798259" y="2545173"/>
            <a:ext cx="5183188" cy="3439045"/>
          </a:xfrm>
        </p:spPr>
        <p:txBody>
          <a:bodyPr>
            <a:normAutofit fontScale="47500" lnSpcReduction="20000"/>
          </a:bodyPr>
          <a:lstStyle/>
          <a:p>
            <a:r>
              <a:rPr lang="en-US" sz="4200" b="1" dirty="0"/>
              <a:t>The ability to discern between truth and error, right or wrong.  The ability to discern spirits – good or evil.</a:t>
            </a:r>
          </a:p>
          <a:p>
            <a:endParaRPr lang="en-US" sz="1400" dirty="0"/>
          </a:p>
          <a:p>
            <a:endParaRPr lang="en-US" sz="1400" dirty="0"/>
          </a:p>
          <a:p>
            <a:r>
              <a:rPr lang="en-US" sz="4200" b="1" dirty="0"/>
              <a:t>The ability to have unusual insight and knowledge about a particular situation or person</a:t>
            </a:r>
            <a:r>
              <a:rPr lang="en-US" sz="3800" b="1" dirty="0"/>
              <a:t>.</a:t>
            </a:r>
          </a:p>
          <a:p>
            <a:endParaRPr lang="en-US" sz="2900" b="1" dirty="0"/>
          </a:p>
          <a:p>
            <a:endParaRPr lang="en-US" sz="1400" b="1" dirty="0"/>
          </a:p>
          <a:p>
            <a:r>
              <a:rPr lang="en-US" sz="4200" b="1" dirty="0"/>
              <a:t>The ability to reveal truth and expose deception.</a:t>
            </a:r>
          </a:p>
          <a:p>
            <a:endParaRPr lang="en-US" sz="1400" dirty="0"/>
          </a:p>
          <a:p>
            <a:endParaRPr lang="en-US" sz="1400" dirty="0"/>
          </a:p>
        </p:txBody>
      </p:sp>
      <p:sp>
        <p:nvSpPr>
          <p:cNvPr id="17" name="Slide Number Placeholder 16">
            <a:extLst>
              <a:ext uri="{FF2B5EF4-FFF2-40B4-BE49-F238E27FC236}">
                <a16:creationId xmlns:a16="http://schemas.microsoft.com/office/drawing/2014/main" id="{2E3A47A2-BF38-460A-84E8-7D3F467B9D46}"/>
              </a:ext>
            </a:extLst>
          </p:cNvPr>
          <p:cNvSpPr>
            <a:spLocks noGrp="1"/>
          </p:cNvSpPr>
          <p:nvPr>
            <p:ph type="sldNum" sz="quarter" idx="12"/>
          </p:nvPr>
        </p:nvSpPr>
        <p:spPr/>
        <p:txBody>
          <a:bodyPr/>
          <a:lstStyle/>
          <a:p>
            <a:fld id="{C1633E56-06A5-4DF9-BA05-6F41D88E8772}" type="slidenum">
              <a:rPr lang="en-US" smtClean="0"/>
              <a:t>19</a:t>
            </a:fld>
            <a:endParaRPr lang="en-US"/>
          </a:p>
        </p:txBody>
      </p:sp>
      <p:sp>
        <p:nvSpPr>
          <p:cNvPr id="11" name="TextBox 10">
            <a:extLst>
              <a:ext uri="{FF2B5EF4-FFF2-40B4-BE49-F238E27FC236}">
                <a16:creationId xmlns:a16="http://schemas.microsoft.com/office/drawing/2014/main" id="{03E60422-B1D1-4979-8CDE-C48A12D4F549}"/>
              </a:ext>
            </a:extLst>
          </p:cNvPr>
          <p:cNvSpPr txBox="1"/>
          <p:nvPr/>
        </p:nvSpPr>
        <p:spPr>
          <a:xfrm>
            <a:off x="1015074" y="5984219"/>
            <a:ext cx="10161851" cy="707886"/>
          </a:xfrm>
          <a:prstGeom prst="rect">
            <a:avLst/>
          </a:prstGeom>
          <a:noFill/>
        </p:spPr>
        <p:txBody>
          <a:bodyPr wrap="square" rtlCol="0">
            <a:spAutoFit/>
          </a:bodyPr>
          <a:lstStyle/>
          <a:p>
            <a:pPr algn="ctr"/>
            <a:r>
              <a:rPr lang="en-US" sz="2000" b="1" i="1" dirty="0"/>
              <a:t>Proverbs 29:18 – “Where there is no revelation, the people perish; but blessed is the one who heeds wisdom's instruction</a:t>
            </a:r>
            <a:r>
              <a:rPr lang="en-US" sz="1400" b="1" i="1" dirty="0"/>
              <a:t>.”</a:t>
            </a:r>
          </a:p>
        </p:txBody>
      </p:sp>
      <p:pic>
        <p:nvPicPr>
          <p:cNvPr id="13" name="Picture 12" descr="A close up of a plant&#10;&#10;Description automatically generated">
            <a:extLst>
              <a:ext uri="{FF2B5EF4-FFF2-40B4-BE49-F238E27FC236}">
                <a16:creationId xmlns:a16="http://schemas.microsoft.com/office/drawing/2014/main" id="{0307B414-93EA-4387-A49A-BDC9C3C0D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493" y="2049021"/>
            <a:ext cx="1599633" cy="120790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28" name="Picture 4">
            <a:hlinkClick r:id="rId4"/>
            <a:extLst>
              <a:ext uri="{FF2B5EF4-FFF2-40B4-BE49-F238E27FC236}">
                <a16:creationId xmlns:a16="http://schemas.microsoft.com/office/drawing/2014/main" id="{E430BB1B-4611-42FA-8E8B-E43D726467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6493" y="4792260"/>
            <a:ext cx="1599633" cy="98897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descr="A sign on a pole&#10;&#10;Description automatically generated">
            <a:extLst>
              <a:ext uri="{FF2B5EF4-FFF2-40B4-BE49-F238E27FC236}">
                <a16:creationId xmlns:a16="http://schemas.microsoft.com/office/drawing/2014/main" id="{CA0E4009-379D-425B-94AD-E22BEDD3B4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493" y="3387527"/>
            <a:ext cx="1599633" cy="12741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7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additive="base">
                                        <p:cTn id="55" dur="500" fill="hold"/>
                                        <p:tgtEl>
                                          <p:spTgt spid="1028"/>
                                        </p:tgtEl>
                                        <p:attrNameLst>
                                          <p:attrName>ppt_x</p:attrName>
                                        </p:attrNameLst>
                                      </p:cBhvr>
                                      <p:tavLst>
                                        <p:tav tm="0">
                                          <p:val>
                                            <p:strVal val="#ppt_x"/>
                                          </p:val>
                                        </p:tav>
                                        <p:tav tm="100000">
                                          <p:val>
                                            <p:strVal val="#ppt_x"/>
                                          </p:val>
                                        </p:tav>
                                      </p:tavLst>
                                    </p:anim>
                                    <p:anim calcmode="lin" valueType="num">
                                      <p:cBhvr additive="base">
                                        <p:cTn id="5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1000"/>
                                        <p:tgtEl>
                                          <p:spTgt spid="11">
                                            <p:txEl>
                                              <p:pRg st="0" end="0"/>
                                            </p:txEl>
                                          </p:spTgt>
                                        </p:tgtEl>
                                      </p:cBhvr>
                                    </p:animEffect>
                                    <p:anim calcmode="lin" valueType="num">
                                      <p:cBhvr>
                                        <p:cTn id="6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A9F4-7D37-4314-890F-7C5A27BCCAC8}"/>
              </a:ext>
            </a:extLst>
          </p:cNvPr>
          <p:cNvSpPr>
            <a:spLocks noGrp="1"/>
          </p:cNvSpPr>
          <p:nvPr>
            <p:ph type="title"/>
          </p:nvPr>
        </p:nvSpPr>
        <p:spPr>
          <a:xfrm>
            <a:off x="3818401" y="452718"/>
            <a:ext cx="4555198" cy="830610"/>
          </a:xfrm>
        </p:spPr>
        <p:txBody>
          <a:bodyPr/>
          <a:lstStyle/>
          <a:p>
            <a:pPr algn="ctr"/>
            <a:r>
              <a:rPr lang="en-US" sz="3200" b="1" u="sng" dirty="0"/>
              <a:t>EPHESIANS 2:10</a:t>
            </a:r>
          </a:p>
        </p:txBody>
      </p:sp>
      <p:pic>
        <p:nvPicPr>
          <p:cNvPr id="9" name="Content Placeholder 8" descr="A picture containing nature, sunset&#10;&#10;Description automatically generated">
            <a:extLst>
              <a:ext uri="{FF2B5EF4-FFF2-40B4-BE49-F238E27FC236}">
                <a16:creationId xmlns:a16="http://schemas.microsoft.com/office/drawing/2014/main" id="{F5E7286D-D9F9-430B-A36D-12B04F5922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5685" y="1815147"/>
            <a:ext cx="8360630" cy="43475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Slide Number Placeholder 10">
            <a:extLst>
              <a:ext uri="{FF2B5EF4-FFF2-40B4-BE49-F238E27FC236}">
                <a16:creationId xmlns:a16="http://schemas.microsoft.com/office/drawing/2014/main" id="{354179A3-866E-4703-8294-300F802AD406}"/>
              </a:ext>
            </a:extLst>
          </p:cNvPr>
          <p:cNvSpPr>
            <a:spLocks noGrp="1"/>
          </p:cNvSpPr>
          <p:nvPr>
            <p:ph type="sldNum" sz="quarter" idx="12"/>
          </p:nvPr>
        </p:nvSpPr>
        <p:spPr/>
        <p:txBody>
          <a:bodyPr/>
          <a:lstStyle/>
          <a:p>
            <a:fld id="{C1633E56-06A5-4DF9-BA05-6F41D88E8772}" type="slidenum">
              <a:rPr lang="en-US" smtClean="0"/>
              <a:t>2</a:t>
            </a:fld>
            <a:endParaRPr lang="en-US"/>
          </a:p>
        </p:txBody>
      </p:sp>
    </p:spTree>
    <p:extLst>
      <p:ext uri="{BB962C8B-B14F-4D97-AF65-F5344CB8AC3E}">
        <p14:creationId xmlns:p14="http://schemas.microsoft.com/office/powerpoint/2010/main" val="152551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C8384BC-FEAB-4740-BF20-EE362AEEFA15}"/>
              </a:ext>
            </a:extLst>
          </p:cNvPr>
          <p:cNvSpPr>
            <a:spLocks noGrp="1"/>
          </p:cNvSpPr>
          <p:nvPr>
            <p:ph type="sldNum" sz="quarter" idx="12"/>
          </p:nvPr>
        </p:nvSpPr>
        <p:spPr/>
        <p:txBody>
          <a:bodyPr/>
          <a:lstStyle/>
          <a:p>
            <a:fld id="{C1633E56-06A5-4DF9-BA05-6F41D88E8772}" type="slidenum">
              <a:rPr lang="en-US" smtClean="0"/>
              <a:t>20</a:t>
            </a:fld>
            <a:endParaRPr lang="en-US"/>
          </a:p>
        </p:txBody>
      </p:sp>
      <p:sp>
        <p:nvSpPr>
          <p:cNvPr id="10" name="Content Placeholder 3">
            <a:extLst>
              <a:ext uri="{FF2B5EF4-FFF2-40B4-BE49-F238E27FC236}">
                <a16:creationId xmlns:a16="http://schemas.microsoft.com/office/drawing/2014/main" id="{F0D9E96B-E572-41F9-83A3-B337BBA70BD9}"/>
              </a:ext>
            </a:extLst>
          </p:cNvPr>
          <p:cNvSpPr>
            <a:spLocks noGrp="1"/>
          </p:cNvSpPr>
          <p:nvPr>
            <p:ph sz="half" idx="2"/>
          </p:nvPr>
        </p:nvSpPr>
        <p:spPr>
          <a:xfrm>
            <a:off x="6135686" y="4334725"/>
            <a:ext cx="5181600" cy="2194663"/>
          </a:xfrm>
        </p:spPr>
        <p:txBody>
          <a:bodyPr>
            <a:normAutofit fontScale="85000" lnSpcReduction="20000"/>
          </a:bodyPr>
          <a:lstStyle/>
          <a:p>
            <a:r>
              <a:rPr lang="en-US" sz="2200" b="1" dirty="0"/>
              <a:t>Romans 12:5 </a:t>
            </a:r>
            <a:r>
              <a:rPr lang="en-US" sz="2200" dirty="0"/>
              <a:t>– In Christ, we who are many form one body and </a:t>
            </a:r>
            <a:r>
              <a:rPr lang="en-US" sz="2200" b="1" i="1" dirty="0"/>
              <a:t>each member belongs to all the others. (I need u..)</a:t>
            </a:r>
            <a:endParaRPr lang="en-US" sz="2200" dirty="0"/>
          </a:p>
          <a:p>
            <a:endParaRPr lang="en-US" sz="1400" dirty="0"/>
          </a:p>
          <a:p>
            <a:r>
              <a:rPr lang="en-US" sz="2400" b="1" dirty="0"/>
              <a:t>Matt 5:16 </a:t>
            </a:r>
            <a:r>
              <a:rPr lang="en-US" sz="2400" dirty="0"/>
              <a:t>– Let your light shine before men, that they </a:t>
            </a:r>
            <a:r>
              <a:rPr lang="en-US" sz="2400" b="1" i="1" dirty="0"/>
              <a:t>may see your good deeds and glorify the Lord!</a:t>
            </a:r>
          </a:p>
          <a:p>
            <a:endParaRPr lang="en-US" sz="1400" dirty="0"/>
          </a:p>
        </p:txBody>
      </p:sp>
      <p:sp useBgFill="1">
        <p:nvSpPr>
          <p:cNvPr id="11" name="Title 1">
            <a:extLst>
              <a:ext uri="{FF2B5EF4-FFF2-40B4-BE49-F238E27FC236}">
                <a16:creationId xmlns:a16="http://schemas.microsoft.com/office/drawing/2014/main" id="{74222FBB-777D-4A30-8458-D63065A93D4D}"/>
              </a:ext>
            </a:extLst>
          </p:cNvPr>
          <p:cNvSpPr>
            <a:spLocks noGrp="1"/>
          </p:cNvSpPr>
          <p:nvPr>
            <p:ph type="title"/>
          </p:nvPr>
        </p:nvSpPr>
        <p:spPr>
          <a:xfrm>
            <a:off x="2881311" y="561973"/>
            <a:ext cx="6276975" cy="1325563"/>
          </a:xfrm>
        </p:spPr>
        <p:txBody>
          <a:bodyPr/>
          <a:lstStyle/>
          <a:p>
            <a:pPr algn="ctr"/>
            <a:r>
              <a:rPr lang="en-US" sz="3200" b="1" u="sng" dirty="0"/>
              <a:t>THE GOAL IS SERVANTHOOD</a:t>
            </a:r>
            <a:br>
              <a:rPr lang="en-US" sz="3200" b="1" u="sng" dirty="0"/>
            </a:br>
            <a:r>
              <a:rPr lang="en-US" sz="3200" b="1" u="sng" dirty="0"/>
              <a:t> IN ORDER TO GLORIFY GOD </a:t>
            </a:r>
          </a:p>
        </p:txBody>
      </p:sp>
      <p:pic>
        <p:nvPicPr>
          <p:cNvPr id="12" name="Picture 11" descr="A close up of a sign&#10;&#10;Description automatically generated">
            <a:extLst>
              <a:ext uri="{FF2B5EF4-FFF2-40B4-BE49-F238E27FC236}">
                <a16:creationId xmlns:a16="http://schemas.microsoft.com/office/drawing/2014/main" id="{192BCDB7-8783-4C30-8D91-1056D1D5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592" y="2152513"/>
            <a:ext cx="2430414" cy="1887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close up of a sign&#10;&#10;Description automatically generated">
            <a:extLst>
              <a:ext uri="{FF2B5EF4-FFF2-40B4-BE49-F238E27FC236}">
                <a16:creationId xmlns:a16="http://schemas.microsoft.com/office/drawing/2014/main" id="{9659C4D7-C88E-417C-8000-FA1A65753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312" y="2152513"/>
            <a:ext cx="2638427" cy="1887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close up of a sign&#10;&#10;Description automatically generated">
            <a:extLst>
              <a:ext uri="{FF2B5EF4-FFF2-40B4-BE49-F238E27FC236}">
                <a16:creationId xmlns:a16="http://schemas.microsoft.com/office/drawing/2014/main" id="{A8757DAF-7604-4CEB-82B0-D0D0CEE96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261" y="2152513"/>
            <a:ext cx="2638426" cy="1887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ontent Placeholder 3">
            <a:extLst>
              <a:ext uri="{FF2B5EF4-FFF2-40B4-BE49-F238E27FC236}">
                <a16:creationId xmlns:a16="http://schemas.microsoft.com/office/drawing/2014/main" id="{CBD0D02D-1EDA-4B4C-98F5-8DD8574ACFCB}"/>
              </a:ext>
            </a:extLst>
          </p:cNvPr>
          <p:cNvSpPr txBox="1">
            <a:spLocks/>
          </p:cNvSpPr>
          <p:nvPr/>
        </p:nvSpPr>
        <p:spPr>
          <a:xfrm>
            <a:off x="838199" y="4334724"/>
            <a:ext cx="5181600" cy="2194664"/>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2200" b="1" dirty="0"/>
              <a:t>Ephesians 2:10 </a:t>
            </a:r>
            <a:r>
              <a:rPr lang="en-US" sz="2200" dirty="0"/>
              <a:t>– For we are God’s workmanship, created in Christ Jesus to </a:t>
            </a:r>
            <a:r>
              <a:rPr lang="en-US" sz="2200" b="1" i="1" dirty="0"/>
              <a:t>do good works</a:t>
            </a:r>
            <a:r>
              <a:rPr lang="en-US" sz="2200" dirty="0"/>
              <a:t>, which God prepared in advance for us to do.</a:t>
            </a:r>
          </a:p>
          <a:p>
            <a:endParaRPr lang="en-US" sz="1400" dirty="0"/>
          </a:p>
          <a:p>
            <a:r>
              <a:rPr lang="en-US" sz="2400" b="1" dirty="0"/>
              <a:t>Phil 2:13 </a:t>
            </a:r>
            <a:r>
              <a:rPr lang="en-US" sz="2400" dirty="0"/>
              <a:t>– For it is </a:t>
            </a:r>
            <a:r>
              <a:rPr lang="en-US" sz="2400" b="1" i="1" dirty="0"/>
              <a:t>God who works in you</a:t>
            </a:r>
            <a:r>
              <a:rPr lang="en-US" sz="2400" dirty="0"/>
              <a:t> to will and to act according to His good purpose.</a:t>
            </a:r>
          </a:p>
          <a:p>
            <a:endParaRPr lang="en-US" sz="1400" dirty="0"/>
          </a:p>
        </p:txBody>
      </p:sp>
    </p:spTree>
    <p:extLst>
      <p:ext uri="{BB962C8B-B14F-4D97-AF65-F5344CB8AC3E}">
        <p14:creationId xmlns:p14="http://schemas.microsoft.com/office/powerpoint/2010/main" val="35144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E736C25-407D-4AA1-84D2-C3EF9C98D2A8}"/>
              </a:ext>
            </a:extLst>
          </p:cNvPr>
          <p:cNvSpPr>
            <a:spLocks noGrp="1"/>
          </p:cNvSpPr>
          <p:nvPr>
            <p:ph type="sldNum" sz="quarter" idx="12"/>
          </p:nvPr>
        </p:nvSpPr>
        <p:spPr/>
        <p:txBody>
          <a:bodyPr/>
          <a:lstStyle/>
          <a:p>
            <a:fld id="{C1633E56-06A5-4DF9-BA05-6F41D88E8772}" type="slidenum">
              <a:rPr lang="en-US" smtClean="0"/>
              <a:t>21</a:t>
            </a:fld>
            <a:endParaRPr lang="en-US"/>
          </a:p>
        </p:txBody>
      </p:sp>
      <p:sp>
        <p:nvSpPr>
          <p:cNvPr id="9" name="Title 1">
            <a:extLst>
              <a:ext uri="{FF2B5EF4-FFF2-40B4-BE49-F238E27FC236}">
                <a16:creationId xmlns:a16="http://schemas.microsoft.com/office/drawing/2014/main" id="{00AC8EE1-8545-4687-A9BA-4CBF2E9F6AA6}"/>
              </a:ext>
            </a:extLst>
          </p:cNvPr>
          <p:cNvSpPr>
            <a:spLocks noGrp="1"/>
          </p:cNvSpPr>
          <p:nvPr>
            <p:ph type="title"/>
          </p:nvPr>
        </p:nvSpPr>
        <p:spPr>
          <a:xfrm>
            <a:off x="3845731" y="2609327"/>
            <a:ext cx="3812369" cy="1325563"/>
          </a:xfrm>
        </p:spPr>
        <p:txBody>
          <a:bodyPr>
            <a:normAutofit/>
          </a:bodyPr>
          <a:lstStyle/>
          <a:p>
            <a:pPr algn="ctr"/>
            <a:r>
              <a:rPr lang="en-US" sz="7200" b="1" dirty="0"/>
              <a:t>Q&amp;A</a:t>
            </a:r>
          </a:p>
        </p:txBody>
      </p:sp>
    </p:spTree>
    <p:extLst>
      <p:ext uri="{BB962C8B-B14F-4D97-AF65-F5344CB8AC3E}">
        <p14:creationId xmlns:p14="http://schemas.microsoft.com/office/powerpoint/2010/main" val="95484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88DC766-6FEB-47F4-841E-5362066F4B70}"/>
              </a:ext>
            </a:extLst>
          </p:cNvPr>
          <p:cNvSpPr>
            <a:spLocks noGrp="1"/>
          </p:cNvSpPr>
          <p:nvPr>
            <p:ph type="sldNum" sz="quarter" idx="12"/>
          </p:nvPr>
        </p:nvSpPr>
        <p:spPr/>
        <p:txBody>
          <a:bodyPr/>
          <a:lstStyle/>
          <a:p>
            <a:fld id="{C1633E56-06A5-4DF9-BA05-6F41D88E8772}" type="slidenum">
              <a:rPr lang="en-US" smtClean="0"/>
              <a:t>22</a:t>
            </a:fld>
            <a:endParaRPr lang="en-US"/>
          </a:p>
        </p:txBody>
      </p:sp>
      <p:sp>
        <p:nvSpPr>
          <p:cNvPr id="9" name="Title 1">
            <a:extLst>
              <a:ext uri="{FF2B5EF4-FFF2-40B4-BE49-F238E27FC236}">
                <a16:creationId xmlns:a16="http://schemas.microsoft.com/office/drawing/2014/main" id="{7018827E-171B-4420-8FF2-A1B8FFFCA271}"/>
              </a:ext>
            </a:extLst>
          </p:cNvPr>
          <p:cNvSpPr>
            <a:spLocks noGrp="1"/>
          </p:cNvSpPr>
          <p:nvPr>
            <p:ph type="title"/>
          </p:nvPr>
        </p:nvSpPr>
        <p:spPr>
          <a:xfrm>
            <a:off x="1074548" y="-74766"/>
            <a:ext cx="9404723" cy="823912"/>
          </a:xfrm>
        </p:spPr>
        <p:txBody>
          <a:bodyPr/>
          <a:lstStyle/>
          <a:p>
            <a:pPr algn="ctr"/>
            <a:r>
              <a:rPr lang="en-US" sz="3200" b="1" u="sng" dirty="0"/>
              <a:t>SPIRITUAL GIFTS ASSESSMENT INSTRUCTIONS</a:t>
            </a:r>
          </a:p>
        </p:txBody>
      </p:sp>
      <p:sp>
        <p:nvSpPr>
          <p:cNvPr id="12" name="Content Placeholder 5">
            <a:extLst>
              <a:ext uri="{FF2B5EF4-FFF2-40B4-BE49-F238E27FC236}">
                <a16:creationId xmlns:a16="http://schemas.microsoft.com/office/drawing/2014/main" id="{051403FE-2E76-4FB5-9457-A6B7F412B33A}"/>
              </a:ext>
            </a:extLst>
          </p:cNvPr>
          <p:cNvSpPr txBox="1">
            <a:spLocks/>
          </p:cNvSpPr>
          <p:nvPr/>
        </p:nvSpPr>
        <p:spPr>
          <a:xfrm>
            <a:off x="2563338" y="679572"/>
            <a:ext cx="7225343" cy="6066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You have </a:t>
            </a:r>
            <a:r>
              <a:rPr lang="en-US" sz="1800" b="1" dirty="0"/>
              <a:t>receive a “</a:t>
            </a:r>
            <a:r>
              <a:rPr lang="en-US" sz="1800" b="1" u="sng" dirty="0"/>
              <a:t>Spiritual Gift Assessment</a:t>
            </a:r>
            <a:r>
              <a:rPr lang="en-US" sz="1800" b="1" dirty="0"/>
              <a:t> document consisting of 64 questions.  In addition, you will find two additional documents which are called the </a:t>
            </a:r>
            <a:r>
              <a:rPr lang="en-US" sz="1800" b="1" u="sng" dirty="0"/>
              <a:t>Spiritual Gifts Assessment “Score Sheet” </a:t>
            </a:r>
            <a:r>
              <a:rPr lang="en-US" sz="1800" b="1" dirty="0"/>
              <a:t>and an “</a:t>
            </a:r>
            <a:r>
              <a:rPr lang="en-US" sz="1800" b="1" u="sng" dirty="0"/>
              <a:t>Answer Key” Document</a:t>
            </a:r>
            <a:r>
              <a:rPr lang="en-US" sz="1800" b="1" dirty="0"/>
              <a:t> to help you complete the assessment.  </a:t>
            </a:r>
            <a:endParaRPr lang="en-US" sz="1800" dirty="0"/>
          </a:p>
          <a:p>
            <a:r>
              <a:rPr lang="en-US" sz="1800" b="1" dirty="0"/>
              <a:t>Since you already have your Spiritual Gift Assessment in your packet, you can return your completed </a:t>
            </a:r>
            <a:r>
              <a:rPr lang="en-US" sz="1800" b="1" u="sng" dirty="0"/>
              <a:t>Spiritual Gift Score Sheet</a:t>
            </a:r>
            <a:r>
              <a:rPr lang="en-US" sz="1800" b="1" dirty="0"/>
              <a:t>:</a:t>
            </a:r>
            <a:endParaRPr lang="en-US" sz="1800" dirty="0"/>
          </a:p>
          <a:p>
            <a:pPr lvl="1"/>
            <a:r>
              <a:rPr lang="en-US" sz="1400" b="1" dirty="0"/>
              <a:t>Via Email</a:t>
            </a:r>
            <a:endParaRPr lang="en-US" sz="1400" dirty="0"/>
          </a:p>
          <a:p>
            <a:pPr lvl="1"/>
            <a:r>
              <a:rPr lang="en-US" sz="1400" b="1" dirty="0"/>
              <a:t>In Person at Church</a:t>
            </a:r>
            <a:endParaRPr lang="en-US" sz="1400" dirty="0"/>
          </a:p>
          <a:p>
            <a:pPr lvl="1"/>
            <a:r>
              <a:rPr lang="en-US" sz="1400" b="1" dirty="0"/>
              <a:t>You can submit the completed form into the church’s mailbox. (Attn. Network Ministry)</a:t>
            </a:r>
            <a:endParaRPr lang="en-US" sz="1400" dirty="0"/>
          </a:p>
          <a:p>
            <a:pPr lvl="1"/>
            <a:r>
              <a:rPr lang="en-US" sz="1400" b="1" dirty="0"/>
              <a:t>If you want to mail your completed form, the church’s address is Rodman Street Missionary Baptist Church, 6111 Rodman Street, Pittsburgh, PA  15206. (Attn. Network Ministry)</a:t>
            </a:r>
            <a:endParaRPr lang="en-US" sz="1400" dirty="0"/>
          </a:p>
          <a:p>
            <a:r>
              <a:rPr lang="en-US" sz="1800" b="1" dirty="0"/>
              <a:t>Once the New Member Class has been completed, you have </a:t>
            </a:r>
            <a:r>
              <a:rPr lang="en-US" sz="1800" b="1" u="sng" dirty="0"/>
              <a:t>five-days</a:t>
            </a:r>
            <a:r>
              <a:rPr lang="en-US" sz="1800" b="1" dirty="0"/>
              <a:t> to complete the questionnaire. </a:t>
            </a:r>
            <a:endParaRPr lang="en-US" sz="1800" dirty="0"/>
          </a:p>
          <a:p>
            <a:r>
              <a:rPr lang="en-US" sz="1800" b="1" dirty="0"/>
              <a:t>Once we retrieve your Spiritual Gift Score Sheet, you will be contacted by a facilitator via telephone.  We will then review your spiritual gift assessment with you. </a:t>
            </a:r>
            <a:endParaRPr lang="en-US" sz="1800" dirty="0"/>
          </a:p>
          <a:p>
            <a:endParaRPr lang="en-US" sz="1800" dirty="0"/>
          </a:p>
          <a:p>
            <a:pPr lvl="2"/>
            <a:endParaRPr lang="en-US" sz="1400" dirty="0"/>
          </a:p>
        </p:txBody>
      </p:sp>
    </p:spTree>
    <p:extLst>
      <p:ext uri="{BB962C8B-B14F-4D97-AF65-F5344CB8AC3E}">
        <p14:creationId xmlns:p14="http://schemas.microsoft.com/office/powerpoint/2010/main" val="374559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3D6-89B6-422C-A73C-353E2C9BBE4D}"/>
              </a:ext>
            </a:extLst>
          </p:cNvPr>
          <p:cNvSpPr>
            <a:spLocks noGrp="1"/>
          </p:cNvSpPr>
          <p:nvPr>
            <p:ph type="title"/>
          </p:nvPr>
        </p:nvSpPr>
        <p:spPr>
          <a:xfrm>
            <a:off x="674686" y="207332"/>
            <a:ext cx="9404723" cy="1194430"/>
          </a:xfrm>
        </p:spPr>
        <p:txBody>
          <a:bodyPr/>
          <a:lstStyle/>
          <a:p>
            <a:pPr algn="ctr"/>
            <a:r>
              <a:rPr lang="en-US" sz="2800" b="1" u="sng" dirty="0"/>
              <a:t>SPIRITUAL GIFTS ASSESSMENT INSTRUCTIONS</a:t>
            </a:r>
            <a:br>
              <a:rPr lang="en-US" sz="2800" b="1" u="sng" dirty="0"/>
            </a:br>
            <a:r>
              <a:rPr lang="en-US" sz="2800" b="1" dirty="0"/>
              <a:t> </a:t>
            </a:r>
            <a:r>
              <a:rPr lang="en-US" sz="2800" b="1" u="sng" dirty="0"/>
              <a:t>PART 2</a:t>
            </a:r>
            <a:endParaRPr lang="en-US" sz="2800" dirty="0"/>
          </a:p>
        </p:txBody>
      </p:sp>
      <p:sp>
        <p:nvSpPr>
          <p:cNvPr id="8" name="Slide Number Placeholder 7">
            <a:extLst>
              <a:ext uri="{FF2B5EF4-FFF2-40B4-BE49-F238E27FC236}">
                <a16:creationId xmlns:a16="http://schemas.microsoft.com/office/drawing/2014/main" id="{E33FA1C8-747A-49E9-AE36-47AF5A779C78}"/>
              </a:ext>
            </a:extLst>
          </p:cNvPr>
          <p:cNvSpPr>
            <a:spLocks noGrp="1"/>
          </p:cNvSpPr>
          <p:nvPr>
            <p:ph type="sldNum" sz="quarter" idx="12"/>
          </p:nvPr>
        </p:nvSpPr>
        <p:spPr/>
        <p:txBody>
          <a:bodyPr/>
          <a:lstStyle/>
          <a:p>
            <a:fld id="{C1633E56-06A5-4DF9-BA05-6F41D88E8772}" type="slidenum">
              <a:rPr lang="en-US" smtClean="0"/>
              <a:t>23</a:t>
            </a:fld>
            <a:endParaRPr lang="en-US"/>
          </a:p>
        </p:txBody>
      </p:sp>
      <p:sp>
        <p:nvSpPr>
          <p:cNvPr id="10" name="Content Placeholder 5">
            <a:extLst>
              <a:ext uri="{FF2B5EF4-FFF2-40B4-BE49-F238E27FC236}">
                <a16:creationId xmlns:a16="http://schemas.microsoft.com/office/drawing/2014/main" id="{C51872E8-B6D0-4F0E-8B94-56F1753BBE86}"/>
              </a:ext>
            </a:extLst>
          </p:cNvPr>
          <p:cNvSpPr>
            <a:spLocks noGrp="1"/>
          </p:cNvSpPr>
          <p:nvPr>
            <p:ph sz="half" idx="2"/>
          </p:nvPr>
        </p:nvSpPr>
        <p:spPr>
          <a:xfrm>
            <a:off x="947817" y="2201862"/>
            <a:ext cx="4395787" cy="3741738"/>
          </a:xfrm>
        </p:spPr>
        <p:txBody>
          <a:bodyPr>
            <a:noAutofit/>
          </a:bodyPr>
          <a:lstStyle/>
          <a:p>
            <a:endParaRPr lang="en-US" dirty="0"/>
          </a:p>
          <a:p>
            <a:pPr marL="457200" lvl="1" indent="0">
              <a:buNone/>
            </a:pPr>
            <a:endParaRPr lang="en-US" sz="1800" dirty="0"/>
          </a:p>
          <a:p>
            <a:pPr marL="457200" lvl="1" indent="0">
              <a:buNone/>
            </a:pPr>
            <a:r>
              <a:rPr lang="en-US" sz="1800" b="1" dirty="0"/>
              <a:t> </a:t>
            </a:r>
            <a:endParaRPr lang="en-US" sz="1800" dirty="0"/>
          </a:p>
          <a:p>
            <a:endParaRPr lang="en-US" dirty="0"/>
          </a:p>
          <a:p>
            <a:pPr lvl="2"/>
            <a:endParaRPr lang="en-US" sz="1800" dirty="0"/>
          </a:p>
        </p:txBody>
      </p:sp>
      <p:sp>
        <p:nvSpPr>
          <p:cNvPr id="14" name="Text Placeholder 13">
            <a:extLst>
              <a:ext uri="{FF2B5EF4-FFF2-40B4-BE49-F238E27FC236}">
                <a16:creationId xmlns:a16="http://schemas.microsoft.com/office/drawing/2014/main" id="{2F186E45-9B15-495F-BD93-1C28F9154E9C}"/>
              </a:ext>
            </a:extLst>
          </p:cNvPr>
          <p:cNvSpPr>
            <a:spLocks noGrp="1"/>
          </p:cNvSpPr>
          <p:nvPr>
            <p:ph type="body" idx="1"/>
          </p:nvPr>
        </p:nvSpPr>
        <p:spPr>
          <a:xfrm>
            <a:off x="1630442" y="1889919"/>
            <a:ext cx="8283575" cy="576262"/>
          </a:xfrm>
        </p:spPr>
        <p:txBody>
          <a:bodyPr/>
          <a:lstStyle/>
          <a:p>
            <a:pPr algn="ctr"/>
            <a:r>
              <a:rPr lang="en-US" sz="1800" b="1" dirty="0"/>
              <a:t>The next step is to visit the Rodman Website to review the Spiritual Gift’s materials under the Resources tab such as:</a:t>
            </a:r>
          </a:p>
        </p:txBody>
      </p:sp>
      <p:sp>
        <p:nvSpPr>
          <p:cNvPr id="15" name="TextBox 14">
            <a:extLst>
              <a:ext uri="{FF2B5EF4-FFF2-40B4-BE49-F238E27FC236}">
                <a16:creationId xmlns:a16="http://schemas.microsoft.com/office/drawing/2014/main" id="{29A5D5BB-4B84-4B79-9B15-1D6747192A64}"/>
              </a:ext>
            </a:extLst>
          </p:cNvPr>
          <p:cNvSpPr txBox="1"/>
          <p:nvPr/>
        </p:nvSpPr>
        <p:spPr>
          <a:xfrm>
            <a:off x="1954212" y="4052039"/>
            <a:ext cx="8283575" cy="1631216"/>
          </a:xfrm>
          <a:prstGeom prst="rect">
            <a:avLst/>
          </a:prstGeom>
          <a:noFill/>
        </p:spPr>
        <p:txBody>
          <a:bodyPr wrap="square" rtlCol="0">
            <a:spAutoFit/>
          </a:bodyPr>
          <a:lstStyle/>
          <a:p>
            <a:pPr algn="ctr"/>
            <a:r>
              <a:rPr lang="en-US" sz="1600" b="1" u="sng" dirty="0"/>
              <a:t>Note</a:t>
            </a:r>
            <a:r>
              <a:rPr lang="en-US" sz="1600" dirty="0"/>
              <a:t>: ***If you have any concerns, please feel free to contact;</a:t>
            </a:r>
          </a:p>
          <a:p>
            <a:pPr algn="ctr"/>
            <a:r>
              <a:rPr lang="en-US" sz="1600" dirty="0"/>
              <a:t> Deaconess Melanie Sudduth at 412-812-8242 or melanie.sudduth@aol.com</a:t>
            </a:r>
          </a:p>
          <a:p>
            <a:pPr algn="ctr"/>
            <a:r>
              <a:rPr lang="en-US" sz="1600" dirty="0"/>
              <a:t>Sister Edie Smith at 412-412-310-7447 or </a:t>
            </a:r>
            <a:r>
              <a:rPr lang="en-US" sz="1600" dirty="0">
                <a:hlinkClick r:id="rId2">
                  <a:extLst>
                    <a:ext uri="{A12FA001-AC4F-418D-AE19-62706E023703}">
                      <ahyp:hlinkClr xmlns:ahyp="http://schemas.microsoft.com/office/drawing/2018/hyperlinkcolor" val="tx"/>
                    </a:ext>
                  </a:extLst>
                </a:hlinkClick>
              </a:rPr>
              <a:t>msedie123@aol.com</a:t>
            </a:r>
            <a:endParaRPr lang="en-US" sz="1600" dirty="0"/>
          </a:p>
          <a:p>
            <a:pPr algn="ctr"/>
            <a:r>
              <a:rPr lang="en-US" sz="1600" dirty="0"/>
              <a:t>Deaconess Beverly Stewart at 412-628-1651 or  </a:t>
            </a:r>
            <a:r>
              <a:rPr lang="en-US" sz="1600" dirty="0">
                <a:hlinkClick r:id="rId3">
                  <a:extLst>
                    <a:ext uri="{A12FA001-AC4F-418D-AE19-62706E023703}">
                      <ahyp:hlinkClr xmlns:ahyp="http://schemas.microsoft.com/office/drawing/2018/hyperlinkcolor" val="tx"/>
                    </a:ext>
                  </a:extLst>
                </a:hlinkClick>
              </a:rPr>
              <a:t>beverlystewart11@aol.com</a:t>
            </a:r>
            <a:endParaRPr lang="en-US" sz="1600" dirty="0"/>
          </a:p>
          <a:p>
            <a:pPr algn="ctr"/>
            <a:r>
              <a:rPr lang="en-US" sz="1600" dirty="0"/>
              <a:t>Sister Jackie Simmons at 724-594-4685 or </a:t>
            </a:r>
            <a:r>
              <a:rPr lang="en-US" sz="1600" dirty="0">
                <a:hlinkClick r:id="rId4">
                  <a:extLst>
                    <a:ext uri="{A12FA001-AC4F-418D-AE19-62706E023703}">
                      <ahyp:hlinkClr xmlns:ahyp="http://schemas.microsoft.com/office/drawing/2018/hyperlinkcolor" val="tx"/>
                    </a:ext>
                  </a:extLst>
                </a:hlinkClick>
              </a:rPr>
              <a:t>jacron_2@msn.com</a:t>
            </a:r>
            <a:endParaRPr lang="en-US" sz="1600" dirty="0"/>
          </a:p>
          <a:p>
            <a:pPr algn="ctr"/>
            <a:r>
              <a:rPr lang="en-US" sz="1600" dirty="0"/>
              <a:t>Sister Jackie Willingham at  724-594-5444 or </a:t>
            </a:r>
            <a:r>
              <a:rPr lang="en-US" sz="1600" dirty="0">
                <a:hlinkClick r:id="rId5">
                  <a:extLst>
                    <a:ext uri="{A12FA001-AC4F-418D-AE19-62706E023703}">
                      <ahyp:hlinkClr xmlns:ahyp="http://schemas.microsoft.com/office/drawing/2018/hyperlinkcolor" val="tx"/>
                    </a:ext>
                  </a:extLst>
                </a:hlinkClick>
              </a:rPr>
              <a:t>jan.willingham@icloud.com</a:t>
            </a:r>
            <a:r>
              <a:rPr lang="en-US" sz="1600" dirty="0"/>
              <a:t> </a:t>
            </a:r>
          </a:p>
        </p:txBody>
      </p:sp>
    </p:spTree>
    <p:extLst>
      <p:ext uri="{BB962C8B-B14F-4D97-AF65-F5344CB8AC3E}">
        <p14:creationId xmlns:p14="http://schemas.microsoft.com/office/powerpoint/2010/main" val="39318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fade">
                                      <p:cBhvr>
                                        <p:cTn id="24" dur="1000"/>
                                        <p:tgtEl>
                                          <p:spTgt spid="15">
                                            <p:txEl>
                                              <p:pRg st="3" end="3"/>
                                            </p:txEl>
                                          </p:spTgt>
                                        </p:tgtEl>
                                      </p:cBhvr>
                                    </p:animEffect>
                                    <p:anim calcmode="lin" valueType="num">
                                      <p:cBhvr>
                                        <p:cTn id="2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Effect transition="in" filter="fade">
                                      <p:cBhvr>
                                        <p:cTn id="29" dur="1000"/>
                                        <p:tgtEl>
                                          <p:spTgt spid="15">
                                            <p:txEl>
                                              <p:pRg st="4" end="4"/>
                                            </p:txEl>
                                          </p:spTgt>
                                        </p:tgtEl>
                                      </p:cBhvr>
                                    </p:animEffect>
                                    <p:anim calcmode="lin" valueType="num">
                                      <p:cBhvr>
                                        <p:cTn id="30"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xEl>
                                              <p:pRg st="5" end="5"/>
                                            </p:txEl>
                                          </p:spTgt>
                                        </p:tgtEl>
                                        <p:attrNameLst>
                                          <p:attrName>style.visibility</p:attrName>
                                        </p:attrNameLst>
                                      </p:cBhvr>
                                      <p:to>
                                        <p:strVal val="visible"/>
                                      </p:to>
                                    </p:set>
                                    <p:animEffect transition="in" filter="fade">
                                      <p:cBhvr>
                                        <p:cTn id="34" dur="1000"/>
                                        <p:tgtEl>
                                          <p:spTgt spid="15">
                                            <p:txEl>
                                              <p:pRg st="5" end="5"/>
                                            </p:txEl>
                                          </p:spTgt>
                                        </p:tgtEl>
                                      </p:cBhvr>
                                    </p:animEffect>
                                    <p:anim calcmode="lin" valueType="num">
                                      <p:cBhvr>
                                        <p:cTn id="35"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787" y="318029"/>
            <a:ext cx="3932237" cy="747713"/>
          </a:xfrm>
        </p:spPr>
        <p:txBody>
          <a:bodyPr>
            <a:normAutofit/>
          </a:bodyPr>
          <a:lstStyle/>
          <a:p>
            <a:pPr algn="ctr"/>
            <a:r>
              <a:rPr lang="en-US" sz="3200" b="1" u="sng" dirty="0"/>
              <a:t>GOD’S DESIGN</a:t>
            </a:r>
          </a:p>
        </p:txBody>
      </p:sp>
      <p:sp>
        <p:nvSpPr>
          <p:cNvPr id="3" name="Text Placeholder 2"/>
          <p:cNvSpPr>
            <a:spLocks noGrp="1"/>
          </p:cNvSpPr>
          <p:nvPr>
            <p:ph type="body" sz="half" idx="2"/>
          </p:nvPr>
        </p:nvSpPr>
        <p:spPr>
          <a:xfrm>
            <a:off x="1709840" y="1214438"/>
            <a:ext cx="8772317" cy="403126"/>
          </a:xfrm>
        </p:spPr>
        <p:txBody>
          <a:bodyPr>
            <a:noAutofit/>
          </a:bodyPr>
          <a:lstStyle/>
          <a:p>
            <a:pPr algn="ctr"/>
            <a:r>
              <a:rPr lang="en-US" sz="1800" b="1" i="1" dirty="0"/>
              <a:t>God’s design has everything to do with His Purpose, His Plan and His Provision </a:t>
            </a:r>
          </a:p>
        </p:txBody>
      </p:sp>
      <p:sp>
        <p:nvSpPr>
          <p:cNvPr id="7" name="Slide Number Placeholder 6"/>
          <p:cNvSpPr>
            <a:spLocks noGrp="1"/>
          </p:cNvSpPr>
          <p:nvPr>
            <p:ph type="sldNum" sz="quarter" idx="12"/>
          </p:nvPr>
        </p:nvSpPr>
        <p:spPr/>
        <p:txBody>
          <a:bodyPr/>
          <a:lstStyle/>
          <a:p>
            <a:fld id="{C1633E56-06A5-4DF9-BA05-6F41D88E8772}" type="slidenum">
              <a:rPr lang="en-US" smtClean="0"/>
              <a:t>3</a:t>
            </a:fld>
            <a:endParaRPr lang="en-US" dirty="0"/>
          </a:p>
        </p:txBody>
      </p:sp>
      <p:pic>
        <p:nvPicPr>
          <p:cNvPr id="11" name="Picture 10" descr="A picture containing wheel&#10;&#10;Description automatically generated">
            <a:extLst>
              <a:ext uri="{FF2B5EF4-FFF2-40B4-BE49-F238E27FC236}">
                <a16:creationId xmlns:a16="http://schemas.microsoft.com/office/drawing/2014/main" id="{2256AF20-C3FB-4C6D-9FFC-4DB44BF75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673" y="3020847"/>
            <a:ext cx="3618654" cy="3451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1C29353E-C9DD-46FD-81DE-46A8080880B7}"/>
              </a:ext>
            </a:extLst>
          </p:cNvPr>
          <p:cNvSpPr/>
          <p:nvPr/>
        </p:nvSpPr>
        <p:spPr>
          <a:xfrm>
            <a:off x="1981911" y="1617564"/>
            <a:ext cx="8228177" cy="1877437"/>
          </a:xfrm>
          <a:prstGeom prst="rect">
            <a:avLst/>
          </a:prstGeom>
        </p:spPr>
        <p:txBody>
          <a:bodyPr wrap="square">
            <a:spAutoFit/>
          </a:bodyPr>
          <a:lstStyle/>
          <a:p>
            <a:pPr algn="ctr"/>
            <a:r>
              <a:rPr lang="en-US" sz="2400" b="1" u="sng" dirty="0"/>
              <a:t>Regarding His Purpose</a:t>
            </a:r>
          </a:p>
          <a:p>
            <a:pPr algn="ctr"/>
            <a:endParaRPr lang="en-US" sz="2000" dirty="0"/>
          </a:p>
          <a:p>
            <a:pPr algn="ctr"/>
            <a:r>
              <a:rPr lang="en-US" i="1" dirty="0"/>
              <a:t>Rom 8:28</a:t>
            </a:r>
            <a:r>
              <a:rPr lang="en-US" dirty="0"/>
              <a:t>– “For </a:t>
            </a:r>
            <a:r>
              <a:rPr lang="en-US" b="1" u="sng" dirty="0"/>
              <a:t>all things </a:t>
            </a:r>
            <a:r>
              <a:rPr lang="en-US" dirty="0"/>
              <a:t>work together for our good for those who </a:t>
            </a:r>
            <a:r>
              <a:rPr lang="en-US" b="1" dirty="0"/>
              <a:t>love God </a:t>
            </a:r>
            <a:r>
              <a:rPr lang="en-US" dirty="0"/>
              <a:t>and are </a:t>
            </a:r>
            <a:r>
              <a:rPr lang="en-US" b="1" dirty="0"/>
              <a:t>called</a:t>
            </a:r>
            <a:r>
              <a:rPr lang="en-US" dirty="0"/>
              <a:t> according to His </a:t>
            </a:r>
            <a:r>
              <a:rPr lang="en-US" b="1" dirty="0"/>
              <a:t>purpose.”</a:t>
            </a:r>
          </a:p>
          <a:p>
            <a:pPr algn="ctr"/>
            <a:endParaRPr lang="en-US" dirty="0"/>
          </a:p>
          <a:p>
            <a:endParaRPr lang="en-US" dirty="0"/>
          </a:p>
        </p:txBody>
      </p:sp>
    </p:spTree>
    <p:extLst>
      <p:ext uri="{BB962C8B-B14F-4D97-AF65-F5344CB8AC3E}">
        <p14:creationId xmlns:p14="http://schemas.microsoft.com/office/powerpoint/2010/main" val="42734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000"/>
                                        <p:tgtEl>
                                          <p:spTgt spid="13">
                                            <p:txEl>
                                              <p:pRg st="2" end="2"/>
                                            </p:txEl>
                                          </p:spTgt>
                                        </p:tgtEl>
                                      </p:cBhvr>
                                    </p:animEffect>
                                    <p:anim calcmode="lin" valueType="num">
                                      <p:cBhvr>
                                        <p:cTn id="1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879" y="260779"/>
            <a:ext cx="3932237" cy="747713"/>
          </a:xfrm>
        </p:spPr>
        <p:txBody>
          <a:bodyPr>
            <a:normAutofit/>
          </a:bodyPr>
          <a:lstStyle/>
          <a:p>
            <a:pPr algn="ctr"/>
            <a:r>
              <a:rPr lang="en-US" sz="3200" b="1" u="sng" dirty="0"/>
              <a:t>GOD’S DESIGN</a:t>
            </a:r>
          </a:p>
        </p:txBody>
      </p:sp>
      <p:sp>
        <p:nvSpPr>
          <p:cNvPr id="3" name="Text Placeholder 2"/>
          <p:cNvSpPr>
            <a:spLocks noGrp="1"/>
          </p:cNvSpPr>
          <p:nvPr>
            <p:ph type="body" sz="half" idx="2"/>
          </p:nvPr>
        </p:nvSpPr>
        <p:spPr>
          <a:xfrm>
            <a:off x="1711858" y="1142500"/>
            <a:ext cx="8768277" cy="557328"/>
          </a:xfrm>
        </p:spPr>
        <p:txBody>
          <a:bodyPr>
            <a:noAutofit/>
          </a:bodyPr>
          <a:lstStyle/>
          <a:p>
            <a:pPr algn="ctr"/>
            <a:r>
              <a:rPr lang="en-US" sz="1800" b="1" i="1" dirty="0"/>
              <a:t>God’s design has everything to do with His Purpose, His Plan and His Provision </a:t>
            </a:r>
          </a:p>
        </p:txBody>
      </p:sp>
      <p:sp>
        <p:nvSpPr>
          <p:cNvPr id="7" name="Slide Number Placeholder 6"/>
          <p:cNvSpPr>
            <a:spLocks noGrp="1"/>
          </p:cNvSpPr>
          <p:nvPr>
            <p:ph type="sldNum" sz="quarter" idx="12"/>
          </p:nvPr>
        </p:nvSpPr>
        <p:spPr/>
        <p:txBody>
          <a:bodyPr/>
          <a:lstStyle/>
          <a:p>
            <a:fld id="{C1633E56-06A5-4DF9-BA05-6F41D88E8772}" type="slidenum">
              <a:rPr lang="en-US" smtClean="0"/>
              <a:t>4</a:t>
            </a:fld>
            <a:endParaRPr lang="en-US"/>
          </a:p>
        </p:txBody>
      </p:sp>
      <p:sp>
        <p:nvSpPr>
          <p:cNvPr id="13" name="Rectangle 12">
            <a:extLst>
              <a:ext uri="{FF2B5EF4-FFF2-40B4-BE49-F238E27FC236}">
                <a16:creationId xmlns:a16="http://schemas.microsoft.com/office/drawing/2014/main" id="{1C29353E-C9DD-46FD-81DE-46A8080880B7}"/>
              </a:ext>
            </a:extLst>
          </p:cNvPr>
          <p:cNvSpPr/>
          <p:nvPr/>
        </p:nvSpPr>
        <p:spPr>
          <a:xfrm>
            <a:off x="1948871" y="1366240"/>
            <a:ext cx="8294255" cy="2215991"/>
          </a:xfrm>
          <a:prstGeom prst="rect">
            <a:avLst/>
          </a:prstGeom>
        </p:spPr>
        <p:txBody>
          <a:bodyPr wrap="square">
            <a:spAutoFit/>
          </a:bodyPr>
          <a:lstStyle/>
          <a:p>
            <a:endParaRPr lang="en-US" dirty="0"/>
          </a:p>
          <a:p>
            <a:pPr algn="ctr"/>
            <a:r>
              <a:rPr lang="en-US" sz="2400" b="1" u="sng" dirty="0"/>
              <a:t>Regarding His Plans</a:t>
            </a:r>
          </a:p>
          <a:p>
            <a:pPr algn="ctr"/>
            <a:endParaRPr lang="en-US" sz="2400" dirty="0"/>
          </a:p>
          <a:p>
            <a:pPr algn="ctr"/>
            <a:r>
              <a:rPr lang="en-US" dirty="0"/>
              <a:t>In </a:t>
            </a:r>
            <a:r>
              <a:rPr lang="en-US" i="1" dirty="0"/>
              <a:t>Jere 29:11  </a:t>
            </a:r>
            <a:r>
              <a:rPr lang="en-US" dirty="0"/>
              <a:t>- God says, “For I know the thoughts I have towards you, </a:t>
            </a:r>
            <a:r>
              <a:rPr lang="en-US" b="1" u="sng" dirty="0"/>
              <a:t>plans</a:t>
            </a:r>
            <a:r>
              <a:rPr lang="en-US" dirty="0"/>
              <a:t> of peace not evil – to give you a future and a hope</a:t>
            </a:r>
            <a:r>
              <a:rPr lang="en-US" sz="1400" dirty="0"/>
              <a:t>.”</a:t>
            </a:r>
          </a:p>
          <a:p>
            <a:endParaRPr lang="en-US" dirty="0"/>
          </a:p>
          <a:p>
            <a:endParaRPr lang="en-US" dirty="0"/>
          </a:p>
        </p:txBody>
      </p:sp>
      <p:pic>
        <p:nvPicPr>
          <p:cNvPr id="6" name="Picture 5" descr="A close up of a sign&#10;&#10;Description automatically generated">
            <a:extLst>
              <a:ext uri="{FF2B5EF4-FFF2-40B4-BE49-F238E27FC236}">
                <a16:creationId xmlns:a16="http://schemas.microsoft.com/office/drawing/2014/main" id="{7D696402-F41B-44B8-BF4E-7FA2A3DCF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678" y="3125352"/>
            <a:ext cx="3622640" cy="3349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68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fade">
                                      <p:cBhvr>
                                        <p:cTn id="13" dur="1000"/>
                                        <p:tgtEl>
                                          <p:spTgt spid="13">
                                            <p:txEl>
                                              <p:pRg st="3" end="3"/>
                                            </p:txEl>
                                          </p:spTgt>
                                        </p:tgtEl>
                                      </p:cBhvr>
                                    </p:animEffect>
                                    <p:anim calcmode="lin" valueType="num">
                                      <p:cBhvr>
                                        <p:cTn id="1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881" y="393973"/>
            <a:ext cx="3932237" cy="747713"/>
          </a:xfrm>
        </p:spPr>
        <p:txBody>
          <a:bodyPr>
            <a:normAutofit/>
          </a:bodyPr>
          <a:lstStyle/>
          <a:p>
            <a:pPr algn="ctr"/>
            <a:r>
              <a:rPr lang="en-US" sz="3200" b="1" u="sng" dirty="0"/>
              <a:t>GOD’S DESIGN</a:t>
            </a:r>
          </a:p>
        </p:txBody>
      </p:sp>
      <p:sp>
        <p:nvSpPr>
          <p:cNvPr id="3" name="Text Placeholder 2"/>
          <p:cNvSpPr>
            <a:spLocks noGrp="1"/>
          </p:cNvSpPr>
          <p:nvPr>
            <p:ph type="body" sz="half" idx="2"/>
          </p:nvPr>
        </p:nvSpPr>
        <p:spPr>
          <a:xfrm>
            <a:off x="721879" y="1206553"/>
            <a:ext cx="10748240" cy="747713"/>
          </a:xfrm>
        </p:spPr>
        <p:txBody>
          <a:bodyPr>
            <a:normAutofit/>
          </a:bodyPr>
          <a:lstStyle/>
          <a:p>
            <a:pPr algn="ctr"/>
            <a:r>
              <a:rPr lang="en-US" sz="1800" b="1" i="1" dirty="0"/>
              <a:t>God’s design has everything to do with His Purpose, His Plan and His Provision </a:t>
            </a:r>
          </a:p>
        </p:txBody>
      </p:sp>
      <p:sp>
        <p:nvSpPr>
          <p:cNvPr id="7" name="Slide Number Placeholder 6"/>
          <p:cNvSpPr>
            <a:spLocks noGrp="1"/>
          </p:cNvSpPr>
          <p:nvPr>
            <p:ph type="sldNum" sz="quarter" idx="12"/>
          </p:nvPr>
        </p:nvSpPr>
        <p:spPr/>
        <p:txBody>
          <a:bodyPr/>
          <a:lstStyle/>
          <a:p>
            <a:fld id="{C1633E56-06A5-4DF9-BA05-6F41D88E8772}" type="slidenum">
              <a:rPr lang="en-US" smtClean="0"/>
              <a:t>5</a:t>
            </a:fld>
            <a:endParaRPr lang="en-US"/>
          </a:p>
        </p:txBody>
      </p:sp>
      <p:sp>
        <p:nvSpPr>
          <p:cNvPr id="13" name="Rectangle 12">
            <a:extLst>
              <a:ext uri="{FF2B5EF4-FFF2-40B4-BE49-F238E27FC236}">
                <a16:creationId xmlns:a16="http://schemas.microsoft.com/office/drawing/2014/main" id="{1C29353E-C9DD-46FD-81DE-46A8080880B7}"/>
              </a:ext>
            </a:extLst>
          </p:cNvPr>
          <p:cNvSpPr/>
          <p:nvPr/>
        </p:nvSpPr>
        <p:spPr>
          <a:xfrm>
            <a:off x="1958108" y="1713345"/>
            <a:ext cx="8275782" cy="1354217"/>
          </a:xfrm>
          <a:prstGeom prst="rect">
            <a:avLst/>
          </a:prstGeom>
        </p:spPr>
        <p:txBody>
          <a:bodyPr wrap="square">
            <a:spAutoFit/>
          </a:bodyPr>
          <a:lstStyle/>
          <a:p>
            <a:pPr algn="ctr"/>
            <a:r>
              <a:rPr lang="en-US" sz="2800" b="1" u="sng" dirty="0"/>
              <a:t>Regarding His Provision</a:t>
            </a:r>
          </a:p>
          <a:p>
            <a:pPr algn="ctr"/>
            <a:endParaRPr lang="en-US" dirty="0"/>
          </a:p>
          <a:p>
            <a:pPr algn="ctr"/>
            <a:r>
              <a:rPr lang="en-US" i="1" dirty="0"/>
              <a:t>1 Pet 4:10 </a:t>
            </a:r>
            <a:r>
              <a:rPr lang="en-US" dirty="0"/>
              <a:t>– “Just as each one has received a </a:t>
            </a:r>
            <a:r>
              <a:rPr lang="en-US" b="1" u="sng" dirty="0"/>
              <a:t>gift</a:t>
            </a:r>
            <a:r>
              <a:rPr lang="en-US" b="1" dirty="0"/>
              <a:t> </a:t>
            </a:r>
            <a:r>
              <a:rPr lang="en-US" dirty="0"/>
              <a:t>– use it to serve one another as good stewards of the grace of God.”</a:t>
            </a:r>
          </a:p>
        </p:txBody>
      </p:sp>
      <p:pic>
        <p:nvPicPr>
          <p:cNvPr id="6" name="Picture 5" descr="A close up of text on a white background&#10;&#10;Description automatically generated">
            <a:extLst>
              <a:ext uri="{FF2B5EF4-FFF2-40B4-BE49-F238E27FC236}">
                <a16:creationId xmlns:a16="http://schemas.microsoft.com/office/drawing/2014/main" id="{F07F553C-35B0-409B-8EB6-881AAFC60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912" y="3383175"/>
            <a:ext cx="3945307" cy="3039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4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000"/>
                                        <p:tgtEl>
                                          <p:spTgt spid="13">
                                            <p:txEl>
                                              <p:pRg st="2" end="2"/>
                                            </p:txEl>
                                          </p:spTgt>
                                        </p:tgtEl>
                                      </p:cBhvr>
                                    </p:animEffect>
                                    <p:anim calcmode="lin" valueType="num">
                                      <p:cBhvr>
                                        <p:cTn id="1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accessory, umbrella, colorful&#10;&#10;Description automatically generated">
            <a:extLst>
              <a:ext uri="{FF2B5EF4-FFF2-40B4-BE49-F238E27FC236}">
                <a16:creationId xmlns:a16="http://schemas.microsoft.com/office/drawing/2014/main" id="{E9F7FFFE-79B0-4463-A88C-5149886A733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092" r="8092"/>
          <a:stretch>
            <a:fillRect/>
          </a:stretch>
        </p:blipFill>
        <p:spPr>
          <a:xfrm>
            <a:off x="5942699" y="1304104"/>
            <a:ext cx="5507486" cy="4835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ontent Placeholder 3">
            <a:extLst>
              <a:ext uri="{FF2B5EF4-FFF2-40B4-BE49-F238E27FC236}">
                <a16:creationId xmlns:a16="http://schemas.microsoft.com/office/drawing/2014/main" id="{276CBB4A-6F6A-4577-ADF1-027AFBDD4C28}"/>
              </a:ext>
            </a:extLst>
          </p:cNvPr>
          <p:cNvSpPr>
            <a:spLocks noGrp="1"/>
          </p:cNvSpPr>
          <p:nvPr>
            <p:ph type="body" sz="half" idx="2"/>
          </p:nvPr>
        </p:nvSpPr>
        <p:spPr>
          <a:xfrm>
            <a:off x="908869" y="2069682"/>
            <a:ext cx="3718550" cy="2718635"/>
          </a:xfrm>
        </p:spPr>
        <p:txBody>
          <a:bodyPr>
            <a:noAutofit/>
          </a:bodyPr>
          <a:lstStyle/>
          <a:p>
            <a:pPr algn="ctr"/>
            <a:r>
              <a:rPr lang="en-US" sz="3200" b="1" i="1" dirty="0"/>
              <a:t>Not because it needs people to fill positions but because YOU ARE IMPORTANT!</a:t>
            </a:r>
          </a:p>
          <a:p>
            <a:pPr marL="514350" indent="-514350">
              <a:buFont typeface="Arial" panose="020B0604020202020204" pitchFamily="34" charset="0"/>
              <a:buChar char="•"/>
            </a:pPr>
            <a:endParaRPr lang="en-US" sz="4000" dirty="0"/>
          </a:p>
        </p:txBody>
      </p:sp>
      <p:sp>
        <p:nvSpPr>
          <p:cNvPr id="3" name="Slide Number Placeholder 2">
            <a:extLst>
              <a:ext uri="{FF2B5EF4-FFF2-40B4-BE49-F238E27FC236}">
                <a16:creationId xmlns:a16="http://schemas.microsoft.com/office/drawing/2014/main" id="{989B9E77-F64C-4F2E-B414-46B2B90B551A}"/>
              </a:ext>
            </a:extLst>
          </p:cNvPr>
          <p:cNvSpPr>
            <a:spLocks noGrp="1"/>
          </p:cNvSpPr>
          <p:nvPr>
            <p:ph type="sldNum" sz="quarter" idx="12"/>
          </p:nvPr>
        </p:nvSpPr>
        <p:spPr/>
        <p:txBody>
          <a:bodyPr/>
          <a:lstStyle/>
          <a:p>
            <a:fld id="{C1633E56-06A5-4DF9-BA05-6F41D88E8772}" type="slidenum">
              <a:rPr lang="en-US" smtClean="0"/>
              <a:t>6</a:t>
            </a:fld>
            <a:endParaRPr lang="en-US"/>
          </a:p>
        </p:txBody>
      </p:sp>
    </p:spTree>
    <p:extLst>
      <p:ext uri="{BB962C8B-B14F-4D97-AF65-F5344CB8AC3E}">
        <p14:creationId xmlns:p14="http://schemas.microsoft.com/office/powerpoint/2010/main" val="946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8" name="Picture 2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2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2" name="Picture 3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3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6" name="Rectangle 3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24218364-0311-4766-B1B1-5EAD6CCDF5D0}"/>
              </a:ext>
            </a:extLst>
          </p:cNvPr>
          <p:cNvSpPr txBox="1"/>
          <p:nvPr/>
        </p:nvSpPr>
        <p:spPr>
          <a:xfrm>
            <a:off x="942617" y="640122"/>
            <a:ext cx="8656995" cy="122398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3200" b="1" u="sng" dirty="0">
                <a:solidFill>
                  <a:schemeClr val="tx2"/>
                </a:solidFill>
                <a:latin typeface="+mj-lt"/>
                <a:ea typeface="+mj-ea"/>
                <a:cs typeface="+mj-cs"/>
              </a:rPr>
              <a:t>PURPOSE OF THE NETWORK MINISTRY IS FOR YOU TO DISCOVER 3 THINGS</a:t>
            </a:r>
          </a:p>
        </p:txBody>
      </p:sp>
      <p:sp>
        <p:nvSpPr>
          <p:cNvPr id="21" name="Slide Number Placeholder 20">
            <a:extLst>
              <a:ext uri="{FF2B5EF4-FFF2-40B4-BE49-F238E27FC236}">
                <a16:creationId xmlns:a16="http://schemas.microsoft.com/office/drawing/2014/main" id="{BD73C106-0CDC-4B1D-9170-C0D3E8681342}"/>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C1633E56-06A5-4DF9-BA05-6F41D88E8772}" type="slidenum">
              <a:rPr lang="en-US" smtClean="0"/>
              <a:pPr defTabSz="914400">
                <a:spcAft>
                  <a:spcPts val="600"/>
                </a:spcAft>
              </a:pPr>
              <a:t>7</a:t>
            </a:fld>
            <a:endParaRPr lang="en-US"/>
          </a:p>
        </p:txBody>
      </p:sp>
      <p:sp>
        <p:nvSpPr>
          <p:cNvPr id="6" name="Content Placeholder 3">
            <a:extLst>
              <a:ext uri="{FF2B5EF4-FFF2-40B4-BE49-F238E27FC236}">
                <a16:creationId xmlns:a16="http://schemas.microsoft.com/office/drawing/2014/main" id="{40B5D8B8-90DC-4CE9-A17F-C176DCB4CDE9}"/>
              </a:ext>
            </a:extLst>
          </p:cNvPr>
          <p:cNvSpPr>
            <a:spLocks noGrp="1"/>
          </p:cNvSpPr>
          <p:nvPr>
            <p:ph type="body" sz="half" idx="2"/>
          </p:nvPr>
        </p:nvSpPr>
        <p:spPr>
          <a:xfrm>
            <a:off x="1103311" y="2052214"/>
            <a:ext cx="4338409" cy="4196185"/>
          </a:xfrm>
        </p:spPr>
        <p:txBody>
          <a:bodyPr vert="horz" lIns="91440" tIns="45720" rIns="91440" bIns="45720" rtlCol="0">
            <a:normAutofit/>
          </a:bodyPr>
          <a:lstStyle/>
          <a:p>
            <a:pPr marL="514350" indent="-228600">
              <a:buFont typeface="Wingdings 3" charset="2"/>
              <a:buChar char=""/>
            </a:pPr>
            <a:endParaRPr lang="en-US" dirty="0"/>
          </a:p>
          <a:p>
            <a:pPr marL="514350" indent="-228600">
              <a:buFont typeface="Wingdings 3" charset="2"/>
              <a:buChar char=""/>
            </a:pPr>
            <a:r>
              <a:rPr lang="en-US" sz="1800" b="1" dirty="0"/>
              <a:t>How God has placed you in the body of Christ to make a difference.</a:t>
            </a:r>
          </a:p>
          <a:p>
            <a:pPr marL="514350" indent="-228600">
              <a:buFont typeface="Wingdings 3" charset="2"/>
              <a:buChar char=""/>
            </a:pPr>
            <a:endParaRPr lang="en-US" dirty="0"/>
          </a:p>
          <a:p>
            <a:pPr marL="514350" indent="-228600">
              <a:buFont typeface="Wingdings 3" charset="2"/>
              <a:buChar char=""/>
            </a:pPr>
            <a:r>
              <a:rPr lang="en-US" sz="1800" b="1" dirty="0"/>
              <a:t>How to discover what your spiritual gift or gifts are in the body of Christ.</a:t>
            </a:r>
          </a:p>
          <a:p>
            <a:pPr marL="514350" indent="-228600">
              <a:buFont typeface="Wingdings 3" charset="2"/>
              <a:buChar char=""/>
            </a:pPr>
            <a:endParaRPr lang="en-US" dirty="0"/>
          </a:p>
          <a:p>
            <a:pPr marL="514350" indent="-228600">
              <a:buFont typeface="Wingdings 3" charset="2"/>
              <a:buChar char=""/>
            </a:pPr>
            <a:r>
              <a:rPr lang="en-US" sz="1800" b="1" dirty="0"/>
              <a:t>How to find a meaningful place of service.</a:t>
            </a:r>
          </a:p>
        </p:txBody>
      </p:sp>
      <p:pic>
        <p:nvPicPr>
          <p:cNvPr id="18" name="Picture Placeholder 17" descr="A picture containing map&#10;&#10;Description automatically generated">
            <a:extLst>
              <a:ext uri="{FF2B5EF4-FFF2-40B4-BE49-F238E27FC236}">
                <a16:creationId xmlns:a16="http://schemas.microsoft.com/office/drawing/2014/main" id="{C90B8589-283A-4AAB-9E4D-17395BDD3096}"/>
              </a:ext>
            </a:extLst>
          </p:cNvPr>
          <p:cNvPicPr>
            <a:picLocks noGrp="1" noChangeAspect="1"/>
          </p:cNvPicPr>
          <p:nvPr>
            <p:ph type="pic" idx="1"/>
          </p:nvPr>
        </p:nvPicPr>
        <p:blipFill rotWithShape="1">
          <a:blip r:embed="rId8">
            <a:extLst>
              <a:ext uri="{28A0092B-C50C-407E-A947-70E740481C1C}">
                <a14:useLocalDpi xmlns:a14="http://schemas.microsoft.com/office/drawing/2010/main" val="0"/>
              </a:ext>
            </a:extLst>
          </a:blip>
          <a:srcRect l="283" r="2278"/>
          <a:stretch/>
        </p:blipFill>
        <p:spPr>
          <a:xfrm>
            <a:off x="6091916" y="2052213"/>
            <a:ext cx="5451627" cy="4196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71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68" y="475717"/>
            <a:ext cx="10515600" cy="823913"/>
          </a:xfrm>
        </p:spPr>
        <p:txBody>
          <a:bodyPr/>
          <a:lstStyle/>
          <a:p>
            <a:pPr algn="ctr"/>
            <a:r>
              <a:rPr lang="en-US" sz="3200" b="1" u="sng" dirty="0"/>
              <a:t>WHAT IS A SPIRITUAL GIFT?</a:t>
            </a:r>
          </a:p>
        </p:txBody>
      </p:sp>
      <p:sp>
        <p:nvSpPr>
          <p:cNvPr id="3" name="Text Placeholder 2"/>
          <p:cNvSpPr>
            <a:spLocks noGrp="1"/>
          </p:cNvSpPr>
          <p:nvPr>
            <p:ph type="body" idx="1"/>
          </p:nvPr>
        </p:nvSpPr>
        <p:spPr>
          <a:xfrm>
            <a:off x="1458600" y="1889655"/>
            <a:ext cx="3481209" cy="495828"/>
          </a:xfrm>
        </p:spPr>
        <p:txBody>
          <a:bodyPr>
            <a:normAutofit fontScale="92500" lnSpcReduction="20000"/>
          </a:bodyPr>
          <a:lstStyle/>
          <a:p>
            <a:r>
              <a:rPr lang="en-US" sz="3200" dirty="0">
                <a:solidFill>
                  <a:schemeClr val="tx1"/>
                </a:solidFill>
              </a:rPr>
              <a:t>Spiritual Gifts Are:</a:t>
            </a:r>
          </a:p>
        </p:txBody>
      </p:sp>
      <p:sp>
        <p:nvSpPr>
          <p:cNvPr id="4" name="Content Placeholder 3"/>
          <p:cNvSpPr>
            <a:spLocks noGrp="1"/>
          </p:cNvSpPr>
          <p:nvPr>
            <p:ph sz="half" idx="2"/>
          </p:nvPr>
        </p:nvSpPr>
        <p:spPr>
          <a:xfrm>
            <a:off x="719068" y="2671087"/>
            <a:ext cx="4752563" cy="2743876"/>
          </a:xfrm>
        </p:spPr>
        <p:txBody>
          <a:bodyPr>
            <a:normAutofit lnSpcReduction="10000"/>
          </a:bodyPr>
          <a:lstStyle/>
          <a:p>
            <a:pPr lvl="1"/>
            <a:r>
              <a:rPr lang="en-US" sz="1800" b="1" i="1" dirty="0"/>
              <a:t>Special abilities given by the Holy Spirit to build up the body of Christ</a:t>
            </a:r>
            <a:r>
              <a:rPr lang="en-US" sz="1800" dirty="0"/>
              <a:t>.</a:t>
            </a:r>
          </a:p>
          <a:p>
            <a:pPr lvl="1"/>
            <a:endParaRPr lang="en-US" sz="1400" dirty="0"/>
          </a:p>
          <a:p>
            <a:pPr lvl="1"/>
            <a:r>
              <a:rPr lang="en-US" sz="1800" b="1" i="1" dirty="0"/>
              <a:t>Every believer has at least one spiritual gift</a:t>
            </a:r>
            <a:r>
              <a:rPr lang="en-US" sz="1400" dirty="0"/>
              <a:t>.</a:t>
            </a:r>
          </a:p>
          <a:p>
            <a:pPr lvl="1"/>
            <a:endParaRPr lang="en-US" sz="1400" dirty="0"/>
          </a:p>
          <a:p>
            <a:pPr lvl="1"/>
            <a:r>
              <a:rPr lang="en-US" sz="1800" b="1" i="1" dirty="0"/>
              <a:t>You can’t earn them or choose them.</a:t>
            </a:r>
          </a:p>
          <a:p>
            <a:pPr lvl="1"/>
            <a:endParaRPr lang="en-US" sz="3200" dirty="0"/>
          </a:p>
          <a:p>
            <a:pPr marL="457200" lvl="1" indent="0">
              <a:buNone/>
            </a:pPr>
            <a:endParaRPr lang="en-US" sz="3200" dirty="0"/>
          </a:p>
        </p:txBody>
      </p:sp>
      <p:sp>
        <p:nvSpPr>
          <p:cNvPr id="7" name="Slide Number Placeholder 6"/>
          <p:cNvSpPr>
            <a:spLocks noGrp="1"/>
          </p:cNvSpPr>
          <p:nvPr>
            <p:ph type="sldNum" sz="quarter" idx="12"/>
          </p:nvPr>
        </p:nvSpPr>
        <p:spPr/>
        <p:txBody>
          <a:bodyPr/>
          <a:lstStyle/>
          <a:p>
            <a:fld id="{C1633E56-06A5-4DF9-BA05-6F41D88E8772}" type="slidenum">
              <a:rPr lang="en-US" smtClean="0"/>
              <a:t>8</a:t>
            </a:fld>
            <a:endParaRPr lang="en-US"/>
          </a:p>
        </p:txBody>
      </p:sp>
      <p:sp>
        <p:nvSpPr>
          <p:cNvPr id="6" name="Content Placeholder 3">
            <a:extLst>
              <a:ext uri="{FF2B5EF4-FFF2-40B4-BE49-F238E27FC236}">
                <a16:creationId xmlns:a16="http://schemas.microsoft.com/office/drawing/2014/main" id="{6B615EBA-721F-4576-A2C7-03B6CFBE0515}"/>
              </a:ext>
            </a:extLst>
          </p:cNvPr>
          <p:cNvSpPr txBox="1">
            <a:spLocks/>
          </p:cNvSpPr>
          <p:nvPr/>
        </p:nvSpPr>
        <p:spPr>
          <a:xfrm>
            <a:off x="6151827" y="2385483"/>
            <a:ext cx="4917545" cy="3684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3200" dirty="0"/>
          </a:p>
        </p:txBody>
      </p:sp>
      <p:pic>
        <p:nvPicPr>
          <p:cNvPr id="9" name="Picture 8">
            <a:extLst>
              <a:ext uri="{FF2B5EF4-FFF2-40B4-BE49-F238E27FC236}">
                <a16:creationId xmlns:a16="http://schemas.microsoft.com/office/drawing/2014/main" id="{93231F48-CACE-4D09-8964-83E007BEB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35844"/>
            <a:ext cx="5437706" cy="4685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15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nodePh="1">
                                  <p:stCondLst>
                                    <p:cond delay="0"/>
                                  </p:stCondLst>
                                  <p:endCondLst>
                                    <p:cond evt="begin" delay="0">
                                      <p:tn val="30"/>
                                    </p:cond>
                                  </p:end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1" b="18249"/>
          <a:stretch/>
        </p:blipFill>
        <p:spPr>
          <a:xfrm>
            <a:off x="7142950" y="1383044"/>
            <a:ext cx="3968657" cy="499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1F89D5CD-32C9-4220-A395-4851D547E4E0}"/>
              </a:ext>
            </a:extLst>
          </p:cNvPr>
          <p:cNvSpPr txBox="1">
            <a:spLocks/>
          </p:cNvSpPr>
          <p:nvPr/>
        </p:nvSpPr>
        <p:spPr>
          <a:xfrm>
            <a:off x="1289844" y="483577"/>
            <a:ext cx="7965831" cy="546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u="sng" dirty="0"/>
              <a:t>A QUOTE FROM PASTOR CANADY…..</a:t>
            </a:r>
          </a:p>
        </p:txBody>
      </p:sp>
      <p:sp>
        <p:nvSpPr>
          <p:cNvPr id="18" name="Title 1">
            <a:extLst>
              <a:ext uri="{FF2B5EF4-FFF2-40B4-BE49-F238E27FC236}">
                <a16:creationId xmlns:a16="http://schemas.microsoft.com/office/drawing/2014/main" id="{53C94989-06C8-4CA3-958F-C3D7D4093325}"/>
              </a:ext>
            </a:extLst>
          </p:cNvPr>
          <p:cNvSpPr txBox="1">
            <a:spLocks/>
          </p:cNvSpPr>
          <p:nvPr/>
        </p:nvSpPr>
        <p:spPr>
          <a:xfrm>
            <a:off x="538469" y="1520909"/>
            <a:ext cx="6085501" cy="2002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i="1" dirty="0"/>
              <a:t>“You Can’t Do A Spiritual Work Without Being Spiritual.”</a:t>
            </a:r>
          </a:p>
        </p:txBody>
      </p:sp>
      <p:sp>
        <p:nvSpPr>
          <p:cNvPr id="3" name="Slide Number Placeholder 2">
            <a:extLst>
              <a:ext uri="{FF2B5EF4-FFF2-40B4-BE49-F238E27FC236}">
                <a16:creationId xmlns:a16="http://schemas.microsoft.com/office/drawing/2014/main" id="{36DCD707-6F45-4CFB-8895-D464D21EF2B3}"/>
              </a:ext>
            </a:extLst>
          </p:cNvPr>
          <p:cNvSpPr>
            <a:spLocks noGrp="1"/>
          </p:cNvSpPr>
          <p:nvPr>
            <p:ph type="sldNum" sz="quarter" idx="12"/>
          </p:nvPr>
        </p:nvSpPr>
        <p:spPr/>
        <p:txBody>
          <a:bodyPr/>
          <a:lstStyle/>
          <a:p>
            <a:fld id="{C1633E56-06A5-4DF9-BA05-6F41D88E8772}" type="slidenum">
              <a:rPr lang="en-US" smtClean="0"/>
              <a:t>9</a:t>
            </a:fld>
            <a:endParaRPr lang="en-US"/>
          </a:p>
        </p:txBody>
      </p:sp>
      <p:pic>
        <p:nvPicPr>
          <p:cNvPr id="1026" name="Picture 2" descr="Image result for Spiritual Work Quotes">
            <a:extLst>
              <a:ext uri="{FF2B5EF4-FFF2-40B4-BE49-F238E27FC236}">
                <a16:creationId xmlns:a16="http://schemas.microsoft.com/office/drawing/2014/main" id="{E3421070-B4C7-4599-BBD0-4B55501F4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41" y="3312685"/>
            <a:ext cx="2994886" cy="2191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drawing, food&#10;&#10;Description automatically generated">
            <a:extLst>
              <a:ext uri="{FF2B5EF4-FFF2-40B4-BE49-F238E27FC236}">
                <a16:creationId xmlns:a16="http://schemas.microsoft.com/office/drawing/2014/main" id="{03C4D718-2D42-4818-8DAB-914847FA7A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428" y="3312685"/>
            <a:ext cx="3166665" cy="2191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63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4630</TotalTime>
  <Words>1980</Words>
  <Application>Microsoft Office PowerPoint</Application>
  <PresentationFormat>Widescreen</PresentationFormat>
  <Paragraphs>264</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vt:lpstr>
      <vt:lpstr>God’s Design For You</vt:lpstr>
      <vt:lpstr>EPHESIANS 2:10</vt:lpstr>
      <vt:lpstr>GOD’S DESIGN</vt:lpstr>
      <vt:lpstr>GOD’S DESIGN</vt:lpstr>
      <vt:lpstr>GOD’S DESIGN</vt:lpstr>
      <vt:lpstr>PowerPoint Presentation</vt:lpstr>
      <vt:lpstr>PowerPoint Presentation</vt:lpstr>
      <vt:lpstr>WHAT IS A SPIRITUAL GIFT?</vt:lpstr>
      <vt:lpstr>PowerPoint Presentation</vt:lpstr>
      <vt:lpstr>SOME COMMON MISCONCEPTIONS SPIRITUAL GIFTS ARE NOT:</vt:lpstr>
      <vt:lpstr>INTRODUCTION TO THE 23 SPIRITUAL GIFTS OF THE HOLY SPIRIT</vt:lpstr>
      <vt:lpstr>THE SPIRITUAL GIFTS OF COMMUNICATION</vt:lpstr>
      <vt:lpstr>THE SPIRITUAL GIFTS OF DESIGN &amp; THE ARTS</vt:lpstr>
      <vt:lpstr>THE SPIRITUAL GIFTS OF EQUIPPING</vt:lpstr>
      <vt:lpstr>THE SPIRITUAL GIFTS OF INSPIRATION</vt:lpstr>
      <vt:lpstr>THE SPIRITUAL GIFTS OF OVERSIGHT</vt:lpstr>
      <vt:lpstr>THE SPIRITUAL GIFTS OF POWER  </vt:lpstr>
      <vt:lpstr>THE SPIRITUAL GIFTS OF SUPPORT</vt:lpstr>
      <vt:lpstr>THE SPIRITUAL GIFTS OF REVELATION</vt:lpstr>
      <vt:lpstr>THE GOAL IS SERVANTHOOD  IN ORDER TO GLORIFY GOD </vt:lpstr>
      <vt:lpstr>Q&amp;A</vt:lpstr>
      <vt:lpstr>SPIRITUAL GIFTS ASSESSMENT INSTRUCTIONS</vt:lpstr>
      <vt:lpstr>SPIRITUAL GIFTS ASSESSMENT INSTRUCTIONS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Williamson</dc:creator>
  <cp:lastModifiedBy>Melanie Sudduth</cp:lastModifiedBy>
  <cp:revision>67</cp:revision>
  <cp:lastPrinted>2023-06-01T13:38:55Z</cp:lastPrinted>
  <dcterms:created xsi:type="dcterms:W3CDTF">2020-04-23T00:23:42Z</dcterms:created>
  <dcterms:modified xsi:type="dcterms:W3CDTF">2024-10-08T16:05:16Z</dcterms:modified>
</cp:coreProperties>
</file>