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Amaranth" panose="020B0604020202020204" charset="0"/>
      <p:regular r:id="rId28"/>
    </p:embeddedFont>
    <p:embeddedFont>
      <p:font typeface="Amaranth Bold" panose="020B0604020202020204" charset="0"/>
      <p:regular r:id="rId29"/>
    </p:embeddedFont>
    <p:embeddedFont>
      <p:font typeface="Canva Sans" panose="020B0604020202020204" charset="0"/>
      <p:regular r:id="rId30"/>
    </p:embeddedFont>
    <p:embeddedFont>
      <p:font typeface="Canva Sans Bold" panose="020B0604020202020204" charset="0"/>
      <p:regular r:id="rId31"/>
    </p:embeddedFont>
    <p:embeddedFont>
      <p:font typeface="Canva Sans Bold Italics" panose="020B0604020202020204" charset="0"/>
      <p:regular r:id="rId32"/>
    </p:embeddedFont>
    <p:embeddedFont>
      <p:font typeface="Canva Sans Italics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97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ina Parker" userId="8e3df938-32f9-4e57-bb0e-fb50c441a96b" providerId="ADAL" clId="{28480C81-9A47-448B-8525-1B1D25EDA211}"/>
    <pc:docChg chg="modSld">
      <pc:chgData name="Shaina Parker" userId="8e3df938-32f9-4e57-bb0e-fb50c441a96b" providerId="ADAL" clId="{28480C81-9A47-448B-8525-1B1D25EDA211}" dt="2026-05-21T01:39:19.909" v="14" actId="1076"/>
      <pc:docMkLst>
        <pc:docMk/>
      </pc:docMkLst>
      <pc:sldChg chg="modSp mod">
        <pc:chgData name="Shaina Parker" userId="8e3df938-32f9-4e57-bb0e-fb50c441a96b" providerId="ADAL" clId="{28480C81-9A47-448B-8525-1B1D25EDA211}" dt="2026-05-21T01:37:12.817" v="0" actId="14100"/>
        <pc:sldMkLst>
          <pc:docMk/>
          <pc:sldMk cId="0" sldId="256"/>
        </pc:sldMkLst>
        <pc:grpChg chg="mod">
          <ac:chgData name="Shaina Parker" userId="8e3df938-32f9-4e57-bb0e-fb50c441a96b" providerId="ADAL" clId="{28480C81-9A47-448B-8525-1B1D25EDA211}" dt="2026-05-21T01:37:12.817" v="0" actId="14100"/>
          <ac:grpSpMkLst>
            <pc:docMk/>
            <pc:sldMk cId="0" sldId="256"/>
            <ac:grpSpMk id="7" creationId="{00000000-0000-0000-0000-000000000000}"/>
          </ac:grpSpMkLst>
        </pc:grpChg>
      </pc:sldChg>
      <pc:sldChg chg="modSp mod">
        <pc:chgData name="Shaina Parker" userId="8e3df938-32f9-4e57-bb0e-fb50c441a96b" providerId="ADAL" clId="{28480C81-9A47-448B-8525-1B1D25EDA211}" dt="2026-05-21T01:38:21.970" v="12" actId="1035"/>
        <pc:sldMkLst>
          <pc:docMk/>
          <pc:sldMk cId="0" sldId="260"/>
        </pc:sldMkLst>
        <pc:spChg chg="mod">
          <ac:chgData name="Shaina Parker" userId="8e3df938-32f9-4e57-bb0e-fb50c441a96b" providerId="ADAL" clId="{28480C81-9A47-448B-8525-1B1D25EDA211}" dt="2026-05-21T01:38:13.869" v="9" actId="1076"/>
          <ac:spMkLst>
            <pc:docMk/>
            <pc:sldMk cId="0" sldId="260"/>
            <ac:spMk id="13" creationId="{00000000-0000-0000-0000-000000000000}"/>
          </ac:spMkLst>
        </pc:spChg>
        <pc:spChg chg="mod">
          <ac:chgData name="Shaina Parker" userId="8e3df938-32f9-4e57-bb0e-fb50c441a96b" providerId="ADAL" clId="{28480C81-9A47-448B-8525-1B1D25EDA211}" dt="2026-05-21T01:38:08.446" v="8" actId="14100"/>
          <ac:spMkLst>
            <pc:docMk/>
            <pc:sldMk cId="0" sldId="260"/>
            <ac:spMk id="14" creationId="{00000000-0000-0000-0000-000000000000}"/>
          </ac:spMkLst>
        </pc:spChg>
        <pc:spChg chg="mod">
          <ac:chgData name="Shaina Parker" userId="8e3df938-32f9-4e57-bb0e-fb50c441a96b" providerId="ADAL" clId="{28480C81-9A47-448B-8525-1B1D25EDA211}" dt="2026-05-21T01:37:53.747" v="6" actId="1076"/>
          <ac:spMkLst>
            <pc:docMk/>
            <pc:sldMk cId="0" sldId="260"/>
            <ac:spMk id="17" creationId="{00000000-0000-0000-0000-000000000000}"/>
          </ac:spMkLst>
        </pc:spChg>
        <pc:spChg chg="mod">
          <ac:chgData name="Shaina Parker" userId="8e3df938-32f9-4e57-bb0e-fb50c441a96b" providerId="ADAL" clId="{28480C81-9A47-448B-8525-1B1D25EDA211}" dt="2026-05-21T01:38:02.912" v="7" actId="1076"/>
          <ac:spMkLst>
            <pc:docMk/>
            <pc:sldMk cId="0" sldId="260"/>
            <ac:spMk id="20" creationId="{00000000-0000-0000-0000-000000000000}"/>
          </ac:spMkLst>
        </pc:spChg>
        <pc:spChg chg="mod">
          <ac:chgData name="Shaina Parker" userId="8e3df938-32f9-4e57-bb0e-fb50c441a96b" providerId="ADAL" clId="{28480C81-9A47-448B-8525-1B1D25EDA211}" dt="2026-05-21T01:37:33.669" v="3" actId="120"/>
          <ac:spMkLst>
            <pc:docMk/>
            <pc:sldMk cId="0" sldId="260"/>
            <ac:spMk id="22" creationId="{00000000-0000-0000-0000-000000000000}"/>
          </ac:spMkLst>
        </pc:spChg>
        <pc:grpChg chg="mod">
          <ac:chgData name="Shaina Parker" userId="8e3df938-32f9-4e57-bb0e-fb50c441a96b" providerId="ADAL" clId="{28480C81-9A47-448B-8525-1B1D25EDA211}" dt="2026-05-21T01:38:21.970" v="12" actId="1035"/>
          <ac:grpSpMkLst>
            <pc:docMk/>
            <pc:sldMk cId="0" sldId="260"/>
            <ac:grpSpMk id="2" creationId="{00000000-0000-0000-0000-000000000000}"/>
          </ac:grpSpMkLst>
        </pc:grpChg>
      </pc:sldChg>
      <pc:sldChg chg="modSp mod">
        <pc:chgData name="Shaina Parker" userId="8e3df938-32f9-4e57-bb0e-fb50c441a96b" providerId="ADAL" clId="{28480C81-9A47-448B-8525-1B1D25EDA211}" dt="2026-05-21T01:38:53.101" v="13" actId="14100"/>
        <pc:sldMkLst>
          <pc:docMk/>
          <pc:sldMk cId="0" sldId="278"/>
        </pc:sldMkLst>
        <pc:spChg chg="mod">
          <ac:chgData name="Shaina Parker" userId="8e3df938-32f9-4e57-bb0e-fb50c441a96b" providerId="ADAL" clId="{28480C81-9A47-448B-8525-1B1D25EDA211}" dt="2026-05-21T01:38:53.101" v="13" actId="14100"/>
          <ac:spMkLst>
            <pc:docMk/>
            <pc:sldMk cId="0" sldId="278"/>
            <ac:spMk id="9" creationId="{00000000-0000-0000-0000-000000000000}"/>
          </ac:spMkLst>
        </pc:spChg>
      </pc:sldChg>
      <pc:sldChg chg="modSp mod">
        <pc:chgData name="Shaina Parker" userId="8e3df938-32f9-4e57-bb0e-fb50c441a96b" providerId="ADAL" clId="{28480C81-9A47-448B-8525-1B1D25EDA211}" dt="2026-05-21T01:39:19.909" v="14" actId="1076"/>
        <pc:sldMkLst>
          <pc:docMk/>
          <pc:sldMk cId="0" sldId="281"/>
        </pc:sldMkLst>
        <pc:spChg chg="mod">
          <ac:chgData name="Shaina Parker" userId="8e3df938-32f9-4e57-bb0e-fb50c441a96b" providerId="ADAL" clId="{28480C81-9A47-448B-8525-1B1D25EDA211}" dt="2026-05-21T01:39:19.909" v="14" actId="1076"/>
          <ac:spMkLst>
            <pc:docMk/>
            <pc:sldMk cId="0" sldId="281"/>
            <ac:spMk id="7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B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399909" cy="10287000"/>
          </a:xfrm>
          <a:custGeom>
            <a:avLst/>
            <a:gdLst/>
            <a:ahLst/>
            <a:cxnLst/>
            <a:rect l="l" t="t" r="r" b="b"/>
            <a:pathLst>
              <a:path w="8399909" h="10287000">
                <a:moveTo>
                  <a:pt x="0" y="0"/>
                </a:moveTo>
                <a:lnTo>
                  <a:pt x="8399909" y="0"/>
                </a:lnTo>
                <a:lnTo>
                  <a:pt x="8399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</a:blip>
            <a:stretch>
              <a:fillRect l="-13108" r="-7076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45509" y="1706301"/>
            <a:ext cx="6199678" cy="2704409"/>
          </a:xfrm>
          <a:custGeom>
            <a:avLst/>
            <a:gdLst/>
            <a:ahLst/>
            <a:cxnLst/>
            <a:rect l="l" t="t" r="r" b="b"/>
            <a:pathLst>
              <a:path w="6199678" h="2704409">
                <a:moveTo>
                  <a:pt x="0" y="0"/>
                </a:moveTo>
                <a:lnTo>
                  <a:pt x="6199678" y="0"/>
                </a:lnTo>
                <a:lnTo>
                  <a:pt x="6199678" y="2704409"/>
                </a:lnTo>
                <a:lnTo>
                  <a:pt x="0" y="2704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55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399909" y="0"/>
            <a:ext cx="205966" cy="10287000"/>
            <a:chOff x="0" y="0"/>
            <a:chExt cx="54246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246" cy="2709333"/>
            </a:xfrm>
            <a:custGeom>
              <a:avLst/>
              <a:gdLst/>
              <a:ahLst/>
              <a:cxnLst/>
              <a:rect l="l" t="t" r="r" b="b"/>
              <a:pathLst>
                <a:path w="54246" h="2709333">
                  <a:moveTo>
                    <a:pt x="0" y="0"/>
                  </a:moveTo>
                  <a:lnTo>
                    <a:pt x="54246" y="0"/>
                  </a:lnTo>
                  <a:lnTo>
                    <a:pt x="542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91E6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424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910952" y="5358146"/>
            <a:ext cx="6628104" cy="3595353"/>
            <a:chOff x="0" y="0"/>
            <a:chExt cx="1745673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45673" cy="812800"/>
            </a:xfrm>
            <a:custGeom>
              <a:avLst/>
              <a:gdLst/>
              <a:ahLst/>
              <a:cxnLst/>
              <a:rect l="l" t="t" r="r" b="b"/>
              <a:pathLst>
                <a:path w="1745673" h="812800">
                  <a:moveTo>
                    <a:pt x="0" y="0"/>
                  </a:moveTo>
                  <a:lnTo>
                    <a:pt x="1745673" y="0"/>
                  </a:lnTo>
                  <a:lnTo>
                    <a:pt x="174567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91E6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745673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453676" y="5766751"/>
            <a:ext cx="5542657" cy="2221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8"/>
              </a:lnSpc>
            </a:pPr>
            <a:r>
              <a:rPr lang="en-US" sz="2548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Main Location </a:t>
            </a:r>
            <a:r>
              <a:rPr lang="en-US" sz="254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- 1501 W. Thomas St.</a:t>
            </a:r>
          </a:p>
          <a:p>
            <a:pPr algn="l">
              <a:lnSpc>
                <a:spcPts val="3568"/>
              </a:lnSpc>
            </a:pPr>
            <a:r>
              <a:rPr lang="en-US" sz="254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Bay City, MI 48706</a:t>
            </a:r>
          </a:p>
          <a:p>
            <a:pPr algn="l">
              <a:lnSpc>
                <a:spcPts val="3568"/>
              </a:lnSpc>
            </a:pPr>
            <a:r>
              <a:rPr lang="en-US" sz="2548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Phone:</a:t>
            </a:r>
            <a:r>
              <a:rPr lang="en-US" sz="254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(989) 266-7020</a:t>
            </a:r>
          </a:p>
          <a:p>
            <a:pPr algn="l">
              <a:lnSpc>
                <a:spcPts val="3568"/>
              </a:lnSpc>
            </a:pPr>
            <a:r>
              <a:rPr lang="en-US" sz="2548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Email:</a:t>
            </a:r>
            <a:r>
              <a:rPr lang="en-US" sz="254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hello@fosterfamiliesnrc.org</a:t>
            </a:r>
          </a:p>
          <a:p>
            <a:pPr algn="l">
              <a:lnSpc>
                <a:spcPts val="3568"/>
              </a:lnSpc>
              <a:spcBef>
                <a:spcPct val="0"/>
              </a:spcBef>
            </a:pPr>
            <a:r>
              <a:rPr lang="en-US" sz="2548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Website:</a:t>
            </a:r>
            <a:r>
              <a:rPr lang="en-US" sz="254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fosterfamiliesnrc.org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B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3295" y="929640"/>
            <a:ext cx="16241409" cy="8538923"/>
            <a:chOff x="0" y="0"/>
            <a:chExt cx="5661493" cy="29765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61494" cy="2976531"/>
            </a:xfrm>
            <a:custGeom>
              <a:avLst/>
              <a:gdLst/>
              <a:ahLst/>
              <a:cxnLst/>
              <a:rect l="l" t="t" r="r" b="b"/>
              <a:pathLst>
                <a:path w="5661494" h="2976531">
                  <a:moveTo>
                    <a:pt x="10010" y="0"/>
                  </a:moveTo>
                  <a:lnTo>
                    <a:pt x="5651483" y="0"/>
                  </a:lnTo>
                  <a:cubicBezTo>
                    <a:pt x="5657012" y="0"/>
                    <a:pt x="5661494" y="4482"/>
                    <a:pt x="5661494" y="10010"/>
                  </a:cubicBezTo>
                  <a:lnTo>
                    <a:pt x="5661494" y="2966521"/>
                  </a:lnTo>
                  <a:cubicBezTo>
                    <a:pt x="5661494" y="2969176"/>
                    <a:pt x="5660439" y="2971722"/>
                    <a:pt x="5658562" y="2973599"/>
                  </a:cubicBezTo>
                  <a:cubicBezTo>
                    <a:pt x="5656684" y="2975476"/>
                    <a:pt x="5654138" y="2976531"/>
                    <a:pt x="5651483" y="2976531"/>
                  </a:cubicBezTo>
                  <a:lnTo>
                    <a:pt x="10010" y="2976531"/>
                  </a:lnTo>
                  <a:cubicBezTo>
                    <a:pt x="4482" y="2976531"/>
                    <a:pt x="0" y="2972049"/>
                    <a:pt x="0" y="2966521"/>
                  </a:cubicBezTo>
                  <a:lnTo>
                    <a:pt x="0" y="10010"/>
                  </a:lnTo>
                  <a:cubicBezTo>
                    <a:pt x="0" y="4482"/>
                    <a:pt x="4482" y="0"/>
                    <a:pt x="10010" y="0"/>
                  </a:cubicBezTo>
                  <a:close/>
                </a:path>
              </a:pathLst>
            </a:custGeom>
            <a:solidFill>
              <a:srgbClr val="56629A">
                <a:alpha val="6274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661493" cy="3014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995198" y="1936001"/>
            <a:ext cx="12297603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b="1" u="sng">
                <a:solidFill>
                  <a:srgbClr val="E3CAB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Resource Boutique &amp; Resource Request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25466" y="914400"/>
            <a:ext cx="12237068" cy="1052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80"/>
              </a:lnSpc>
              <a:spcBef>
                <a:spcPct val="0"/>
              </a:spcBef>
            </a:pPr>
            <a:r>
              <a:rPr lang="en-US" sz="6200" b="1">
                <a:solidFill>
                  <a:srgbClr val="191E6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Who We Serve &amp; How to Access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69111" y="3056719"/>
            <a:ext cx="12797991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60"/>
              </a:lnSpc>
            </a:pPr>
            <a:r>
              <a:rPr lang="en-US" sz="3900" b="1">
                <a:solidFill>
                  <a:srgbClr val="AFBF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CPS Involved Families - Prevention &amp; On-Going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94021" y="3824434"/>
            <a:ext cx="14899959" cy="4955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9" lvl="1" indent="-399415" algn="l">
              <a:lnSpc>
                <a:spcPts val="5697"/>
              </a:lnSpc>
              <a:buFont typeface="Arial"/>
              <a:buChar char="•"/>
            </a:pPr>
            <a:r>
              <a:rPr lang="en-US" sz="36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Resource Boutique </a:t>
            </a:r>
            <a:r>
              <a:rPr lang="en-US" sz="3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- for the protection and privacy of all parties, the Resource Boutique is </a:t>
            </a:r>
            <a:r>
              <a:rPr lang="en-US" sz="3699" b="1" i="1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not</a:t>
            </a:r>
            <a:r>
              <a:rPr lang="en-US" sz="3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offered to CPS involved families - no matter the status of their case. These families may not come into our boutiques accompanied by workers.</a:t>
            </a:r>
          </a:p>
          <a:p>
            <a:pPr marL="798829" lvl="1" indent="-399415" algn="l">
              <a:lnSpc>
                <a:spcPts val="5697"/>
              </a:lnSpc>
              <a:buFont typeface="Arial"/>
              <a:buChar char="•"/>
            </a:pPr>
            <a:r>
              <a:rPr lang="en-US" sz="36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Resource Requests</a:t>
            </a:r>
            <a:r>
              <a:rPr lang="en-US" sz="3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- </a:t>
            </a:r>
            <a:r>
              <a:rPr lang="en-US" sz="3699" b="1" i="1" u="sng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must</a:t>
            </a:r>
            <a:r>
              <a:rPr lang="en-US" sz="3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be submitted and picked up by the worker. No exception. Failure to comply with this will result in services being severed with this family.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B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3295" y="929640"/>
            <a:ext cx="16241409" cy="8328660"/>
            <a:chOff x="0" y="0"/>
            <a:chExt cx="5661493" cy="2903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61494" cy="2903237"/>
            </a:xfrm>
            <a:custGeom>
              <a:avLst/>
              <a:gdLst/>
              <a:ahLst/>
              <a:cxnLst/>
              <a:rect l="l" t="t" r="r" b="b"/>
              <a:pathLst>
                <a:path w="5661494" h="2903237">
                  <a:moveTo>
                    <a:pt x="10010" y="0"/>
                  </a:moveTo>
                  <a:lnTo>
                    <a:pt x="5651483" y="0"/>
                  </a:lnTo>
                  <a:cubicBezTo>
                    <a:pt x="5657012" y="0"/>
                    <a:pt x="5661494" y="4482"/>
                    <a:pt x="5661494" y="10010"/>
                  </a:cubicBezTo>
                  <a:lnTo>
                    <a:pt x="5661494" y="2893226"/>
                  </a:lnTo>
                  <a:cubicBezTo>
                    <a:pt x="5661494" y="2898755"/>
                    <a:pt x="5657012" y="2903237"/>
                    <a:pt x="5651483" y="2903237"/>
                  </a:cubicBezTo>
                  <a:lnTo>
                    <a:pt x="10010" y="2903237"/>
                  </a:lnTo>
                  <a:cubicBezTo>
                    <a:pt x="4482" y="2903237"/>
                    <a:pt x="0" y="2898755"/>
                    <a:pt x="0" y="2893226"/>
                  </a:cubicBezTo>
                  <a:lnTo>
                    <a:pt x="0" y="10010"/>
                  </a:lnTo>
                  <a:cubicBezTo>
                    <a:pt x="0" y="4482"/>
                    <a:pt x="4482" y="0"/>
                    <a:pt x="10010" y="0"/>
                  </a:cubicBezTo>
                  <a:close/>
                </a:path>
              </a:pathLst>
            </a:custGeom>
            <a:solidFill>
              <a:srgbClr val="56629A">
                <a:alpha val="6274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661493" cy="2941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727683" y="1871345"/>
            <a:ext cx="12832634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  <a:spcBef>
                <a:spcPct val="0"/>
              </a:spcBef>
            </a:pPr>
            <a:r>
              <a:rPr lang="en-US" sz="5199" b="1" u="sng">
                <a:solidFill>
                  <a:srgbClr val="E3CAB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Resource Boutique &amp; Resource Request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16269" y="914400"/>
            <a:ext cx="8455463" cy="1052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80"/>
              </a:lnSpc>
              <a:spcBef>
                <a:spcPct val="0"/>
              </a:spcBef>
            </a:pPr>
            <a:r>
              <a:rPr lang="en-US" sz="6200" b="1">
                <a:solidFill>
                  <a:srgbClr val="191E6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Who We Do Not Serve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12795" y="3721407"/>
            <a:ext cx="14899959" cy="2043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1" lvl="1" indent="-367026" algn="l">
              <a:lnSpc>
                <a:spcPts val="5541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 do not provide resources to support people, respite care, etc. </a:t>
            </a:r>
          </a:p>
          <a:p>
            <a:pPr marL="734051" lvl="1" indent="-367026" algn="l">
              <a:lnSpc>
                <a:spcPts val="5541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Resources are provided to those who have legal custody of the children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68623" y="3094812"/>
            <a:ext cx="16241409" cy="662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3899" b="1">
                <a:solidFill>
                  <a:srgbClr val="AFBF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Support People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68623" y="5792778"/>
            <a:ext cx="10292001" cy="662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3899" b="1">
                <a:solidFill>
                  <a:srgbClr val="AFBF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Formerly CPS Involved Families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12795" y="6441269"/>
            <a:ext cx="14899959" cy="2043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1" lvl="1" indent="-367026" algn="l">
              <a:lnSpc>
                <a:spcPts val="5541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Once the case has ended, services need to be transfered to other local agencies and clothing closets. We cannot continue providing resources at that time.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B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7891" y="1028700"/>
            <a:ext cx="16241409" cy="8440386"/>
            <a:chOff x="0" y="0"/>
            <a:chExt cx="5661493" cy="29421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61494" cy="2942182"/>
            </a:xfrm>
            <a:custGeom>
              <a:avLst/>
              <a:gdLst/>
              <a:ahLst/>
              <a:cxnLst/>
              <a:rect l="l" t="t" r="r" b="b"/>
              <a:pathLst>
                <a:path w="5661494" h="2942182">
                  <a:moveTo>
                    <a:pt x="10010" y="0"/>
                  </a:moveTo>
                  <a:lnTo>
                    <a:pt x="5651483" y="0"/>
                  </a:lnTo>
                  <a:cubicBezTo>
                    <a:pt x="5657012" y="0"/>
                    <a:pt x="5661494" y="4482"/>
                    <a:pt x="5661494" y="10010"/>
                  </a:cubicBezTo>
                  <a:lnTo>
                    <a:pt x="5661494" y="2932172"/>
                  </a:lnTo>
                  <a:cubicBezTo>
                    <a:pt x="5661494" y="2937701"/>
                    <a:pt x="5657012" y="2942182"/>
                    <a:pt x="5651483" y="2942182"/>
                  </a:cubicBezTo>
                  <a:lnTo>
                    <a:pt x="10010" y="2942182"/>
                  </a:lnTo>
                  <a:cubicBezTo>
                    <a:pt x="4482" y="2942182"/>
                    <a:pt x="0" y="2937701"/>
                    <a:pt x="0" y="2932172"/>
                  </a:cubicBezTo>
                  <a:lnTo>
                    <a:pt x="0" y="10010"/>
                  </a:lnTo>
                  <a:cubicBezTo>
                    <a:pt x="0" y="4482"/>
                    <a:pt x="4482" y="0"/>
                    <a:pt x="10010" y="0"/>
                  </a:cubicBezTo>
                  <a:close/>
                </a:path>
              </a:pathLst>
            </a:custGeom>
            <a:solidFill>
              <a:srgbClr val="56629A">
                <a:alpha val="6274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661493" cy="29802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108050" y="1087762"/>
            <a:ext cx="1207190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 b="1" u="sng">
                <a:solidFill>
                  <a:srgbClr val="191E6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Completeing Resource Requests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83975" y="2375094"/>
            <a:ext cx="709207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AFBF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Vital Information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08615" y="3151886"/>
            <a:ext cx="14804829" cy="2953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8" lvl="1" indent="-367029" algn="l">
              <a:lnSpc>
                <a:spcPts val="594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Sizes </a:t>
            </a:r>
            <a:r>
              <a:rPr lang="en-US" sz="3399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MUST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be included for any requests for shoes, clothing or sheets. If they are not provided, we cannot fill the request. </a:t>
            </a:r>
          </a:p>
          <a:p>
            <a:pPr marL="734058" lvl="1" indent="-367029" algn="l">
              <a:lnSpc>
                <a:spcPts val="594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Make sure that your marked  requested items match the sizes provided.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83975" y="6203188"/>
            <a:ext cx="8675680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AFBF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Sensitivities and Requests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87339" y="6875780"/>
            <a:ext cx="14804829" cy="2200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8" lvl="1" indent="-367029" algn="l">
              <a:lnSpc>
                <a:spcPts val="594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Special requests or sensitivities, please include  on the resource request, we will do our best to fulfill those needs. These include texture sensitivities, medical modifications, etc.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B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7891" y="1028700"/>
            <a:ext cx="16241409" cy="8440386"/>
            <a:chOff x="0" y="0"/>
            <a:chExt cx="5661493" cy="29421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61494" cy="2942182"/>
            </a:xfrm>
            <a:custGeom>
              <a:avLst/>
              <a:gdLst/>
              <a:ahLst/>
              <a:cxnLst/>
              <a:rect l="l" t="t" r="r" b="b"/>
              <a:pathLst>
                <a:path w="5661494" h="2942182">
                  <a:moveTo>
                    <a:pt x="10010" y="0"/>
                  </a:moveTo>
                  <a:lnTo>
                    <a:pt x="5651483" y="0"/>
                  </a:lnTo>
                  <a:cubicBezTo>
                    <a:pt x="5657012" y="0"/>
                    <a:pt x="5661494" y="4482"/>
                    <a:pt x="5661494" y="10010"/>
                  </a:cubicBezTo>
                  <a:lnTo>
                    <a:pt x="5661494" y="2932172"/>
                  </a:lnTo>
                  <a:cubicBezTo>
                    <a:pt x="5661494" y="2937701"/>
                    <a:pt x="5657012" y="2942182"/>
                    <a:pt x="5651483" y="2942182"/>
                  </a:cubicBezTo>
                  <a:lnTo>
                    <a:pt x="10010" y="2942182"/>
                  </a:lnTo>
                  <a:cubicBezTo>
                    <a:pt x="4482" y="2942182"/>
                    <a:pt x="0" y="2937701"/>
                    <a:pt x="0" y="2932172"/>
                  </a:cubicBezTo>
                  <a:lnTo>
                    <a:pt x="0" y="10010"/>
                  </a:lnTo>
                  <a:cubicBezTo>
                    <a:pt x="0" y="4482"/>
                    <a:pt x="4482" y="0"/>
                    <a:pt x="10010" y="0"/>
                  </a:cubicBezTo>
                  <a:close/>
                </a:path>
              </a:pathLst>
            </a:custGeom>
            <a:solidFill>
              <a:srgbClr val="56629A">
                <a:alpha val="6274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661493" cy="29802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108050" y="1087762"/>
            <a:ext cx="1207190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 b="1" u="sng">
                <a:solidFill>
                  <a:srgbClr val="191E6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Completeing Resource Requests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36181" y="3897186"/>
            <a:ext cx="14804829" cy="2880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5847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If the request(s) needs to be completed for a specific day, please include that in the special considerations. </a:t>
            </a:r>
          </a:p>
          <a:p>
            <a:pPr marL="734059" lvl="1" indent="-367030" algn="l">
              <a:lnSpc>
                <a:spcPts val="5847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If it is urgent, please include that in the special considerations.</a:t>
            </a:r>
          </a:p>
          <a:p>
            <a:pPr marL="2202178" lvl="3" indent="-550545" algn="l">
              <a:lnSpc>
                <a:spcPts val="5847"/>
              </a:lnSpc>
              <a:buFont typeface="Arial"/>
              <a:buChar char="￭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Urgent Requests </a:t>
            </a:r>
            <a:r>
              <a:rPr lang="en-US" sz="3399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MUST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be picked up in Bay City.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12592" y="3050426"/>
            <a:ext cx="800847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AFBF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Urgency/Pick Up Date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B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7891" y="1028700"/>
            <a:ext cx="16241409" cy="8440386"/>
            <a:chOff x="0" y="0"/>
            <a:chExt cx="5661493" cy="29421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61494" cy="2942182"/>
            </a:xfrm>
            <a:custGeom>
              <a:avLst/>
              <a:gdLst/>
              <a:ahLst/>
              <a:cxnLst/>
              <a:rect l="l" t="t" r="r" b="b"/>
              <a:pathLst>
                <a:path w="5661494" h="2942182">
                  <a:moveTo>
                    <a:pt x="10010" y="0"/>
                  </a:moveTo>
                  <a:lnTo>
                    <a:pt x="5651483" y="0"/>
                  </a:lnTo>
                  <a:cubicBezTo>
                    <a:pt x="5657012" y="0"/>
                    <a:pt x="5661494" y="4482"/>
                    <a:pt x="5661494" y="10010"/>
                  </a:cubicBezTo>
                  <a:lnTo>
                    <a:pt x="5661494" y="2932172"/>
                  </a:lnTo>
                  <a:cubicBezTo>
                    <a:pt x="5661494" y="2937701"/>
                    <a:pt x="5657012" y="2942182"/>
                    <a:pt x="5651483" y="2942182"/>
                  </a:cubicBezTo>
                  <a:lnTo>
                    <a:pt x="10010" y="2942182"/>
                  </a:lnTo>
                  <a:cubicBezTo>
                    <a:pt x="4482" y="2942182"/>
                    <a:pt x="0" y="2937701"/>
                    <a:pt x="0" y="2932172"/>
                  </a:cubicBezTo>
                  <a:lnTo>
                    <a:pt x="0" y="10010"/>
                  </a:lnTo>
                  <a:cubicBezTo>
                    <a:pt x="0" y="4482"/>
                    <a:pt x="4482" y="0"/>
                    <a:pt x="10010" y="0"/>
                  </a:cubicBezTo>
                  <a:close/>
                </a:path>
              </a:pathLst>
            </a:custGeom>
            <a:solidFill>
              <a:srgbClr val="56629A">
                <a:alpha val="6274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661493" cy="29802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114741" y="1054882"/>
            <a:ext cx="10047709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 b="1" u="sng">
                <a:solidFill>
                  <a:srgbClr val="191E6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Items We Do Not Provide...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41585" y="3425451"/>
            <a:ext cx="14804829" cy="4347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5847"/>
              </a:lnSpc>
              <a:buFont typeface="Arial"/>
              <a:buChar char="•"/>
            </a:pPr>
            <a:r>
              <a:rPr lang="en-US" sz="3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Anything with an expiration date 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such as:</a:t>
            </a:r>
          </a:p>
          <a:p>
            <a:pPr marL="1468119" lvl="2" indent="-489373" algn="l">
              <a:lnSpc>
                <a:spcPts val="5847"/>
              </a:lnSpc>
              <a:buFont typeface="Arial"/>
              <a:buChar char="⚬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Car Seats - we will get you in contact with someone that does provide them</a:t>
            </a:r>
          </a:p>
          <a:p>
            <a:pPr marL="1468119" lvl="2" indent="-489373" algn="l">
              <a:lnSpc>
                <a:spcPts val="5847"/>
              </a:lnSpc>
              <a:buFont typeface="Arial"/>
              <a:buChar char="⚬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Food</a:t>
            </a:r>
          </a:p>
          <a:p>
            <a:pPr marL="1468119" lvl="2" indent="-489373" algn="l">
              <a:lnSpc>
                <a:spcPts val="5847"/>
              </a:lnSpc>
              <a:buFont typeface="Arial"/>
              <a:buChar char="⚬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Formula</a:t>
            </a:r>
          </a:p>
          <a:p>
            <a:pPr marL="734059" lvl="1" indent="-367030" algn="l">
              <a:lnSpc>
                <a:spcPts val="5847"/>
              </a:lnSpc>
              <a:buFont typeface="Arial"/>
              <a:buChar char="•"/>
            </a:pPr>
            <a:r>
              <a:rPr lang="en-US" sz="3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Large Furniture Items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(beds over toddler size, dressers, etc.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19711" y="2428127"/>
            <a:ext cx="13954894" cy="73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4299" b="1">
                <a:solidFill>
                  <a:srgbClr val="AFBF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 will refer out any of the requested items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B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2476" y="1028700"/>
            <a:ext cx="16241409" cy="8229600"/>
            <a:chOff x="0" y="0"/>
            <a:chExt cx="5661493" cy="28687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61494" cy="2868706"/>
            </a:xfrm>
            <a:custGeom>
              <a:avLst/>
              <a:gdLst/>
              <a:ahLst/>
              <a:cxnLst/>
              <a:rect l="l" t="t" r="r" b="b"/>
              <a:pathLst>
                <a:path w="5661494" h="2868706">
                  <a:moveTo>
                    <a:pt x="10010" y="0"/>
                  </a:moveTo>
                  <a:lnTo>
                    <a:pt x="5651483" y="0"/>
                  </a:lnTo>
                  <a:cubicBezTo>
                    <a:pt x="5657012" y="0"/>
                    <a:pt x="5661494" y="4482"/>
                    <a:pt x="5661494" y="10010"/>
                  </a:cubicBezTo>
                  <a:lnTo>
                    <a:pt x="5661494" y="2858696"/>
                  </a:lnTo>
                  <a:cubicBezTo>
                    <a:pt x="5661494" y="2861351"/>
                    <a:pt x="5660439" y="2863897"/>
                    <a:pt x="5658562" y="2865774"/>
                  </a:cubicBezTo>
                  <a:cubicBezTo>
                    <a:pt x="5656684" y="2867651"/>
                    <a:pt x="5654138" y="2868706"/>
                    <a:pt x="5651483" y="2868706"/>
                  </a:cubicBezTo>
                  <a:lnTo>
                    <a:pt x="10010" y="2868706"/>
                  </a:lnTo>
                  <a:cubicBezTo>
                    <a:pt x="4482" y="2868706"/>
                    <a:pt x="0" y="2864224"/>
                    <a:pt x="0" y="2858696"/>
                  </a:cubicBezTo>
                  <a:lnTo>
                    <a:pt x="0" y="10010"/>
                  </a:lnTo>
                  <a:cubicBezTo>
                    <a:pt x="0" y="4482"/>
                    <a:pt x="4482" y="0"/>
                    <a:pt x="10010" y="0"/>
                  </a:cubicBezTo>
                  <a:close/>
                </a:path>
              </a:pathLst>
            </a:custGeom>
            <a:solidFill>
              <a:srgbClr val="56629A">
                <a:alpha val="6274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661493" cy="29068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456148" y="1142330"/>
            <a:ext cx="9375704" cy="986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48"/>
              </a:lnSpc>
              <a:spcBef>
                <a:spcPct val="0"/>
              </a:spcBef>
            </a:pPr>
            <a:r>
              <a:rPr lang="en-US" sz="5820">
                <a:solidFill>
                  <a:srgbClr val="191E6B"/>
                </a:solidFill>
                <a:latin typeface="Amaranth"/>
                <a:ea typeface="Amaranth"/>
                <a:cs typeface="Amaranth"/>
                <a:sym typeface="Amaranth"/>
              </a:rPr>
              <a:t>Resource Request Pick Up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41585" y="2233990"/>
            <a:ext cx="14804829" cy="6547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5847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 have pick up locations in Bay City, Midland, Gladwin and Bridgeport, please specify which location you would like to pick up at. (</a:t>
            </a:r>
            <a:r>
              <a:rPr lang="en-US" sz="3399" i="1">
                <a:solidFill>
                  <a:srgbClr val="000000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We are working on Clare/Isabella locations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)</a:t>
            </a:r>
          </a:p>
          <a:p>
            <a:pPr marL="734059" lvl="1" indent="-367030" algn="l">
              <a:lnSpc>
                <a:spcPts val="5847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 </a:t>
            </a:r>
            <a:r>
              <a:rPr lang="en-US" sz="3399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will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contact you when your request has been</a:t>
            </a:r>
            <a:r>
              <a:rPr lang="en-US" sz="3399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completed 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Please do not stop by to wait. This causes a distruption to our workflow. </a:t>
            </a:r>
          </a:p>
          <a:p>
            <a:pPr marL="1468119" lvl="2" indent="-489373" algn="l">
              <a:lnSpc>
                <a:spcPts val="5847"/>
              </a:lnSpc>
              <a:buFont typeface="Arial"/>
              <a:buChar char="⚬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 prioritize our requests by urgency and then the order in which they have arrived.</a:t>
            </a:r>
          </a:p>
          <a:p>
            <a:pPr marL="1468119" lvl="2" indent="-489373" algn="l">
              <a:lnSpc>
                <a:spcPts val="5847"/>
              </a:lnSpc>
              <a:buFont typeface="Arial"/>
              <a:buChar char="⚬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Due to delivery services and finding special requested items, it may take us some time to retrieve special items.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B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2476" y="1028700"/>
            <a:ext cx="16241409" cy="8229600"/>
            <a:chOff x="0" y="0"/>
            <a:chExt cx="5661493" cy="28687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61494" cy="2868706"/>
            </a:xfrm>
            <a:custGeom>
              <a:avLst/>
              <a:gdLst/>
              <a:ahLst/>
              <a:cxnLst/>
              <a:rect l="l" t="t" r="r" b="b"/>
              <a:pathLst>
                <a:path w="5661494" h="2868706">
                  <a:moveTo>
                    <a:pt x="10010" y="0"/>
                  </a:moveTo>
                  <a:lnTo>
                    <a:pt x="5651483" y="0"/>
                  </a:lnTo>
                  <a:cubicBezTo>
                    <a:pt x="5657012" y="0"/>
                    <a:pt x="5661494" y="4482"/>
                    <a:pt x="5661494" y="10010"/>
                  </a:cubicBezTo>
                  <a:lnTo>
                    <a:pt x="5661494" y="2858696"/>
                  </a:lnTo>
                  <a:cubicBezTo>
                    <a:pt x="5661494" y="2861351"/>
                    <a:pt x="5660439" y="2863897"/>
                    <a:pt x="5658562" y="2865774"/>
                  </a:cubicBezTo>
                  <a:cubicBezTo>
                    <a:pt x="5656684" y="2867651"/>
                    <a:pt x="5654138" y="2868706"/>
                    <a:pt x="5651483" y="2868706"/>
                  </a:cubicBezTo>
                  <a:lnTo>
                    <a:pt x="10010" y="2868706"/>
                  </a:lnTo>
                  <a:cubicBezTo>
                    <a:pt x="4482" y="2868706"/>
                    <a:pt x="0" y="2864224"/>
                    <a:pt x="0" y="2858696"/>
                  </a:cubicBezTo>
                  <a:lnTo>
                    <a:pt x="0" y="10010"/>
                  </a:lnTo>
                  <a:cubicBezTo>
                    <a:pt x="0" y="4482"/>
                    <a:pt x="4482" y="0"/>
                    <a:pt x="10010" y="0"/>
                  </a:cubicBezTo>
                  <a:close/>
                </a:path>
              </a:pathLst>
            </a:custGeom>
            <a:solidFill>
              <a:srgbClr val="56629A">
                <a:alpha val="6274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661493" cy="29068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90766" y="2544428"/>
            <a:ext cx="14804829" cy="5814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5847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Notifications will be sent when your request has been completed. </a:t>
            </a:r>
          </a:p>
          <a:p>
            <a:pPr marL="734059" lvl="1" indent="-367030" algn="l">
              <a:lnSpc>
                <a:spcPts val="5847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Notifications will include Family Name, Number of Bags, and location for pick up.</a:t>
            </a:r>
          </a:p>
          <a:p>
            <a:pPr marL="734059" lvl="1" indent="-367030" algn="l">
              <a:lnSpc>
                <a:spcPts val="5847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 </a:t>
            </a:r>
            <a:r>
              <a:rPr lang="en-US" sz="3399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will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send 3 reminders. If there is no</a:t>
            </a:r>
            <a:r>
              <a:rPr lang="en-US" sz="3399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com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munica</a:t>
            </a:r>
            <a:r>
              <a:rPr lang="en-US" sz="3399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ion an</a:t>
            </a:r>
            <a:r>
              <a:rPr lang="en-US" sz="3399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/or exceeds 3 weeks on our shelves packed, we will return them to inventory.</a:t>
            </a:r>
          </a:p>
          <a:p>
            <a:pPr marL="734059" lvl="1" indent="-367030" algn="l">
              <a:lnSpc>
                <a:spcPts val="5847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 have every resource request signed out by the person picking up.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731868" y="1211260"/>
            <a:ext cx="8824264" cy="986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48"/>
              </a:lnSpc>
              <a:spcBef>
                <a:spcPct val="0"/>
              </a:spcBef>
            </a:pPr>
            <a:r>
              <a:rPr lang="en-US" sz="5820">
                <a:solidFill>
                  <a:srgbClr val="191E6B"/>
                </a:solidFill>
                <a:latin typeface="Amaranth"/>
                <a:ea typeface="Amaranth"/>
                <a:cs typeface="Amaranth"/>
                <a:sym typeface="Amaranth"/>
              </a:rPr>
              <a:t>Resource Request Pick Up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B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2476" y="1028700"/>
            <a:ext cx="16241409" cy="8492429"/>
            <a:chOff x="0" y="0"/>
            <a:chExt cx="5661493" cy="2960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61494" cy="2960324"/>
            </a:xfrm>
            <a:custGeom>
              <a:avLst/>
              <a:gdLst/>
              <a:ahLst/>
              <a:cxnLst/>
              <a:rect l="l" t="t" r="r" b="b"/>
              <a:pathLst>
                <a:path w="5661494" h="2960324">
                  <a:moveTo>
                    <a:pt x="10010" y="0"/>
                  </a:moveTo>
                  <a:lnTo>
                    <a:pt x="5651483" y="0"/>
                  </a:lnTo>
                  <a:cubicBezTo>
                    <a:pt x="5657012" y="0"/>
                    <a:pt x="5661494" y="4482"/>
                    <a:pt x="5661494" y="10010"/>
                  </a:cubicBezTo>
                  <a:lnTo>
                    <a:pt x="5661494" y="2950314"/>
                  </a:lnTo>
                  <a:cubicBezTo>
                    <a:pt x="5661494" y="2955842"/>
                    <a:pt x="5657012" y="2960324"/>
                    <a:pt x="5651483" y="2960324"/>
                  </a:cubicBezTo>
                  <a:lnTo>
                    <a:pt x="10010" y="2960324"/>
                  </a:lnTo>
                  <a:cubicBezTo>
                    <a:pt x="7355" y="2960324"/>
                    <a:pt x="4809" y="2959269"/>
                    <a:pt x="2932" y="2957392"/>
                  </a:cubicBezTo>
                  <a:cubicBezTo>
                    <a:pt x="1055" y="2955515"/>
                    <a:pt x="0" y="2952969"/>
                    <a:pt x="0" y="2950314"/>
                  </a:cubicBezTo>
                  <a:lnTo>
                    <a:pt x="0" y="10010"/>
                  </a:lnTo>
                  <a:cubicBezTo>
                    <a:pt x="0" y="4482"/>
                    <a:pt x="4482" y="0"/>
                    <a:pt x="10010" y="0"/>
                  </a:cubicBezTo>
                  <a:close/>
                </a:path>
              </a:pathLst>
            </a:custGeom>
            <a:solidFill>
              <a:srgbClr val="E3CAB8">
                <a:alpha val="6274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661493" cy="2998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002877" y="1364220"/>
            <a:ext cx="6282246" cy="986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48"/>
              </a:lnSpc>
              <a:spcBef>
                <a:spcPct val="0"/>
              </a:spcBef>
            </a:pPr>
            <a:r>
              <a:rPr lang="en-US" sz="5820">
                <a:solidFill>
                  <a:srgbClr val="191E6B"/>
                </a:solidFill>
                <a:latin typeface="Amaranth"/>
                <a:ea typeface="Amaranth"/>
                <a:cs typeface="Amaranth"/>
                <a:sym typeface="Amaranth"/>
              </a:rPr>
              <a:t>Request Question??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529721" y="3002493"/>
            <a:ext cx="13228557" cy="203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900">
                <a:solidFill>
                  <a:srgbClr val="191E6B"/>
                </a:solidFill>
                <a:latin typeface="Canva Sans"/>
                <a:ea typeface="Canva Sans"/>
                <a:cs typeface="Canva Sans"/>
                <a:sym typeface="Canva Sans"/>
              </a:rPr>
              <a:t>If you are unsure about something, if we provide an item, or have a special request please ask. We are happy to answer.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99648" y="6034289"/>
            <a:ext cx="12088704" cy="2034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191E6B"/>
                </a:solidFill>
                <a:latin typeface="Canva Sans"/>
                <a:ea typeface="Canva Sans"/>
                <a:cs typeface="Canva Sans"/>
                <a:sym typeface="Canva Sans"/>
              </a:rPr>
              <a:t>If the question is something that we do not provide, we will do our very best to get you an answer or in connection to a resource.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B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2476" y="1028700"/>
            <a:ext cx="16241409" cy="8492429"/>
            <a:chOff x="0" y="0"/>
            <a:chExt cx="5661493" cy="29603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61494" cy="2960324"/>
            </a:xfrm>
            <a:custGeom>
              <a:avLst/>
              <a:gdLst/>
              <a:ahLst/>
              <a:cxnLst/>
              <a:rect l="l" t="t" r="r" b="b"/>
              <a:pathLst>
                <a:path w="5661494" h="2960324">
                  <a:moveTo>
                    <a:pt x="10010" y="0"/>
                  </a:moveTo>
                  <a:lnTo>
                    <a:pt x="5651483" y="0"/>
                  </a:lnTo>
                  <a:cubicBezTo>
                    <a:pt x="5657012" y="0"/>
                    <a:pt x="5661494" y="4482"/>
                    <a:pt x="5661494" y="10010"/>
                  </a:cubicBezTo>
                  <a:lnTo>
                    <a:pt x="5661494" y="2950314"/>
                  </a:lnTo>
                  <a:cubicBezTo>
                    <a:pt x="5661494" y="2955842"/>
                    <a:pt x="5657012" y="2960324"/>
                    <a:pt x="5651483" y="2960324"/>
                  </a:cubicBezTo>
                  <a:lnTo>
                    <a:pt x="10010" y="2960324"/>
                  </a:lnTo>
                  <a:cubicBezTo>
                    <a:pt x="7355" y="2960324"/>
                    <a:pt x="4809" y="2959269"/>
                    <a:pt x="2932" y="2957392"/>
                  </a:cubicBezTo>
                  <a:cubicBezTo>
                    <a:pt x="1055" y="2955515"/>
                    <a:pt x="0" y="2952969"/>
                    <a:pt x="0" y="2950314"/>
                  </a:cubicBezTo>
                  <a:lnTo>
                    <a:pt x="0" y="10010"/>
                  </a:lnTo>
                  <a:cubicBezTo>
                    <a:pt x="0" y="4482"/>
                    <a:pt x="4482" y="0"/>
                    <a:pt x="10010" y="0"/>
                  </a:cubicBezTo>
                  <a:close/>
                </a:path>
              </a:pathLst>
            </a:custGeom>
            <a:solidFill>
              <a:srgbClr val="E3CAB8">
                <a:alpha val="6274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661493" cy="2998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61796" y="1071978"/>
            <a:ext cx="14764409" cy="2006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48"/>
              </a:lnSpc>
              <a:spcBef>
                <a:spcPct val="0"/>
              </a:spcBef>
            </a:pPr>
            <a:r>
              <a:rPr lang="en-US" sz="5820">
                <a:solidFill>
                  <a:srgbClr val="191E6B"/>
                </a:solidFill>
                <a:latin typeface="Amaranth"/>
                <a:ea typeface="Amaranth"/>
                <a:cs typeface="Amaranth"/>
                <a:sym typeface="Amaranth"/>
              </a:rPr>
              <a:t>Other Resources We Provide for Foster, Adoptive &amp; Kinship Families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61796" y="3548746"/>
            <a:ext cx="14990353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191E6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Family Fellowships </a:t>
            </a:r>
            <a:r>
              <a:rPr lang="en-US" sz="3500">
                <a:solidFill>
                  <a:srgbClr val="191E6B"/>
                </a:solidFill>
                <a:latin typeface="Canva Sans"/>
                <a:ea typeface="Canva Sans"/>
                <a:cs typeface="Canva Sans"/>
                <a:sym typeface="Canva Sans"/>
              </a:rPr>
              <a:t>- Events held 7 times a year for our families to enjoy with their children and other families walking this journey.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61796" y="5208240"/>
            <a:ext cx="14990353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191E6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Relevant Trainings </a:t>
            </a:r>
            <a:r>
              <a:rPr lang="en-US" sz="3500">
                <a:solidFill>
                  <a:srgbClr val="191E6B"/>
                </a:solidFill>
                <a:latin typeface="Canva Sans"/>
                <a:ea typeface="Canva Sans"/>
                <a:cs typeface="Canva Sans"/>
                <a:sym typeface="Canva Sans"/>
              </a:rPr>
              <a:t>- we provide space for relevant trainings. Some trainings qualify for fostering credits. Partnered with other agencies.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61796" y="6890990"/>
            <a:ext cx="14990353" cy="183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191E6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Resource Database </a:t>
            </a:r>
            <a:r>
              <a:rPr lang="en-US" sz="3500">
                <a:solidFill>
                  <a:srgbClr val="191E6B"/>
                </a:solidFill>
                <a:latin typeface="Canva Sans"/>
                <a:ea typeface="Canva Sans"/>
                <a:cs typeface="Canva Sans"/>
                <a:sym typeface="Canva Sans"/>
              </a:rPr>
              <a:t>- on our website we have family type specific resources for quick access. We keep our website up to date with the most accurate information we can provide.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B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E3CAB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456658" y="1555003"/>
            <a:ext cx="11374684" cy="1742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98"/>
              </a:lnSpc>
              <a:spcBef>
                <a:spcPct val="0"/>
              </a:spcBef>
            </a:pPr>
            <a:r>
              <a:rPr lang="en-US" sz="10141" b="1">
                <a:solidFill>
                  <a:srgbClr val="191E6B"/>
                </a:solidFill>
                <a:latin typeface="Amaranth Bold"/>
                <a:ea typeface="Amaranth Bold"/>
                <a:cs typeface="Amaranth Bold"/>
                <a:sym typeface="Amaranth Bold"/>
              </a:rPr>
              <a:t>COMING SOON!!!</a:t>
            </a:r>
          </a:p>
        </p:txBody>
      </p:sp>
      <p:sp>
        <p:nvSpPr>
          <p:cNvPr id="6" name="Freeform 6"/>
          <p:cNvSpPr/>
          <p:nvPr/>
        </p:nvSpPr>
        <p:spPr>
          <a:xfrm rot="-1622565">
            <a:off x="1902236" y="2812518"/>
            <a:ext cx="2793097" cy="6379951"/>
          </a:xfrm>
          <a:custGeom>
            <a:avLst/>
            <a:gdLst/>
            <a:ahLst/>
            <a:cxnLst/>
            <a:rect l="l" t="t" r="r" b="b"/>
            <a:pathLst>
              <a:path w="2793097" h="6379951">
                <a:moveTo>
                  <a:pt x="0" y="0"/>
                </a:moveTo>
                <a:lnTo>
                  <a:pt x="2793097" y="0"/>
                </a:lnTo>
                <a:lnTo>
                  <a:pt x="2793097" y="6379950"/>
                </a:lnTo>
                <a:lnTo>
                  <a:pt x="0" y="63799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40" t="-4988" r="-7172"/>
            </a:stretch>
          </a:blipFill>
        </p:spPr>
      </p:sp>
      <p:sp>
        <p:nvSpPr>
          <p:cNvPr id="7" name="Freeform 7"/>
          <p:cNvSpPr/>
          <p:nvPr/>
        </p:nvSpPr>
        <p:spPr>
          <a:xfrm rot="1397947">
            <a:off x="14004754" y="591386"/>
            <a:ext cx="2816009" cy="6703426"/>
          </a:xfrm>
          <a:custGeom>
            <a:avLst/>
            <a:gdLst/>
            <a:ahLst/>
            <a:cxnLst/>
            <a:rect l="l" t="t" r="r" b="b"/>
            <a:pathLst>
              <a:path w="2816009" h="6703426">
                <a:moveTo>
                  <a:pt x="0" y="0"/>
                </a:moveTo>
                <a:lnTo>
                  <a:pt x="2816008" y="0"/>
                </a:lnTo>
                <a:lnTo>
                  <a:pt x="2816008" y="6703426"/>
                </a:lnTo>
                <a:lnTo>
                  <a:pt x="0" y="67034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278" t="-4333" r="-727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207905" y="3790699"/>
            <a:ext cx="9872189" cy="1366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75"/>
              </a:lnSpc>
              <a:spcBef>
                <a:spcPct val="0"/>
              </a:spcBef>
            </a:pPr>
            <a:r>
              <a:rPr lang="en-US" sz="7982" b="1">
                <a:solidFill>
                  <a:srgbClr val="191E6B"/>
                </a:solidFill>
                <a:latin typeface="Amaranth Bold"/>
                <a:ea typeface="Amaranth Bold"/>
                <a:cs typeface="Amaranth Bold"/>
                <a:sym typeface="Amaranth Bold"/>
              </a:rPr>
              <a:t>Foster Families NRC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67604" y="5004913"/>
            <a:ext cx="5352793" cy="1366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75"/>
              </a:lnSpc>
              <a:spcBef>
                <a:spcPct val="0"/>
              </a:spcBef>
            </a:pPr>
            <a:r>
              <a:rPr lang="en-US" sz="7982" b="1">
                <a:solidFill>
                  <a:srgbClr val="191E6B"/>
                </a:solidFill>
                <a:latin typeface="Amaranth Bold"/>
                <a:ea typeface="Amaranth Bold"/>
                <a:cs typeface="Amaranth Bold"/>
                <a:sym typeface="Amaranth Bold"/>
              </a:rPr>
              <a:t>Mobile APP!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134621" y="8409381"/>
            <a:ext cx="5124679" cy="848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6"/>
              </a:lnSpc>
              <a:spcBef>
                <a:spcPct val="0"/>
              </a:spcBef>
            </a:pPr>
            <a:r>
              <a:rPr lang="en-US" sz="4954" b="1">
                <a:solidFill>
                  <a:srgbClr val="191E6B"/>
                </a:solidFill>
                <a:latin typeface="Amaranth Bold"/>
                <a:ea typeface="Amaranth Bold"/>
                <a:cs typeface="Amaranth Bold"/>
                <a:sym typeface="Amaranth Bold"/>
              </a:rPr>
              <a:t>ETA: Summer 2026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B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56629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8583803">
            <a:off x="6037281" y="6160395"/>
            <a:ext cx="4195314" cy="2428038"/>
          </a:xfrm>
          <a:custGeom>
            <a:avLst/>
            <a:gdLst/>
            <a:ahLst/>
            <a:cxnLst/>
            <a:rect l="l" t="t" r="r" b="b"/>
            <a:pathLst>
              <a:path w="4195314" h="2428038">
                <a:moveTo>
                  <a:pt x="0" y="0"/>
                </a:moveTo>
                <a:lnTo>
                  <a:pt x="4195315" y="0"/>
                </a:lnTo>
                <a:lnTo>
                  <a:pt x="4195315" y="2428038"/>
                </a:lnTo>
                <a:lnTo>
                  <a:pt x="0" y="24280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38502" y="4031650"/>
            <a:ext cx="4310788" cy="4522372"/>
            <a:chOff x="0" y="0"/>
            <a:chExt cx="1135352" cy="11910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35352" cy="1191077"/>
            </a:xfrm>
            <a:custGeom>
              <a:avLst/>
              <a:gdLst/>
              <a:ahLst/>
              <a:cxnLst/>
              <a:rect l="l" t="t" r="r" b="b"/>
              <a:pathLst>
                <a:path w="1135352" h="1191077">
                  <a:moveTo>
                    <a:pt x="0" y="0"/>
                  </a:moveTo>
                  <a:lnTo>
                    <a:pt x="1135352" y="0"/>
                  </a:lnTo>
                  <a:lnTo>
                    <a:pt x="1135352" y="1191077"/>
                  </a:lnTo>
                  <a:lnTo>
                    <a:pt x="0" y="1191077"/>
                  </a:lnTo>
                  <a:close/>
                </a:path>
              </a:pathLst>
            </a:custGeom>
            <a:solidFill>
              <a:srgbClr val="E3CAB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135352" cy="12482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914379" y="4413320"/>
            <a:ext cx="3759034" cy="3759034"/>
          </a:xfrm>
          <a:custGeom>
            <a:avLst/>
            <a:gdLst/>
            <a:ahLst/>
            <a:cxnLst/>
            <a:rect l="l" t="t" r="r" b="b"/>
            <a:pathLst>
              <a:path w="3759034" h="3759034">
                <a:moveTo>
                  <a:pt x="0" y="0"/>
                </a:moveTo>
                <a:lnTo>
                  <a:pt x="3759034" y="0"/>
                </a:lnTo>
                <a:lnTo>
                  <a:pt x="3759034" y="3759033"/>
                </a:lnTo>
                <a:lnTo>
                  <a:pt x="0" y="37590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121615" y="1569382"/>
            <a:ext cx="11137685" cy="290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9"/>
              </a:lnSpc>
              <a:spcBef>
                <a:spcPct val="0"/>
              </a:spcBef>
            </a:pPr>
            <a:r>
              <a:rPr lang="en-US" sz="5564" b="1">
                <a:solidFill>
                  <a:srgbClr val="191E6B"/>
                </a:solidFill>
                <a:latin typeface="Amaranth Bold"/>
                <a:ea typeface="Amaranth Bold"/>
                <a:cs typeface="Amaranth Bold"/>
                <a:sym typeface="Amaranth Bold"/>
              </a:rPr>
              <a:t>Think of questions during the presentation and afraid you will forget, ask here!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013313" y="5479450"/>
            <a:ext cx="3354288" cy="8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b="1">
                <a:solidFill>
                  <a:srgbClr val="E3CAB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Scan Here!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6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-546926"/>
            <a:ext cx="16230600" cy="10833926"/>
          </a:xfrm>
          <a:custGeom>
            <a:avLst/>
            <a:gdLst/>
            <a:ahLst/>
            <a:cxnLst/>
            <a:rect l="l" t="t" r="r" b="b"/>
            <a:pathLst>
              <a:path w="16230600" h="10833926">
                <a:moveTo>
                  <a:pt x="0" y="0"/>
                </a:moveTo>
                <a:lnTo>
                  <a:pt x="16230600" y="0"/>
                </a:lnTo>
                <a:lnTo>
                  <a:pt x="16230600" y="10833926"/>
                </a:lnTo>
                <a:lnTo>
                  <a:pt x="0" y="108339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665576" y="4962525"/>
            <a:ext cx="10956847" cy="1579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24"/>
              </a:lnSpc>
              <a:spcBef>
                <a:spcPct val="0"/>
              </a:spcBef>
            </a:pPr>
            <a:r>
              <a:rPr lang="en-US" sz="9231">
                <a:solidFill>
                  <a:srgbClr val="FFFFFF"/>
                </a:solidFill>
                <a:latin typeface="Amaranth"/>
                <a:ea typeface="Amaranth"/>
                <a:cs typeface="Amaranth"/>
                <a:sym typeface="Amaranth"/>
              </a:rPr>
              <a:t>How We Support You?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6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878" y="833764"/>
            <a:ext cx="16762244" cy="8619472"/>
            <a:chOff x="0" y="0"/>
            <a:chExt cx="22349659" cy="1149263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49659" cy="11492630"/>
              <a:chOff x="0" y="0"/>
              <a:chExt cx="4414747" cy="227014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748" cy="2270149"/>
              </a:xfrm>
              <a:custGeom>
                <a:avLst/>
                <a:gdLst/>
                <a:ahLst/>
                <a:cxnLst/>
                <a:rect l="l" t="t" r="r" b="b"/>
                <a:pathLst>
                  <a:path w="4414748" h="2270149">
                    <a:moveTo>
                      <a:pt x="35102" y="0"/>
                    </a:moveTo>
                    <a:lnTo>
                      <a:pt x="4379646" y="0"/>
                    </a:lnTo>
                    <a:cubicBezTo>
                      <a:pt x="4399032" y="0"/>
                      <a:pt x="4414748" y="15716"/>
                      <a:pt x="4414748" y="35102"/>
                    </a:cubicBezTo>
                    <a:lnTo>
                      <a:pt x="4414748" y="2235047"/>
                    </a:lnTo>
                    <a:cubicBezTo>
                      <a:pt x="4414748" y="2244357"/>
                      <a:pt x="4411049" y="2253285"/>
                      <a:pt x="4404466" y="2259868"/>
                    </a:cubicBezTo>
                    <a:cubicBezTo>
                      <a:pt x="4397883" y="2266451"/>
                      <a:pt x="4388955" y="2270149"/>
                      <a:pt x="4379646" y="2270149"/>
                    </a:cubicBezTo>
                    <a:lnTo>
                      <a:pt x="35102" y="2270149"/>
                    </a:lnTo>
                    <a:cubicBezTo>
                      <a:pt x="15716" y="2270149"/>
                      <a:pt x="0" y="2254433"/>
                      <a:pt x="0" y="2235047"/>
                    </a:cubicBezTo>
                    <a:lnTo>
                      <a:pt x="0" y="35102"/>
                    </a:lnTo>
                    <a:cubicBezTo>
                      <a:pt x="0" y="15716"/>
                      <a:pt x="15716" y="0"/>
                      <a:pt x="35102" y="0"/>
                    </a:cubicBezTo>
                    <a:close/>
                  </a:path>
                </a:pathLst>
              </a:custGeom>
              <a:solidFill>
                <a:srgbClr val="8DB2C6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4414747" cy="23177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2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12377524" y="2275947"/>
              <a:ext cx="9617705" cy="8471224"/>
            </a:xfrm>
            <a:custGeom>
              <a:avLst/>
              <a:gdLst/>
              <a:ahLst/>
              <a:cxnLst/>
              <a:rect l="l" t="t" r="r" b="b"/>
              <a:pathLst>
                <a:path w="9617705" h="8471224">
                  <a:moveTo>
                    <a:pt x="0" y="0"/>
                  </a:moveTo>
                  <a:lnTo>
                    <a:pt x="9617705" y="0"/>
                  </a:lnTo>
                  <a:lnTo>
                    <a:pt x="9617705" y="8471223"/>
                  </a:lnTo>
                  <a:lnTo>
                    <a:pt x="0" y="8471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354429" y="2799462"/>
              <a:ext cx="13253440" cy="6994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59002" lvl="1" indent="-479501" algn="l">
                <a:lnSpc>
                  <a:spcPts val="8572"/>
                </a:lnSpc>
                <a:buFont typeface="Arial"/>
                <a:buChar char="•"/>
              </a:pPr>
              <a:r>
                <a:rPr lang="en-US" sz="4441">
                  <a:solidFill>
                    <a:srgbClr val="191E6B"/>
                  </a:solidFill>
                  <a:latin typeface="Canva Sans"/>
                  <a:ea typeface="Canva Sans"/>
                  <a:cs typeface="Canva Sans"/>
                  <a:sym typeface="Canva Sans"/>
                </a:rPr>
                <a:t>Encouragement</a:t>
              </a:r>
            </a:p>
            <a:p>
              <a:pPr marL="959002" lvl="1" indent="-479501" algn="l">
                <a:lnSpc>
                  <a:spcPts val="8572"/>
                </a:lnSpc>
                <a:buFont typeface="Arial"/>
                <a:buChar char="•"/>
              </a:pPr>
              <a:r>
                <a:rPr lang="en-US" sz="4441">
                  <a:solidFill>
                    <a:srgbClr val="191E6B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Worker Page on the website</a:t>
              </a:r>
            </a:p>
            <a:p>
              <a:pPr marL="959002" lvl="1" indent="-479501" algn="l">
                <a:lnSpc>
                  <a:spcPts val="8572"/>
                </a:lnSpc>
                <a:buFont typeface="Arial"/>
                <a:buChar char="•"/>
              </a:pPr>
              <a:r>
                <a:rPr lang="en-US" sz="4441">
                  <a:solidFill>
                    <a:srgbClr val="191E6B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Prayer</a:t>
              </a:r>
            </a:p>
            <a:p>
              <a:pPr marL="959002" lvl="1" indent="-479501" algn="l">
                <a:lnSpc>
                  <a:spcPts val="8572"/>
                </a:lnSpc>
                <a:buFont typeface="Arial"/>
                <a:buChar char="•"/>
              </a:pPr>
              <a:r>
                <a:rPr lang="en-US" sz="4441">
                  <a:solidFill>
                    <a:srgbClr val="191E6B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Work Space Away From The Office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075605" y="131143"/>
              <a:ext cx="12198448" cy="1768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44"/>
                </a:lnSpc>
                <a:spcBef>
                  <a:spcPct val="0"/>
                </a:spcBef>
              </a:pPr>
              <a:r>
                <a:rPr lang="en-US" sz="8031" b="1">
                  <a:solidFill>
                    <a:srgbClr val="191E6B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Worker Support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6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878" y="833764"/>
            <a:ext cx="16762244" cy="8619472"/>
            <a:chOff x="0" y="0"/>
            <a:chExt cx="22349659" cy="1149263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49659" cy="11492630"/>
              <a:chOff x="0" y="0"/>
              <a:chExt cx="4414747" cy="227014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748" cy="2270149"/>
              </a:xfrm>
              <a:custGeom>
                <a:avLst/>
                <a:gdLst/>
                <a:ahLst/>
                <a:cxnLst/>
                <a:rect l="l" t="t" r="r" b="b"/>
                <a:pathLst>
                  <a:path w="4414748" h="2270149">
                    <a:moveTo>
                      <a:pt x="35102" y="0"/>
                    </a:moveTo>
                    <a:lnTo>
                      <a:pt x="4379646" y="0"/>
                    </a:lnTo>
                    <a:cubicBezTo>
                      <a:pt x="4399032" y="0"/>
                      <a:pt x="4414748" y="15716"/>
                      <a:pt x="4414748" y="35102"/>
                    </a:cubicBezTo>
                    <a:lnTo>
                      <a:pt x="4414748" y="2235047"/>
                    </a:lnTo>
                    <a:cubicBezTo>
                      <a:pt x="4414748" y="2244357"/>
                      <a:pt x="4411049" y="2253285"/>
                      <a:pt x="4404466" y="2259868"/>
                    </a:cubicBezTo>
                    <a:cubicBezTo>
                      <a:pt x="4397883" y="2266451"/>
                      <a:pt x="4388955" y="2270149"/>
                      <a:pt x="4379646" y="2270149"/>
                    </a:cubicBezTo>
                    <a:lnTo>
                      <a:pt x="35102" y="2270149"/>
                    </a:lnTo>
                    <a:cubicBezTo>
                      <a:pt x="15716" y="2270149"/>
                      <a:pt x="0" y="2254433"/>
                      <a:pt x="0" y="2235047"/>
                    </a:cubicBezTo>
                    <a:lnTo>
                      <a:pt x="0" y="35102"/>
                    </a:lnTo>
                    <a:cubicBezTo>
                      <a:pt x="0" y="15716"/>
                      <a:pt x="15716" y="0"/>
                      <a:pt x="35102" y="0"/>
                    </a:cubicBezTo>
                    <a:close/>
                  </a:path>
                </a:pathLst>
              </a:custGeom>
              <a:solidFill>
                <a:srgbClr val="8DB2C6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4414747" cy="23177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2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354429" y="995726"/>
              <a:ext cx="7600941" cy="9501177"/>
            </a:xfrm>
            <a:custGeom>
              <a:avLst/>
              <a:gdLst/>
              <a:ahLst/>
              <a:cxnLst/>
              <a:rect l="l" t="t" r="r" b="b"/>
              <a:pathLst>
                <a:path w="7600941" h="9501177">
                  <a:moveTo>
                    <a:pt x="0" y="0"/>
                  </a:moveTo>
                  <a:lnTo>
                    <a:pt x="7600942" y="0"/>
                  </a:lnTo>
                  <a:lnTo>
                    <a:pt x="7600942" y="9501177"/>
                  </a:lnTo>
                  <a:lnTo>
                    <a:pt x="0" y="9501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8136482" y="3902620"/>
              <a:ext cx="14213177" cy="42930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9" lvl="1" indent="-431800" algn="l">
                <a:lnSpc>
                  <a:spcPts val="6559"/>
                </a:lnSpc>
                <a:buFont typeface="Arial"/>
                <a:buChar char="•"/>
              </a:pPr>
              <a:r>
                <a:rPr lang="en-US" sz="3999">
                  <a:solidFill>
                    <a:srgbClr val="191E6B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 space for when removing a child(ren) from unsafe environments</a:t>
              </a:r>
            </a:p>
            <a:p>
              <a:pPr marL="863599" lvl="1" indent="-431800" algn="l">
                <a:lnSpc>
                  <a:spcPts val="6559"/>
                </a:lnSpc>
                <a:buFont typeface="Arial"/>
                <a:buChar char="•"/>
              </a:pPr>
              <a:r>
                <a:rPr lang="en-US" sz="3999">
                  <a:solidFill>
                    <a:srgbClr val="191E6B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Trauma-informed space. Calming.</a:t>
              </a:r>
            </a:p>
            <a:p>
              <a:pPr marL="863599" lvl="1" indent="-431800" algn="l">
                <a:lnSpc>
                  <a:spcPts val="6559"/>
                </a:lnSpc>
                <a:buFont typeface="Arial"/>
                <a:buChar char="•"/>
              </a:pPr>
              <a:r>
                <a:rPr lang="en-US" sz="3999">
                  <a:solidFill>
                    <a:srgbClr val="191E6B"/>
                  </a:solidFill>
                  <a:latin typeface="Canva Sans"/>
                  <a:ea typeface="Canva Sans"/>
                  <a:cs typeface="Canva Sans"/>
                  <a:sym typeface="Canva Sans"/>
                </a:rPr>
                <a:t>Contract is required to use.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075605" y="131143"/>
              <a:ext cx="12198448" cy="1768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44"/>
                </a:lnSpc>
                <a:spcBef>
                  <a:spcPct val="0"/>
                </a:spcBef>
              </a:pPr>
              <a:r>
                <a:rPr lang="en-US" sz="8031" b="1">
                  <a:solidFill>
                    <a:srgbClr val="191E6B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Worker Support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910077" y="2819202"/>
              <a:ext cx="7106588" cy="924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879"/>
                </a:lnSpc>
                <a:spcBef>
                  <a:spcPct val="0"/>
                </a:spcBef>
              </a:pPr>
              <a:r>
                <a:rPr lang="en-US" sz="4199" b="1">
                  <a:solidFill>
                    <a:srgbClr val="191E6B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Haven 127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6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878" y="833764"/>
            <a:ext cx="16762244" cy="8619472"/>
            <a:chOff x="0" y="0"/>
            <a:chExt cx="22349659" cy="1149263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49659" cy="11492630"/>
              <a:chOff x="0" y="0"/>
              <a:chExt cx="4414747" cy="227014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748" cy="2270149"/>
              </a:xfrm>
              <a:custGeom>
                <a:avLst/>
                <a:gdLst/>
                <a:ahLst/>
                <a:cxnLst/>
                <a:rect l="l" t="t" r="r" b="b"/>
                <a:pathLst>
                  <a:path w="4414748" h="2270149">
                    <a:moveTo>
                      <a:pt x="35102" y="0"/>
                    </a:moveTo>
                    <a:lnTo>
                      <a:pt x="4379646" y="0"/>
                    </a:lnTo>
                    <a:cubicBezTo>
                      <a:pt x="4399032" y="0"/>
                      <a:pt x="4414748" y="15716"/>
                      <a:pt x="4414748" y="35102"/>
                    </a:cubicBezTo>
                    <a:lnTo>
                      <a:pt x="4414748" y="2235047"/>
                    </a:lnTo>
                    <a:cubicBezTo>
                      <a:pt x="4414748" y="2244357"/>
                      <a:pt x="4411049" y="2253285"/>
                      <a:pt x="4404466" y="2259868"/>
                    </a:cubicBezTo>
                    <a:cubicBezTo>
                      <a:pt x="4397883" y="2266451"/>
                      <a:pt x="4388955" y="2270149"/>
                      <a:pt x="4379646" y="2270149"/>
                    </a:cubicBezTo>
                    <a:lnTo>
                      <a:pt x="35102" y="2270149"/>
                    </a:lnTo>
                    <a:cubicBezTo>
                      <a:pt x="15716" y="2270149"/>
                      <a:pt x="0" y="2254433"/>
                      <a:pt x="0" y="2235047"/>
                    </a:cubicBezTo>
                    <a:lnTo>
                      <a:pt x="0" y="35102"/>
                    </a:lnTo>
                    <a:cubicBezTo>
                      <a:pt x="0" y="15716"/>
                      <a:pt x="15716" y="0"/>
                      <a:pt x="35102" y="0"/>
                    </a:cubicBezTo>
                    <a:close/>
                  </a:path>
                </a:pathLst>
              </a:custGeom>
              <a:solidFill>
                <a:srgbClr val="8DB2C6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4414747" cy="23177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2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0" y="3922654"/>
              <a:ext cx="7716770" cy="5787578"/>
            </a:xfrm>
            <a:custGeom>
              <a:avLst/>
              <a:gdLst/>
              <a:ahLst/>
              <a:cxnLst/>
              <a:rect l="l" t="t" r="r" b="b"/>
              <a:pathLst>
                <a:path w="7716770" h="5787578">
                  <a:moveTo>
                    <a:pt x="0" y="0"/>
                  </a:moveTo>
                  <a:lnTo>
                    <a:pt x="7716770" y="0"/>
                  </a:lnTo>
                  <a:lnTo>
                    <a:pt x="7716770" y="5787578"/>
                  </a:lnTo>
                  <a:lnTo>
                    <a:pt x="0" y="57875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8136482" y="2974058"/>
              <a:ext cx="14213177" cy="7522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9" lvl="1" indent="-431800" algn="l">
                <a:lnSpc>
                  <a:spcPts val="6479"/>
                </a:lnSpc>
                <a:buFont typeface="Arial"/>
                <a:buChar char="•"/>
              </a:pPr>
              <a:r>
                <a:rPr lang="en-US" sz="3999">
                  <a:solidFill>
                    <a:srgbClr val="191E6B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 den-style room to hold supervised visits.</a:t>
              </a:r>
            </a:p>
            <a:p>
              <a:pPr marL="863599" lvl="1" indent="-431800" algn="l">
                <a:lnSpc>
                  <a:spcPts val="6479"/>
                </a:lnSpc>
                <a:buFont typeface="Arial"/>
                <a:buChar char="•"/>
              </a:pPr>
              <a:r>
                <a:rPr lang="en-US" sz="3999">
                  <a:solidFill>
                    <a:srgbClr val="191E6B"/>
                  </a:solidFill>
                  <a:latin typeface="Canva Sans"/>
                  <a:ea typeface="Canva Sans"/>
                  <a:cs typeface="Canva Sans"/>
                  <a:sym typeface="Canva Sans"/>
                </a:rPr>
                <a:t>Has microwave &amp; Fridge/Freezer for meals or snacks together</a:t>
              </a:r>
            </a:p>
            <a:p>
              <a:pPr marL="863599" lvl="1" indent="-431800" algn="l">
                <a:lnSpc>
                  <a:spcPts val="6479"/>
                </a:lnSpc>
                <a:buFont typeface="Arial"/>
                <a:buChar char="•"/>
              </a:pPr>
              <a:r>
                <a:rPr lang="en-US" sz="3999">
                  <a:solidFill>
                    <a:srgbClr val="191E6B"/>
                  </a:solidFill>
                  <a:latin typeface="Canva Sans"/>
                  <a:ea typeface="Canva Sans"/>
                  <a:cs typeface="Canva Sans"/>
                  <a:sym typeface="Canva Sans"/>
                </a:rPr>
                <a:t>Has an observation room to give a feeling of privacy while still being safe. </a:t>
              </a:r>
            </a:p>
            <a:p>
              <a:pPr marL="863599" lvl="1" indent="-431800" algn="l">
                <a:lnSpc>
                  <a:spcPts val="6479"/>
                </a:lnSpc>
                <a:buFont typeface="Arial"/>
                <a:buChar char="•"/>
              </a:pPr>
              <a:r>
                <a:rPr lang="en-US" sz="3999">
                  <a:solidFill>
                    <a:srgbClr val="191E6B"/>
                  </a:solidFill>
                  <a:latin typeface="Canva Sans"/>
                  <a:ea typeface="Canva Sans"/>
                  <a:cs typeface="Canva Sans"/>
                  <a:sym typeface="Canva Sans"/>
                </a:rPr>
                <a:t>Requires a contract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075605" y="131143"/>
              <a:ext cx="12198448" cy="1768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44"/>
                </a:lnSpc>
                <a:spcBef>
                  <a:spcPct val="0"/>
                </a:spcBef>
              </a:pPr>
              <a:r>
                <a:rPr lang="en-US" sz="8031" b="1">
                  <a:solidFill>
                    <a:srgbClr val="191E6B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Worker Support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484064" y="1989609"/>
              <a:ext cx="7872364" cy="9420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  <a:spcBef>
                  <a:spcPct val="0"/>
                </a:spcBef>
              </a:pPr>
              <a:r>
                <a:rPr lang="en-US" sz="4200" b="1" dirty="0">
                  <a:solidFill>
                    <a:srgbClr val="191E6B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Parenting Time Space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B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56629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755" y="2652419"/>
            <a:ext cx="4982162" cy="4982162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8583803">
            <a:off x="6037281" y="6160395"/>
            <a:ext cx="4195314" cy="2428038"/>
          </a:xfrm>
          <a:custGeom>
            <a:avLst/>
            <a:gdLst/>
            <a:ahLst/>
            <a:cxnLst/>
            <a:rect l="l" t="t" r="r" b="b"/>
            <a:pathLst>
              <a:path w="4195314" h="2428038">
                <a:moveTo>
                  <a:pt x="0" y="0"/>
                </a:moveTo>
                <a:lnTo>
                  <a:pt x="4195315" y="0"/>
                </a:lnTo>
                <a:lnTo>
                  <a:pt x="4195315" y="2428038"/>
                </a:lnTo>
                <a:lnTo>
                  <a:pt x="0" y="24280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121615" y="1569382"/>
            <a:ext cx="11137685" cy="290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9"/>
              </a:lnSpc>
              <a:spcBef>
                <a:spcPct val="0"/>
              </a:spcBef>
            </a:pPr>
            <a:r>
              <a:rPr lang="en-US" sz="5564" b="1">
                <a:solidFill>
                  <a:srgbClr val="191E6B"/>
                </a:solidFill>
                <a:latin typeface="Amaranth Bold"/>
                <a:ea typeface="Amaranth Bold"/>
                <a:cs typeface="Amaranth Bold"/>
                <a:sym typeface="Amaranth Bold"/>
              </a:rPr>
              <a:t>Want to stay up to date on the happenings at Foster Families Navigation &amp; Resource Center?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13313" y="5479450"/>
            <a:ext cx="3354288" cy="8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b="1">
                <a:solidFill>
                  <a:srgbClr val="E3CAB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Scan Here!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B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9500" y="1028700"/>
            <a:ext cx="16379800" cy="8252460"/>
            <a:chOff x="0" y="0"/>
            <a:chExt cx="5709734" cy="28766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09734" cy="2876675"/>
            </a:xfrm>
            <a:custGeom>
              <a:avLst/>
              <a:gdLst/>
              <a:ahLst/>
              <a:cxnLst/>
              <a:rect l="l" t="t" r="r" b="b"/>
              <a:pathLst>
                <a:path w="5709734" h="2876675">
                  <a:moveTo>
                    <a:pt x="8980" y="0"/>
                  </a:moveTo>
                  <a:lnTo>
                    <a:pt x="5700754" y="0"/>
                  </a:lnTo>
                  <a:cubicBezTo>
                    <a:pt x="5705714" y="0"/>
                    <a:pt x="5709734" y="4021"/>
                    <a:pt x="5709734" y="8980"/>
                  </a:cubicBezTo>
                  <a:lnTo>
                    <a:pt x="5709734" y="2867694"/>
                  </a:lnTo>
                  <a:cubicBezTo>
                    <a:pt x="5709734" y="2870076"/>
                    <a:pt x="5708788" y="2872360"/>
                    <a:pt x="5707104" y="2874044"/>
                  </a:cubicBezTo>
                  <a:cubicBezTo>
                    <a:pt x="5705420" y="2875729"/>
                    <a:pt x="5703136" y="2876675"/>
                    <a:pt x="5700754" y="2876675"/>
                  </a:cubicBezTo>
                  <a:lnTo>
                    <a:pt x="8980" y="2876675"/>
                  </a:lnTo>
                  <a:cubicBezTo>
                    <a:pt x="6599" y="2876675"/>
                    <a:pt x="4314" y="2875729"/>
                    <a:pt x="2630" y="2874044"/>
                  </a:cubicBezTo>
                  <a:cubicBezTo>
                    <a:pt x="946" y="2872360"/>
                    <a:pt x="0" y="2870076"/>
                    <a:pt x="0" y="2867694"/>
                  </a:cubicBezTo>
                  <a:lnTo>
                    <a:pt x="0" y="8980"/>
                  </a:lnTo>
                  <a:cubicBezTo>
                    <a:pt x="0" y="6599"/>
                    <a:pt x="946" y="4314"/>
                    <a:pt x="2630" y="2630"/>
                  </a:cubicBezTo>
                  <a:cubicBezTo>
                    <a:pt x="4314" y="946"/>
                    <a:pt x="6599" y="0"/>
                    <a:pt x="8980" y="0"/>
                  </a:cubicBezTo>
                  <a:close/>
                </a:path>
              </a:pathLst>
            </a:custGeom>
            <a:solidFill>
              <a:srgbClr val="56629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709734" cy="2914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752521">
            <a:off x="1081171" y="953430"/>
            <a:ext cx="3530586" cy="3459959"/>
          </a:xfrm>
          <a:custGeom>
            <a:avLst/>
            <a:gdLst/>
            <a:ahLst/>
            <a:cxnLst/>
            <a:rect l="l" t="t" r="r" b="b"/>
            <a:pathLst>
              <a:path w="3530586" h="3459959">
                <a:moveTo>
                  <a:pt x="0" y="0"/>
                </a:moveTo>
                <a:lnTo>
                  <a:pt x="3530586" y="0"/>
                </a:lnTo>
                <a:lnTo>
                  <a:pt x="3530586" y="3459959"/>
                </a:lnTo>
                <a:lnTo>
                  <a:pt x="0" y="34599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5454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846464" y="1028700"/>
            <a:ext cx="4026168" cy="4026168"/>
            <a:chOff x="0" y="0"/>
            <a:chExt cx="558800" cy="558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8800" cy="558800"/>
            </a:xfrm>
            <a:custGeom>
              <a:avLst/>
              <a:gdLst/>
              <a:ahLst/>
              <a:cxnLst/>
              <a:rect l="l" t="t" r="r" b="b"/>
              <a:pathLst>
                <a:path w="558800" h="558800">
                  <a:moveTo>
                    <a:pt x="33042" y="234291"/>
                  </a:moveTo>
                  <a:cubicBezTo>
                    <a:pt x="49299" y="253840"/>
                    <a:pt x="49332" y="305706"/>
                    <a:pt x="33167" y="325331"/>
                  </a:cubicBezTo>
                  <a:cubicBezTo>
                    <a:pt x="12843" y="350003"/>
                    <a:pt x="669" y="381568"/>
                    <a:pt x="669" y="415884"/>
                  </a:cubicBezTo>
                  <a:cubicBezTo>
                    <a:pt x="669" y="495135"/>
                    <a:pt x="64865" y="558800"/>
                    <a:pt x="143251" y="558800"/>
                  </a:cubicBezTo>
                  <a:cubicBezTo>
                    <a:pt x="177745" y="558800"/>
                    <a:pt x="209318" y="546669"/>
                    <a:pt x="233976" y="526404"/>
                  </a:cubicBezTo>
                  <a:cubicBezTo>
                    <a:pt x="253647" y="510238"/>
                    <a:pt x="305827" y="510235"/>
                    <a:pt x="325498" y="526401"/>
                  </a:cubicBezTo>
                  <a:cubicBezTo>
                    <a:pt x="350157" y="546668"/>
                    <a:pt x="381730" y="558800"/>
                    <a:pt x="416232" y="558800"/>
                  </a:cubicBezTo>
                  <a:cubicBezTo>
                    <a:pt x="494618" y="558800"/>
                    <a:pt x="558800" y="495135"/>
                    <a:pt x="558800" y="415884"/>
                  </a:cubicBezTo>
                  <a:cubicBezTo>
                    <a:pt x="558800" y="381312"/>
                    <a:pt x="546247" y="349534"/>
                    <a:pt x="525581" y="324782"/>
                  </a:cubicBezTo>
                  <a:cubicBezTo>
                    <a:pt x="509342" y="305335"/>
                    <a:pt x="509342" y="254131"/>
                    <a:pt x="525556" y="234663"/>
                  </a:cubicBezTo>
                  <a:cubicBezTo>
                    <a:pt x="546238" y="209831"/>
                    <a:pt x="558800" y="177872"/>
                    <a:pt x="558800" y="142916"/>
                  </a:cubicBezTo>
                  <a:cubicBezTo>
                    <a:pt x="558800" y="64349"/>
                    <a:pt x="494618" y="0"/>
                    <a:pt x="416232" y="0"/>
                  </a:cubicBezTo>
                  <a:cubicBezTo>
                    <a:pt x="382027" y="0"/>
                    <a:pt x="350824" y="11865"/>
                    <a:pt x="326295" y="31724"/>
                  </a:cubicBezTo>
                  <a:cubicBezTo>
                    <a:pt x="306327" y="47891"/>
                    <a:pt x="252153" y="47709"/>
                    <a:pt x="232185" y="31544"/>
                  </a:cubicBezTo>
                  <a:cubicBezTo>
                    <a:pt x="207787" y="11793"/>
                    <a:pt x="176670" y="0"/>
                    <a:pt x="142568" y="0"/>
                  </a:cubicBezTo>
                  <a:cubicBezTo>
                    <a:pt x="64181" y="0"/>
                    <a:pt x="0" y="64349"/>
                    <a:pt x="0" y="142916"/>
                  </a:cubicBezTo>
                  <a:cubicBezTo>
                    <a:pt x="0" y="177697"/>
                    <a:pt x="12437" y="209512"/>
                    <a:pt x="33042" y="234291"/>
                  </a:cubicBezTo>
                  <a:close/>
                </a:path>
              </a:pathLst>
            </a:custGeom>
            <a:solidFill>
              <a:srgbClr val="191E6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44450" y="15875"/>
              <a:ext cx="469900" cy="498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1554812">
            <a:off x="14268691" y="2165030"/>
            <a:ext cx="3530604" cy="3111345"/>
          </a:xfrm>
          <a:custGeom>
            <a:avLst/>
            <a:gdLst/>
            <a:ahLst/>
            <a:cxnLst/>
            <a:rect l="l" t="t" r="r" b="b"/>
            <a:pathLst>
              <a:path w="3530604" h="3111345">
                <a:moveTo>
                  <a:pt x="0" y="0"/>
                </a:moveTo>
                <a:lnTo>
                  <a:pt x="3530604" y="0"/>
                </a:lnTo>
                <a:lnTo>
                  <a:pt x="3530604" y="3111345"/>
                </a:lnTo>
                <a:lnTo>
                  <a:pt x="0" y="3111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926220" y="3465381"/>
            <a:ext cx="3107773" cy="3107773"/>
            <a:chOff x="0" y="0"/>
            <a:chExt cx="558800" cy="558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58800" cy="558800"/>
            </a:xfrm>
            <a:custGeom>
              <a:avLst/>
              <a:gdLst/>
              <a:ahLst/>
              <a:cxnLst/>
              <a:rect l="l" t="t" r="r" b="b"/>
              <a:pathLst>
                <a:path w="558800" h="558800">
                  <a:moveTo>
                    <a:pt x="33042" y="234291"/>
                  </a:moveTo>
                  <a:cubicBezTo>
                    <a:pt x="49299" y="253840"/>
                    <a:pt x="49332" y="305706"/>
                    <a:pt x="33167" y="325331"/>
                  </a:cubicBezTo>
                  <a:cubicBezTo>
                    <a:pt x="12843" y="350003"/>
                    <a:pt x="669" y="381568"/>
                    <a:pt x="669" y="415884"/>
                  </a:cubicBezTo>
                  <a:cubicBezTo>
                    <a:pt x="669" y="495135"/>
                    <a:pt x="64865" y="558800"/>
                    <a:pt x="143251" y="558800"/>
                  </a:cubicBezTo>
                  <a:cubicBezTo>
                    <a:pt x="177745" y="558800"/>
                    <a:pt x="209318" y="546669"/>
                    <a:pt x="233976" y="526404"/>
                  </a:cubicBezTo>
                  <a:cubicBezTo>
                    <a:pt x="253647" y="510238"/>
                    <a:pt x="305827" y="510235"/>
                    <a:pt x="325498" y="526401"/>
                  </a:cubicBezTo>
                  <a:cubicBezTo>
                    <a:pt x="350157" y="546668"/>
                    <a:pt x="381730" y="558800"/>
                    <a:pt x="416232" y="558800"/>
                  </a:cubicBezTo>
                  <a:cubicBezTo>
                    <a:pt x="494618" y="558800"/>
                    <a:pt x="558800" y="495135"/>
                    <a:pt x="558800" y="415884"/>
                  </a:cubicBezTo>
                  <a:cubicBezTo>
                    <a:pt x="558800" y="381312"/>
                    <a:pt x="546247" y="349534"/>
                    <a:pt x="525581" y="324782"/>
                  </a:cubicBezTo>
                  <a:cubicBezTo>
                    <a:pt x="509342" y="305335"/>
                    <a:pt x="509342" y="254131"/>
                    <a:pt x="525556" y="234663"/>
                  </a:cubicBezTo>
                  <a:cubicBezTo>
                    <a:pt x="546238" y="209831"/>
                    <a:pt x="558800" y="177872"/>
                    <a:pt x="558800" y="142916"/>
                  </a:cubicBezTo>
                  <a:cubicBezTo>
                    <a:pt x="558800" y="64349"/>
                    <a:pt x="494618" y="0"/>
                    <a:pt x="416232" y="0"/>
                  </a:cubicBezTo>
                  <a:cubicBezTo>
                    <a:pt x="382027" y="0"/>
                    <a:pt x="350824" y="11865"/>
                    <a:pt x="326295" y="31724"/>
                  </a:cubicBezTo>
                  <a:cubicBezTo>
                    <a:pt x="306327" y="47891"/>
                    <a:pt x="252153" y="47709"/>
                    <a:pt x="232185" y="31544"/>
                  </a:cubicBezTo>
                  <a:cubicBezTo>
                    <a:pt x="207787" y="11793"/>
                    <a:pt x="176670" y="0"/>
                    <a:pt x="142568" y="0"/>
                  </a:cubicBezTo>
                  <a:cubicBezTo>
                    <a:pt x="64181" y="0"/>
                    <a:pt x="0" y="64349"/>
                    <a:pt x="0" y="142916"/>
                  </a:cubicBezTo>
                  <a:cubicBezTo>
                    <a:pt x="0" y="177697"/>
                    <a:pt x="12437" y="209512"/>
                    <a:pt x="33042" y="234291"/>
                  </a:cubicBezTo>
                  <a:close/>
                </a:path>
              </a:pathLst>
            </a:custGeom>
            <a:solidFill>
              <a:srgbClr val="191E6B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44450" y="15875"/>
              <a:ext cx="469900" cy="498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2"/>
                </a:lnSpc>
              </a:pPr>
              <a:endParaRPr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5914" y="3725075"/>
            <a:ext cx="2588383" cy="25883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9614" y="1561850"/>
            <a:ext cx="2959867" cy="2959867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2738264" y="5742179"/>
            <a:ext cx="3538981" cy="3538981"/>
            <a:chOff x="0" y="0"/>
            <a:chExt cx="558800" cy="558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58800" cy="558800"/>
            </a:xfrm>
            <a:custGeom>
              <a:avLst/>
              <a:gdLst/>
              <a:ahLst/>
              <a:cxnLst/>
              <a:rect l="l" t="t" r="r" b="b"/>
              <a:pathLst>
                <a:path w="558800" h="558800">
                  <a:moveTo>
                    <a:pt x="33042" y="234291"/>
                  </a:moveTo>
                  <a:cubicBezTo>
                    <a:pt x="49299" y="253840"/>
                    <a:pt x="49332" y="305706"/>
                    <a:pt x="33167" y="325331"/>
                  </a:cubicBezTo>
                  <a:cubicBezTo>
                    <a:pt x="12843" y="350003"/>
                    <a:pt x="669" y="381568"/>
                    <a:pt x="669" y="415884"/>
                  </a:cubicBezTo>
                  <a:cubicBezTo>
                    <a:pt x="669" y="495135"/>
                    <a:pt x="64865" y="558800"/>
                    <a:pt x="143251" y="558800"/>
                  </a:cubicBezTo>
                  <a:cubicBezTo>
                    <a:pt x="177745" y="558800"/>
                    <a:pt x="209318" y="546669"/>
                    <a:pt x="233976" y="526404"/>
                  </a:cubicBezTo>
                  <a:cubicBezTo>
                    <a:pt x="253647" y="510238"/>
                    <a:pt x="305827" y="510235"/>
                    <a:pt x="325498" y="526401"/>
                  </a:cubicBezTo>
                  <a:cubicBezTo>
                    <a:pt x="350157" y="546668"/>
                    <a:pt x="381730" y="558800"/>
                    <a:pt x="416232" y="558800"/>
                  </a:cubicBezTo>
                  <a:cubicBezTo>
                    <a:pt x="494618" y="558800"/>
                    <a:pt x="558800" y="495135"/>
                    <a:pt x="558800" y="415884"/>
                  </a:cubicBezTo>
                  <a:cubicBezTo>
                    <a:pt x="558800" y="381312"/>
                    <a:pt x="546247" y="349534"/>
                    <a:pt x="525581" y="324782"/>
                  </a:cubicBezTo>
                  <a:cubicBezTo>
                    <a:pt x="509342" y="305335"/>
                    <a:pt x="509342" y="254131"/>
                    <a:pt x="525556" y="234663"/>
                  </a:cubicBezTo>
                  <a:cubicBezTo>
                    <a:pt x="546238" y="209831"/>
                    <a:pt x="558800" y="177872"/>
                    <a:pt x="558800" y="142916"/>
                  </a:cubicBezTo>
                  <a:cubicBezTo>
                    <a:pt x="558800" y="64349"/>
                    <a:pt x="494618" y="0"/>
                    <a:pt x="416232" y="0"/>
                  </a:cubicBezTo>
                  <a:cubicBezTo>
                    <a:pt x="382027" y="0"/>
                    <a:pt x="350824" y="11865"/>
                    <a:pt x="326295" y="31724"/>
                  </a:cubicBezTo>
                  <a:cubicBezTo>
                    <a:pt x="306327" y="47891"/>
                    <a:pt x="252153" y="47709"/>
                    <a:pt x="232185" y="31544"/>
                  </a:cubicBezTo>
                  <a:cubicBezTo>
                    <a:pt x="207787" y="11793"/>
                    <a:pt x="176670" y="0"/>
                    <a:pt x="142568" y="0"/>
                  </a:cubicBezTo>
                  <a:cubicBezTo>
                    <a:pt x="64181" y="0"/>
                    <a:pt x="0" y="64349"/>
                    <a:pt x="0" y="142916"/>
                  </a:cubicBezTo>
                  <a:cubicBezTo>
                    <a:pt x="0" y="177697"/>
                    <a:pt x="12437" y="209512"/>
                    <a:pt x="33042" y="234291"/>
                  </a:cubicBezTo>
                  <a:close/>
                </a:path>
              </a:pathLst>
            </a:custGeom>
            <a:solidFill>
              <a:srgbClr val="191E6B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44450" y="15875"/>
              <a:ext cx="469900" cy="498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2"/>
                </a:lnSpc>
              </a:pPr>
              <a:endParaRPr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4971" y="6083212"/>
            <a:ext cx="2856916" cy="2856916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6688165" y="1771960"/>
            <a:ext cx="7078168" cy="91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2"/>
              </a:lnSpc>
            </a:pPr>
            <a:r>
              <a:rPr lang="en-US" sz="2601" b="1">
                <a:solidFill>
                  <a:srgbClr val="AFBF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Scan to Access </a:t>
            </a:r>
          </a:p>
          <a:p>
            <a:pPr algn="ctr">
              <a:lnSpc>
                <a:spcPts val="3642"/>
              </a:lnSpc>
              <a:spcBef>
                <a:spcPct val="0"/>
              </a:spcBef>
            </a:pPr>
            <a:r>
              <a:rPr lang="en-US" sz="2601" b="1">
                <a:solidFill>
                  <a:srgbClr val="AFBF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Foster Families NRC’s Reminders &amp; How To’s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2008928" y="6628144"/>
            <a:ext cx="5250372" cy="1286531"/>
            <a:chOff x="0" y="0"/>
            <a:chExt cx="7000496" cy="1715374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47625"/>
              <a:ext cx="7000496" cy="1045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52"/>
                </a:lnSpc>
              </a:pPr>
              <a:r>
                <a:rPr lang="en-US" sz="2323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Scan to Access </a:t>
              </a:r>
            </a:p>
            <a:p>
              <a:pPr algn="ctr">
                <a:lnSpc>
                  <a:spcPts val="3252"/>
                </a:lnSpc>
                <a:spcBef>
                  <a:spcPct val="0"/>
                </a:spcBef>
              </a:pPr>
              <a:r>
                <a:rPr lang="en-US" sz="2323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Foster Families NRC’s Worker Page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717241" y="1208371"/>
              <a:ext cx="3149450" cy="5070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52"/>
                </a:lnSpc>
                <a:spcBef>
                  <a:spcPct val="0"/>
                </a:spcBef>
              </a:pPr>
              <a:r>
                <a:rPr lang="en-US" sz="2323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password: ffnrc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7445021" y="4661703"/>
            <a:ext cx="5956592" cy="92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8"/>
              </a:lnSpc>
              <a:spcBef>
                <a:spcPct val="0"/>
              </a:spcBef>
            </a:pPr>
            <a:r>
              <a:rPr lang="en-US" sz="2684" b="1">
                <a:solidFill>
                  <a:srgbClr val="B78A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Need a little bit of a mental break or encouragement?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282296" y="7214260"/>
            <a:ext cx="2787104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 b="1">
                <a:solidFill>
                  <a:srgbClr val="AFBF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Have Questions?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B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941338"/>
            <a:ext cx="16230600" cy="6404324"/>
            <a:chOff x="0" y="0"/>
            <a:chExt cx="21640800" cy="8539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40800" cy="8539099"/>
            </a:xfrm>
            <a:custGeom>
              <a:avLst/>
              <a:gdLst/>
              <a:ahLst/>
              <a:cxnLst/>
              <a:rect l="l" t="t" r="r" b="b"/>
              <a:pathLst>
                <a:path w="21640800" h="8539099">
                  <a:moveTo>
                    <a:pt x="0" y="0"/>
                  </a:moveTo>
                  <a:lnTo>
                    <a:pt x="21640800" y="0"/>
                  </a:lnTo>
                  <a:lnTo>
                    <a:pt x="21640800" y="8539099"/>
                  </a:lnTo>
                  <a:lnTo>
                    <a:pt x="0" y="8539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8000"/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600156"/>
              <a:ext cx="3559192" cy="5338787"/>
            </a:xfrm>
            <a:custGeom>
              <a:avLst/>
              <a:gdLst/>
              <a:ahLst/>
              <a:cxnLst/>
              <a:rect l="l" t="t" r="r" b="b"/>
              <a:pathLst>
                <a:path w="3559192" h="5338787">
                  <a:moveTo>
                    <a:pt x="0" y="0"/>
                  </a:moveTo>
                  <a:lnTo>
                    <a:pt x="3559192" y="0"/>
                  </a:lnTo>
                  <a:lnTo>
                    <a:pt x="3559192" y="5338787"/>
                  </a:lnTo>
                  <a:lnTo>
                    <a:pt x="0" y="5338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5143171" y="3982759"/>
              <a:ext cx="1343001" cy="958567"/>
            </a:xfrm>
            <a:custGeom>
              <a:avLst/>
              <a:gdLst/>
              <a:ahLst/>
              <a:cxnLst/>
              <a:rect l="l" t="t" r="r" b="b"/>
              <a:pathLst>
                <a:path w="1343001" h="958567">
                  <a:moveTo>
                    <a:pt x="0" y="0"/>
                  </a:moveTo>
                  <a:lnTo>
                    <a:pt x="1343001" y="0"/>
                  </a:lnTo>
                  <a:lnTo>
                    <a:pt x="1343001" y="958567"/>
                  </a:lnTo>
                  <a:lnTo>
                    <a:pt x="0" y="958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5143171" y="5398938"/>
              <a:ext cx="1343001" cy="1259980"/>
            </a:xfrm>
            <a:custGeom>
              <a:avLst/>
              <a:gdLst/>
              <a:ahLst/>
              <a:cxnLst/>
              <a:rect l="l" t="t" r="r" b="b"/>
              <a:pathLst>
                <a:path w="1343001" h="1259980">
                  <a:moveTo>
                    <a:pt x="0" y="0"/>
                  </a:moveTo>
                  <a:lnTo>
                    <a:pt x="1343001" y="0"/>
                  </a:lnTo>
                  <a:lnTo>
                    <a:pt x="1343001" y="1259980"/>
                  </a:lnTo>
                  <a:lnTo>
                    <a:pt x="0" y="1259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5143171" y="2027655"/>
              <a:ext cx="12742227" cy="11508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7"/>
                </a:lnSpc>
                <a:spcBef>
                  <a:spcPct val="0"/>
                </a:spcBef>
              </a:pPr>
              <a:r>
                <a:rPr lang="en-US" sz="5205" b="1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Feel free to contact me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6954993" y="3902642"/>
              <a:ext cx="14231216" cy="1031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592"/>
                </a:lnSpc>
                <a:spcBef>
                  <a:spcPct val="0"/>
                </a:spcBef>
              </a:pPr>
              <a:r>
                <a:rPr lang="en-US" sz="4708" b="1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shaina.p@fosterfamiliesnrc.org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954993" y="5469528"/>
              <a:ext cx="7759019" cy="1031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592"/>
                </a:lnSpc>
                <a:spcBef>
                  <a:spcPct val="0"/>
                </a:spcBef>
              </a:pPr>
              <a:r>
                <a:rPr lang="en-US" sz="4708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989.266.7020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B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13888" b="-3888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028700" y="5143500"/>
            <a:ext cx="1623060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flipH="1">
            <a:off x="1490192" y="4194766"/>
            <a:ext cx="0" cy="94873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flipV="1">
            <a:off x="1501370" y="3622667"/>
            <a:ext cx="768253" cy="55667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H="1">
            <a:off x="3561540" y="5143500"/>
            <a:ext cx="0" cy="1503216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3569329" y="6665307"/>
            <a:ext cx="546098" cy="775806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5252269" y="4194766"/>
            <a:ext cx="0" cy="94873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flipV="1">
            <a:off x="5263446" y="3622667"/>
            <a:ext cx="768253" cy="55667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flipH="1">
            <a:off x="7319227" y="5143500"/>
            <a:ext cx="0" cy="1503216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7327016" y="6665307"/>
            <a:ext cx="546098" cy="775806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8982500" y="4154206"/>
            <a:ext cx="0" cy="94873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V="1">
            <a:off x="8993678" y="3582107"/>
            <a:ext cx="768253" cy="55667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11818615" y="5143500"/>
            <a:ext cx="0" cy="1503216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11826404" y="6665307"/>
            <a:ext cx="546098" cy="775806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13784165" y="4182395"/>
            <a:ext cx="0" cy="948734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flipV="1">
            <a:off x="13795342" y="3610296"/>
            <a:ext cx="768253" cy="55667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1345240" y="2871935"/>
            <a:ext cx="2682478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Founded in 2020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15480" y="339318"/>
            <a:ext cx="7857040" cy="1245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27"/>
              </a:lnSpc>
              <a:spcBef>
                <a:spcPct val="0"/>
              </a:spcBef>
            </a:pPr>
            <a:r>
              <a:rPr lang="en-US" sz="7305">
                <a:solidFill>
                  <a:srgbClr val="191E6B"/>
                </a:solidFill>
                <a:latin typeface="Amaranth"/>
                <a:ea typeface="Amaranth"/>
                <a:cs typeface="Amaranth"/>
                <a:sym typeface="Amaranth"/>
              </a:rPr>
              <a:t>FFNRC - A History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41190" y="7652103"/>
            <a:ext cx="4191115" cy="941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2022 - Moved from Auburn to Bay City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681948" y="2094751"/>
            <a:ext cx="3206743" cy="1362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2023  Haven 127 &amp; Parenting time went live.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850287" y="7652103"/>
            <a:ext cx="4191115" cy="1362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2024 - Bridgeport &amp; Midland Outposts were Born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011508" y="1916895"/>
            <a:ext cx="4191115" cy="181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2024/25 Program expansion to include Child Welfare Worker Support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955802" y="7687663"/>
            <a:ext cx="4191115" cy="90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2026?? looking to reloacte into Saginaw City limits.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496880" y="1945084"/>
            <a:ext cx="3267114" cy="1362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2027 + extending services/locations West &amp; North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62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4095" y="1852712"/>
            <a:ext cx="16455205" cy="6492950"/>
          </a:xfrm>
          <a:custGeom>
            <a:avLst/>
            <a:gdLst/>
            <a:ahLst/>
            <a:cxnLst/>
            <a:rect l="l" t="t" r="r" b="b"/>
            <a:pathLst>
              <a:path w="16455205" h="6492950">
                <a:moveTo>
                  <a:pt x="0" y="0"/>
                </a:moveTo>
                <a:lnTo>
                  <a:pt x="16455205" y="0"/>
                </a:lnTo>
                <a:lnTo>
                  <a:pt x="16455205" y="6492950"/>
                </a:lnTo>
                <a:lnTo>
                  <a:pt x="0" y="6492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12460885" y="-397224"/>
            <a:ext cx="4102149" cy="5494680"/>
            <a:chOff x="0" y="0"/>
            <a:chExt cx="1080401" cy="14471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0401" cy="1447159"/>
            </a:xfrm>
            <a:custGeom>
              <a:avLst/>
              <a:gdLst/>
              <a:ahLst/>
              <a:cxnLst/>
              <a:rect l="l" t="t" r="r" b="b"/>
              <a:pathLst>
                <a:path w="1080401" h="1447159">
                  <a:moveTo>
                    <a:pt x="0" y="0"/>
                  </a:moveTo>
                  <a:lnTo>
                    <a:pt x="1080401" y="0"/>
                  </a:lnTo>
                  <a:lnTo>
                    <a:pt x="1080401" y="1447159"/>
                  </a:lnTo>
                  <a:lnTo>
                    <a:pt x="0" y="1447159"/>
                  </a:lnTo>
                  <a:close/>
                </a:path>
              </a:pathLst>
            </a:custGeom>
            <a:solidFill>
              <a:srgbClr val="191E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080401" cy="15043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262659" y="687564"/>
            <a:ext cx="5395695" cy="4064021"/>
          </a:xfrm>
          <a:custGeom>
            <a:avLst/>
            <a:gdLst/>
            <a:ahLst/>
            <a:cxnLst/>
            <a:rect l="l" t="t" r="r" b="b"/>
            <a:pathLst>
              <a:path w="5395695" h="4064021">
                <a:moveTo>
                  <a:pt x="0" y="0"/>
                </a:moveTo>
                <a:lnTo>
                  <a:pt x="5395695" y="0"/>
                </a:lnTo>
                <a:lnTo>
                  <a:pt x="5395695" y="4064021"/>
                </a:lnTo>
                <a:lnTo>
                  <a:pt x="0" y="40640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5400000">
            <a:off x="5958632" y="4795839"/>
            <a:ext cx="5633651" cy="4168573"/>
            <a:chOff x="0" y="0"/>
            <a:chExt cx="1483760" cy="10978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83760" cy="1097896"/>
            </a:xfrm>
            <a:custGeom>
              <a:avLst/>
              <a:gdLst/>
              <a:ahLst/>
              <a:cxnLst/>
              <a:rect l="l" t="t" r="r" b="b"/>
              <a:pathLst>
                <a:path w="1483760" h="1097896">
                  <a:moveTo>
                    <a:pt x="0" y="0"/>
                  </a:moveTo>
                  <a:lnTo>
                    <a:pt x="1483760" y="0"/>
                  </a:lnTo>
                  <a:lnTo>
                    <a:pt x="1483760" y="1097896"/>
                  </a:lnTo>
                  <a:lnTo>
                    <a:pt x="0" y="1097896"/>
                  </a:lnTo>
                  <a:close/>
                </a:path>
              </a:pathLst>
            </a:custGeom>
            <a:solidFill>
              <a:srgbClr val="191E6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483760" cy="11550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7096031" y="4431600"/>
            <a:ext cx="3974038" cy="5651230"/>
          </a:xfrm>
          <a:custGeom>
            <a:avLst/>
            <a:gdLst/>
            <a:ahLst/>
            <a:cxnLst/>
            <a:rect l="l" t="t" r="r" b="b"/>
            <a:pathLst>
              <a:path w="3974038" h="5651230">
                <a:moveTo>
                  <a:pt x="0" y="0"/>
                </a:moveTo>
                <a:lnTo>
                  <a:pt x="3974037" y="0"/>
                </a:lnTo>
                <a:lnTo>
                  <a:pt x="3974037" y="5651230"/>
                </a:lnTo>
                <a:lnTo>
                  <a:pt x="0" y="5651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69789" y="2057400"/>
            <a:ext cx="5633651" cy="3493770"/>
            <a:chOff x="0" y="0"/>
            <a:chExt cx="1483760" cy="92017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83760" cy="920170"/>
            </a:xfrm>
            <a:custGeom>
              <a:avLst/>
              <a:gdLst/>
              <a:ahLst/>
              <a:cxnLst/>
              <a:rect l="l" t="t" r="r" b="b"/>
              <a:pathLst>
                <a:path w="1483760" h="920170">
                  <a:moveTo>
                    <a:pt x="0" y="0"/>
                  </a:moveTo>
                  <a:lnTo>
                    <a:pt x="1483760" y="0"/>
                  </a:lnTo>
                  <a:lnTo>
                    <a:pt x="1483760" y="920170"/>
                  </a:lnTo>
                  <a:lnTo>
                    <a:pt x="0" y="920170"/>
                  </a:lnTo>
                  <a:close/>
                </a:path>
              </a:pathLst>
            </a:custGeom>
            <a:solidFill>
              <a:srgbClr val="191E6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483760" cy="9773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604225" y="2350116"/>
            <a:ext cx="5703244" cy="3559719"/>
          </a:xfrm>
          <a:custGeom>
            <a:avLst/>
            <a:gdLst/>
            <a:ahLst/>
            <a:cxnLst/>
            <a:rect l="l" t="t" r="r" b="b"/>
            <a:pathLst>
              <a:path w="5703244" h="3559719">
                <a:moveTo>
                  <a:pt x="0" y="0"/>
                </a:moveTo>
                <a:lnTo>
                  <a:pt x="5703244" y="0"/>
                </a:lnTo>
                <a:lnTo>
                  <a:pt x="5703244" y="3559719"/>
                </a:lnTo>
                <a:lnTo>
                  <a:pt x="0" y="35597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4905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128658" y="118067"/>
            <a:ext cx="5562513" cy="1579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24"/>
              </a:lnSpc>
              <a:spcBef>
                <a:spcPct val="0"/>
              </a:spcBef>
            </a:pPr>
            <a:r>
              <a:rPr lang="en-US" sz="9231">
                <a:solidFill>
                  <a:srgbClr val="FFFFFF"/>
                </a:solidFill>
                <a:latin typeface="Amaranth"/>
                <a:ea typeface="Amaranth"/>
                <a:cs typeface="Amaranth"/>
                <a:sym typeface="Amaranth"/>
              </a:rPr>
              <a:t>Locations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04225" y="6071760"/>
            <a:ext cx="5703244" cy="920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>
                <a:solidFill>
                  <a:srgbClr val="FFFFFF"/>
                </a:solidFill>
                <a:latin typeface="Amaranth"/>
                <a:ea typeface="Amaranth"/>
                <a:cs typeface="Amaranth"/>
                <a:sym typeface="Amaranth"/>
              </a:rPr>
              <a:t>Bay City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262707" y="5038725"/>
            <a:ext cx="5703244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400">
                <a:solidFill>
                  <a:srgbClr val="FFFFFF"/>
                </a:solidFill>
                <a:latin typeface="Amaranth"/>
                <a:ea typeface="Amaranth"/>
                <a:cs typeface="Amaranth"/>
                <a:sym typeface="Amaranth"/>
              </a:rPr>
              <a:t>Bridgeport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433442" y="3143186"/>
            <a:ext cx="5703244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400">
                <a:solidFill>
                  <a:srgbClr val="FFFFFF"/>
                </a:solidFill>
                <a:latin typeface="Amaranth"/>
                <a:ea typeface="Amaranth"/>
                <a:cs typeface="Amaranth"/>
                <a:sym typeface="Amaranth"/>
              </a:rPr>
              <a:t>Midland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E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71500"/>
            <a:ext cx="16230600" cy="8727627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AFBFD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664197" y="6355817"/>
            <a:ext cx="1864915" cy="2650537"/>
          </a:xfrm>
          <a:custGeom>
            <a:avLst/>
            <a:gdLst/>
            <a:ahLst/>
            <a:cxnLst/>
            <a:rect l="l" t="t" r="r" b="b"/>
            <a:pathLst>
              <a:path w="1864915" h="2650537">
                <a:moveTo>
                  <a:pt x="0" y="0"/>
                </a:moveTo>
                <a:lnTo>
                  <a:pt x="1864915" y="0"/>
                </a:lnTo>
                <a:lnTo>
                  <a:pt x="1864915" y="2650537"/>
                </a:lnTo>
                <a:lnTo>
                  <a:pt x="0" y="26505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98" t="-20946" r="-729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40183" y="1582792"/>
            <a:ext cx="2095995" cy="2947489"/>
          </a:xfrm>
          <a:custGeom>
            <a:avLst/>
            <a:gdLst/>
            <a:ahLst/>
            <a:cxnLst/>
            <a:rect l="l" t="t" r="r" b="b"/>
            <a:pathLst>
              <a:path w="2095995" h="2947489">
                <a:moveTo>
                  <a:pt x="0" y="0"/>
                </a:moveTo>
                <a:lnTo>
                  <a:pt x="2095995" y="0"/>
                </a:lnTo>
                <a:lnTo>
                  <a:pt x="2095995" y="2947489"/>
                </a:lnTo>
                <a:lnTo>
                  <a:pt x="0" y="29474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37" r="-2737" b="-1250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85887" y="6355817"/>
            <a:ext cx="1851786" cy="2650537"/>
          </a:xfrm>
          <a:custGeom>
            <a:avLst/>
            <a:gdLst/>
            <a:ahLst/>
            <a:cxnLst/>
            <a:rect l="l" t="t" r="r" b="b"/>
            <a:pathLst>
              <a:path w="1851786" h="2650537">
                <a:moveTo>
                  <a:pt x="0" y="0"/>
                </a:moveTo>
                <a:lnTo>
                  <a:pt x="1851786" y="0"/>
                </a:lnTo>
                <a:lnTo>
                  <a:pt x="1851786" y="2650537"/>
                </a:lnTo>
                <a:lnTo>
                  <a:pt x="0" y="26505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57" t="-6594" r="-85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54213" y="6355817"/>
            <a:ext cx="1743333" cy="2650537"/>
          </a:xfrm>
          <a:custGeom>
            <a:avLst/>
            <a:gdLst/>
            <a:ahLst/>
            <a:cxnLst/>
            <a:rect l="l" t="t" r="r" b="b"/>
            <a:pathLst>
              <a:path w="1743333" h="2650537">
                <a:moveTo>
                  <a:pt x="0" y="0"/>
                </a:moveTo>
                <a:lnTo>
                  <a:pt x="1743333" y="0"/>
                </a:lnTo>
                <a:lnTo>
                  <a:pt x="1743333" y="2650537"/>
                </a:lnTo>
                <a:lnTo>
                  <a:pt x="0" y="26505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79" r="-67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494448" y="6355817"/>
            <a:ext cx="1702990" cy="2650537"/>
          </a:xfrm>
          <a:custGeom>
            <a:avLst/>
            <a:gdLst/>
            <a:ahLst/>
            <a:cxnLst/>
            <a:rect l="l" t="t" r="r" b="b"/>
            <a:pathLst>
              <a:path w="1702990" h="2650537">
                <a:moveTo>
                  <a:pt x="0" y="0"/>
                </a:moveTo>
                <a:lnTo>
                  <a:pt x="1702990" y="0"/>
                </a:lnTo>
                <a:lnTo>
                  <a:pt x="1702990" y="2650537"/>
                </a:lnTo>
                <a:lnTo>
                  <a:pt x="0" y="26505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80" r="-188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054321" y="6355817"/>
            <a:ext cx="1716334" cy="2650537"/>
          </a:xfrm>
          <a:custGeom>
            <a:avLst/>
            <a:gdLst/>
            <a:ahLst/>
            <a:cxnLst/>
            <a:rect l="l" t="t" r="r" b="b"/>
            <a:pathLst>
              <a:path w="1716334" h="2650537">
                <a:moveTo>
                  <a:pt x="0" y="0"/>
                </a:moveTo>
                <a:lnTo>
                  <a:pt x="1716334" y="0"/>
                </a:lnTo>
                <a:lnTo>
                  <a:pt x="1716334" y="2650537"/>
                </a:lnTo>
                <a:lnTo>
                  <a:pt x="0" y="26505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81" r="-2181" b="-136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69852" y="6370874"/>
            <a:ext cx="1937569" cy="2620422"/>
          </a:xfrm>
          <a:custGeom>
            <a:avLst/>
            <a:gdLst/>
            <a:ahLst/>
            <a:cxnLst/>
            <a:rect l="l" t="t" r="r" b="b"/>
            <a:pathLst>
              <a:path w="1937569" h="2620422">
                <a:moveTo>
                  <a:pt x="0" y="0"/>
                </a:moveTo>
                <a:lnTo>
                  <a:pt x="1937569" y="0"/>
                </a:lnTo>
                <a:lnTo>
                  <a:pt x="1937569" y="2620423"/>
                </a:lnTo>
                <a:lnTo>
                  <a:pt x="0" y="26204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710" r="-117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327430" y="6355817"/>
            <a:ext cx="1790717" cy="2650537"/>
          </a:xfrm>
          <a:custGeom>
            <a:avLst/>
            <a:gdLst/>
            <a:ahLst/>
            <a:cxnLst/>
            <a:rect l="l" t="t" r="r" b="b"/>
            <a:pathLst>
              <a:path w="1790717" h="2650537">
                <a:moveTo>
                  <a:pt x="0" y="0"/>
                </a:moveTo>
                <a:lnTo>
                  <a:pt x="1790718" y="0"/>
                </a:lnTo>
                <a:lnTo>
                  <a:pt x="1790718" y="2650537"/>
                </a:lnTo>
                <a:lnTo>
                  <a:pt x="0" y="26505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340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335112" y="530673"/>
            <a:ext cx="8623785" cy="1093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48"/>
              </a:lnSpc>
              <a:spcBef>
                <a:spcPct val="0"/>
              </a:spcBef>
            </a:pPr>
            <a:r>
              <a:rPr lang="en-US" sz="6463" dirty="0">
                <a:solidFill>
                  <a:srgbClr val="56629A"/>
                </a:solidFill>
                <a:latin typeface="Amaranth"/>
                <a:ea typeface="Amaranth"/>
                <a:cs typeface="Amaranth"/>
                <a:sym typeface="Amaranth"/>
              </a:rPr>
              <a:t>Introductions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501426" y="5343525"/>
            <a:ext cx="3395174" cy="7374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76"/>
              </a:lnSpc>
              <a:spcBef>
                <a:spcPct val="0"/>
              </a:spcBef>
            </a:pPr>
            <a:r>
              <a:rPr lang="en-US" sz="4340" b="1" dirty="0">
                <a:solidFill>
                  <a:srgbClr val="191E6B"/>
                </a:solidFill>
                <a:latin typeface="Amaranth Bold"/>
                <a:ea typeface="Amaranth Bold"/>
                <a:cs typeface="Amaranth Bold"/>
                <a:sym typeface="Amaranth Bold"/>
              </a:rPr>
              <a:t>Support Staff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194609" y="1177250"/>
            <a:ext cx="4103340" cy="653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 b="1">
                <a:solidFill>
                  <a:srgbClr val="191E6B"/>
                </a:solidFill>
                <a:latin typeface="Amaranth Bold"/>
                <a:ea typeface="Amaranth Bold"/>
                <a:cs typeface="Amaranth Bold"/>
                <a:sym typeface="Amaranth Bold"/>
              </a:rPr>
              <a:t>The Voice of FFNRC</a:t>
            </a:r>
          </a:p>
        </p:txBody>
      </p:sp>
      <p:sp>
        <p:nvSpPr>
          <p:cNvPr id="16" name="Freeform 16"/>
          <p:cNvSpPr/>
          <p:nvPr/>
        </p:nvSpPr>
        <p:spPr>
          <a:xfrm>
            <a:off x="7062858" y="1640610"/>
            <a:ext cx="1721800" cy="2899639"/>
          </a:xfrm>
          <a:custGeom>
            <a:avLst/>
            <a:gdLst/>
            <a:ahLst/>
            <a:cxnLst/>
            <a:rect l="l" t="t" r="r" b="b"/>
            <a:pathLst>
              <a:path w="1721800" h="2899639">
                <a:moveTo>
                  <a:pt x="0" y="0"/>
                </a:moveTo>
                <a:lnTo>
                  <a:pt x="1721800" y="0"/>
                </a:lnTo>
                <a:lnTo>
                  <a:pt x="1721800" y="2899640"/>
                </a:lnTo>
                <a:lnTo>
                  <a:pt x="0" y="2899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507" t="-4091" r="-9357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980851" y="4526133"/>
            <a:ext cx="1885813" cy="335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Shaina Parker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03516" y="4803775"/>
            <a:ext cx="244048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Operations Director</a:t>
            </a:r>
          </a:p>
        </p:txBody>
      </p:sp>
      <p:sp>
        <p:nvSpPr>
          <p:cNvPr id="19" name="Freeform 19"/>
          <p:cNvSpPr/>
          <p:nvPr/>
        </p:nvSpPr>
        <p:spPr>
          <a:xfrm>
            <a:off x="3799087" y="1582465"/>
            <a:ext cx="1980929" cy="2947816"/>
          </a:xfrm>
          <a:custGeom>
            <a:avLst/>
            <a:gdLst/>
            <a:ahLst/>
            <a:cxnLst/>
            <a:rect l="l" t="t" r="r" b="b"/>
            <a:pathLst>
              <a:path w="1980929" h="2947816">
                <a:moveTo>
                  <a:pt x="0" y="0"/>
                </a:moveTo>
                <a:lnTo>
                  <a:pt x="1980929" y="0"/>
                </a:lnTo>
                <a:lnTo>
                  <a:pt x="1980929" y="2947816"/>
                </a:lnTo>
                <a:lnTo>
                  <a:pt x="0" y="29478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799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267560" y="4488516"/>
            <a:ext cx="3043982" cy="335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Sarah Humerickhouse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107421" y="4793806"/>
            <a:ext cx="3364260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Founder/Executive Director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11005" y="1134955"/>
            <a:ext cx="4469011" cy="1475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47"/>
              </a:lnSpc>
              <a:spcBef>
                <a:spcPct val="0"/>
              </a:spcBef>
            </a:pPr>
            <a:r>
              <a:rPr lang="en-US" sz="4319" b="1" dirty="0">
                <a:solidFill>
                  <a:srgbClr val="191E6B"/>
                </a:solidFill>
                <a:latin typeface="Amaranth Bold"/>
                <a:ea typeface="Amaranth Bold"/>
                <a:cs typeface="Amaranth Bold"/>
                <a:sym typeface="Amaranth Bold"/>
              </a:rPr>
              <a:t>Executive Leadership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E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90711" y="2117253"/>
            <a:ext cx="4495968" cy="6052495"/>
          </a:xfrm>
          <a:custGeom>
            <a:avLst/>
            <a:gdLst/>
            <a:ahLst/>
            <a:cxnLst/>
            <a:rect l="l" t="t" r="r" b="b"/>
            <a:pathLst>
              <a:path w="4495968" h="6052495">
                <a:moveTo>
                  <a:pt x="0" y="0"/>
                </a:moveTo>
                <a:lnTo>
                  <a:pt x="4495968" y="0"/>
                </a:lnTo>
                <a:lnTo>
                  <a:pt x="4495968" y="6052494"/>
                </a:lnTo>
                <a:lnTo>
                  <a:pt x="0" y="60524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72" t="-20946" r="-427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15338" y="2619497"/>
            <a:ext cx="6316712" cy="556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  <a:spcBef>
                <a:spcPct val="0"/>
              </a:spcBef>
            </a:pPr>
            <a:r>
              <a:rPr lang="en-US" sz="3219" b="1">
                <a:solidFill>
                  <a:srgbClr val="AFBF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Real Reason People Visit Us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434451" y="4399206"/>
            <a:ext cx="5278487" cy="1402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6"/>
              </a:lnSpc>
            </a:pPr>
            <a:r>
              <a:rPr lang="en-US" sz="481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Pearl</a:t>
            </a:r>
          </a:p>
          <a:p>
            <a:pPr algn="ctr">
              <a:lnSpc>
                <a:spcPts val="4506"/>
              </a:lnSpc>
              <a:spcBef>
                <a:spcPct val="0"/>
              </a:spcBef>
            </a:pPr>
            <a:r>
              <a:rPr lang="en-US" sz="321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Emotional Support Animal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B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3900" y="1028700"/>
            <a:ext cx="16230600" cy="8280640"/>
            <a:chOff x="0" y="0"/>
            <a:chExt cx="4274726" cy="2180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80909"/>
            </a:xfrm>
            <a:custGeom>
              <a:avLst/>
              <a:gdLst/>
              <a:ahLst/>
              <a:cxnLst/>
              <a:rect l="l" t="t" r="r" b="b"/>
              <a:pathLst>
                <a:path w="4274726" h="2180909">
                  <a:moveTo>
                    <a:pt x="0" y="0"/>
                  </a:moveTo>
                  <a:lnTo>
                    <a:pt x="4274726" y="0"/>
                  </a:lnTo>
                  <a:lnTo>
                    <a:pt x="4274726" y="2180909"/>
                  </a:lnTo>
                  <a:lnTo>
                    <a:pt x="0" y="2180909"/>
                  </a:lnTo>
                  <a:close/>
                </a:path>
              </a:pathLst>
            </a:custGeom>
            <a:solidFill>
              <a:srgbClr val="E3CAB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19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121687" y="7153677"/>
            <a:ext cx="3419231" cy="2564423"/>
          </a:xfrm>
          <a:custGeom>
            <a:avLst/>
            <a:gdLst/>
            <a:ahLst/>
            <a:cxnLst/>
            <a:rect l="l" t="t" r="r" b="b"/>
            <a:pathLst>
              <a:path w="3419231" h="2564423">
                <a:moveTo>
                  <a:pt x="0" y="0"/>
                </a:moveTo>
                <a:lnTo>
                  <a:pt x="3419231" y="0"/>
                </a:lnTo>
                <a:lnTo>
                  <a:pt x="3419231" y="2564423"/>
                </a:lnTo>
                <a:lnTo>
                  <a:pt x="0" y="25644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965623" y="6036516"/>
            <a:ext cx="3768235" cy="2513383"/>
          </a:xfrm>
          <a:custGeom>
            <a:avLst/>
            <a:gdLst/>
            <a:ahLst/>
            <a:cxnLst/>
            <a:rect l="l" t="t" r="r" b="b"/>
            <a:pathLst>
              <a:path w="3768235" h="2513383">
                <a:moveTo>
                  <a:pt x="0" y="0"/>
                </a:moveTo>
                <a:lnTo>
                  <a:pt x="3768235" y="0"/>
                </a:lnTo>
                <a:lnTo>
                  <a:pt x="3768235" y="2513383"/>
                </a:lnTo>
                <a:lnTo>
                  <a:pt x="0" y="25133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114548" y="7628098"/>
            <a:ext cx="3629052" cy="2336402"/>
          </a:xfrm>
          <a:custGeom>
            <a:avLst/>
            <a:gdLst/>
            <a:ahLst/>
            <a:cxnLst/>
            <a:rect l="l" t="t" r="r" b="b"/>
            <a:pathLst>
              <a:path w="3629052" h="2336402">
                <a:moveTo>
                  <a:pt x="0" y="0"/>
                </a:moveTo>
                <a:lnTo>
                  <a:pt x="3629052" y="0"/>
                </a:lnTo>
                <a:lnTo>
                  <a:pt x="3629052" y="2336403"/>
                </a:lnTo>
                <a:lnTo>
                  <a:pt x="0" y="23364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504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6681882"/>
            <a:ext cx="3539499" cy="2360818"/>
          </a:xfrm>
          <a:custGeom>
            <a:avLst/>
            <a:gdLst/>
            <a:ahLst/>
            <a:cxnLst/>
            <a:rect l="l" t="t" r="r" b="b"/>
            <a:pathLst>
              <a:path w="3539499" h="2360818">
                <a:moveTo>
                  <a:pt x="0" y="0"/>
                </a:moveTo>
                <a:lnTo>
                  <a:pt x="3539499" y="0"/>
                </a:lnTo>
                <a:lnTo>
                  <a:pt x="3539499" y="2360818"/>
                </a:lnTo>
                <a:lnTo>
                  <a:pt x="0" y="23608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03130" y="1344327"/>
            <a:ext cx="7240469" cy="1043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16"/>
              </a:lnSpc>
              <a:spcBef>
                <a:spcPct val="0"/>
              </a:spcBef>
            </a:pPr>
            <a:r>
              <a:rPr lang="en-US" sz="6154" b="1">
                <a:solidFill>
                  <a:srgbClr val="191E6B"/>
                </a:solidFill>
                <a:latin typeface="Amaranth Bold"/>
                <a:ea typeface="Amaranth Bold"/>
                <a:cs typeface="Amaranth Bold"/>
                <a:sym typeface="Amaranth Bold"/>
              </a:rPr>
              <a:t>Services Provided: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71202" y="3496089"/>
            <a:ext cx="7606591" cy="2720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1999" lvl="1" indent="-420999" algn="l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191E6B"/>
                </a:solidFill>
                <a:latin typeface="Canva Sans"/>
                <a:ea typeface="Canva Sans"/>
                <a:cs typeface="Canva Sans"/>
                <a:sym typeface="Canva Sans"/>
              </a:rPr>
              <a:t>Resource Boutique</a:t>
            </a:r>
          </a:p>
          <a:p>
            <a:pPr marL="841999" lvl="1" indent="-420999" algn="l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191E6B"/>
                </a:solidFill>
                <a:latin typeface="Canva Sans"/>
                <a:ea typeface="Canva Sans"/>
                <a:cs typeface="Canva Sans"/>
                <a:sym typeface="Canva Sans"/>
              </a:rPr>
              <a:t>Relevant Trainings</a:t>
            </a:r>
          </a:p>
          <a:p>
            <a:pPr marL="841999" lvl="1" indent="-420999" algn="l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191E6B"/>
                </a:solidFill>
                <a:latin typeface="Canva Sans"/>
                <a:ea typeface="Canva Sans"/>
                <a:cs typeface="Canva Sans"/>
                <a:sym typeface="Canva Sans"/>
              </a:rPr>
              <a:t>Family Fellowship Events</a:t>
            </a:r>
          </a:p>
          <a:p>
            <a:pPr marL="841999" lvl="1" indent="-420999" algn="l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191E6B"/>
                </a:solidFill>
                <a:latin typeface="Canva Sans"/>
                <a:ea typeface="Canva Sans"/>
                <a:cs typeface="Canva Sans"/>
                <a:sym typeface="Canva Sans"/>
              </a:rPr>
              <a:t>Resource Database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03130" y="2769141"/>
            <a:ext cx="4926203" cy="803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7"/>
              </a:lnSpc>
              <a:spcBef>
                <a:spcPct val="0"/>
              </a:spcBef>
            </a:pPr>
            <a:r>
              <a:rPr lang="en-US" sz="4755" b="1">
                <a:solidFill>
                  <a:srgbClr val="191E6B"/>
                </a:solidFill>
                <a:latin typeface="Amaranth Bold"/>
                <a:ea typeface="Amaranth Bold"/>
                <a:cs typeface="Amaranth Bold"/>
                <a:sym typeface="Amaranth Bold"/>
              </a:rPr>
              <a:t>For Our Families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06821" y="2769141"/>
            <a:ext cx="4865388" cy="803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4"/>
              </a:lnSpc>
              <a:spcBef>
                <a:spcPct val="0"/>
              </a:spcBef>
            </a:pPr>
            <a:r>
              <a:rPr lang="en-US" sz="4760" b="1">
                <a:solidFill>
                  <a:srgbClr val="191E6B"/>
                </a:solidFill>
                <a:latin typeface="Amaranth Bold"/>
                <a:ea typeface="Amaranth Bold"/>
                <a:cs typeface="Amaranth Bold"/>
                <a:sym typeface="Amaranth Bold"/>
              </a:rPr>
              <a:t>For Our Workers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538021" y="3496089"/>
            <a:ext cx="7606591" cy="2034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1999" lvl="1" indent="-420999" algn="l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191E6B"/>
                </a:solidFill>
                <a:latin typeface="Canva Sans"/>
                <a:ea typeface="Canva Sans"/>
                <a:cs typeface="Canva Sans"/>
                <a:sym typeface="Canva Sans"/>
              </a:rPr>
              <a:t>Worker Support</a:t>
            </a:r>
          </a:p>
          <a:p>
            <a:pPr marL="841999" lvl="1" indent="-420999" algn="l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191E6B"/>
                </a:solidFill>
                <a:latin typeface="Canva Sans"/>
                <a:ea typeface="Canva Sans"/>
                <a:cs typeface="Canva Sans"/>
                <a:sym typeface="Canva Sans"/>
              </a:rPr>
              <a:t>Haven 127</a:t>
            </a:r>
          </a:p>
          <a:p>
            <a:pPr marL="841999" lvl="1" indent="-420999" algn="l">
              <a:lnSpc>
                <a:spcPts val="5459"/>
              </a:lnSpc>
              <a:buFont typeface="Arial"/>
              <a:buChar char="•"/>
            </a:pPr>
            <a:r>
              <a:rPr lang="en-US" sz="3899">
                <a:solidFill>
                  <a:srgbClr val="191E6B"/>
                </a:solidFill>
                <a:latin typeface="Canva Sans"/>
                <a:ea typeface="Canva Sans"/>
                <a:cs typeface="Canva Sans"/>
                <a:sym typeface="Canva Sans"/>
              </a:rPr>
              <a:t>Parenting Time Space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E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5757" y="0"/>
            <a:ext cx="15416485" cy="10287000"/>
          </a:xfrm>
          <a:custGeom>
            <a:avLst/>
            <a:gdLst/>
            <a:ahLst/>
            <a:cxnLst/>
            <a:rect l="l" t="t" r="r" b="b"/>
            <a:pathLst>
              <a:path w="15416485" h="10287000">
                <a:moveTo>
                  <a:pt x="0" y="0"/>
                </a:moveTo>
                <a:lnTo>
                  <a:pt x="15416486" y="0"/>
                </a:lnTo>
                <a:lnTo>
                  <a:pt x="1541648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73912" y="4263276"/>
            <a:ext cx="15740176" cy="1579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24"/>
              </a:lnSpc>
              <a:spcBef>
                <a:spcPct val="0"/>
              </a:spcBef>
            </a:pPr>
            <a:r>
              <a:rPr lang="en-US" sz="9231">
                <a:solidFill>
                  <a:srgbClr val="FFFFFF"/>
                </a:solidFill>
                <a:latin typeface="Amaranth"/>
                <a:ea typeface="Amaranth"/>
                <a:cs typeface="Amaranth"/>
                <a:sym typeface="Amaranth"/>
              </a:rPr>
              <a:t>How We Support Your Families?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B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3295" y="929640"/>
            <a:ext cx="16241409" cy="8538923"/>
            <a:chOff x="0" y="0"/>
            <a:chExt cx="5661493" cy="29765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61494" cy="2976531"/>
            </a:xfrm>
            <a:custGeom>
              <a:avLst/>
              <a:gdLst/>
              <a:ahLst/>
              <a:cxnLst/>
              <a:rect l="l" t="t" r="r" b="b"/>
              <a:pathLst>
                <a:path w="5661494" h="2976531">
                  <a:moveTo>
                    <a:pt x="10010" y="0"/>
                  </a:moveTo>
                  <a:lnTo>
                    <a:pt x="5651483" y="0"/>
                  </a:lnTo>
                  <a:cubicBezTo>
                    <a:pt x="5657012" y="0"/>
                    <a:pt x="5661494" y="4482"/>
                    <a:pt x="5661494" y="10010"/>
                  </a:cubicBezTo>
                  <a:lnTo>
                    <a:pt x="5661494" y="2966521"/>
                  </a:lnTo>
                  <a:cubicBezTo>
                    <a:pt x="5661494" y="2969176"/>
                    <a:pt x="5660439" y="2971722"/>
                    <a:pt x="5658562" y="2973599"/>
                  </a:cubicBezTo>
                  <a:cubicBezTo>
                    <a:pt x="5656684" y="2975476"/>
                    <a:pt x="5654138" y="2976531"/>
                    <a:pt x="5651483" y="2976531"/>
                  </a:cubicBezTo>
                  <a:lnTo>
                    <a:pt x="10010" y="2976531"/>
                  </a:lnTo>
                  <a:cubicBezTo>
                    <a:pt x="4482" y="2976531"/>
                    <a:pt x="0" y="2972049"/>
                    <a:pt x="0" y="2966521"/>
                  </a:cubicBezTo>
                  <a:lnTo>
                    <a:pt x="0" y="10010"/>
                  </a:lnTo>
                  <a:cubicBezTo>
                    <a:pt x="0" y="4482"/>
                    <a:pt x="4482" y="0"/>
                    <a:pt x="10010" y="0"/>
                  </a:cubicBezTo>
                  <a:close/>
                </a:path>
              </a:pathLst>
            </a:custGeom>
            <a:solidFill>
              <a:srgbClr val="56629A">
                <a:alpha val="6274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661493" cy="3014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657833" y="2212084"/>
            <a:ext cx="12972334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  <a:spcBef>
                <a:spcPct val="0"/>
              </a:spcBef>
            </a:pPr>
            <a:r>
              <a:rPr lang="en-US" sz="5199" b="1" u="sng">
                <a:solidFill>
                  <a:srgbClr val="E3CAB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Resource Boutique &amp; Resource Request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25466" y="1064639"/>
            <a:ext cx="12237068" cy="1052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80"/>
              </a:lnSpc>
              <a:spcBef>
                <a:spcPct val="0"/>
              </a:spcBef>
            </a:pPr>
            <a:r>
              <a:rPr lang="en-US" sz="6200" b="1">
                <a:solidFill>
                  <a:srgbClr val="191E6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Who We Serve &amp; How to Access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50280" y="4282056"/>
            <a:ext cx="14899959" cy="4138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663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Can shop in our Resource Boutiques with an appointment (preferred) or drop in.</a:t>
            </a:r>
          </a:p>
          <a:p>
            <a:pPr marL="1727199" lvl="2" indent="-575733" algn="l">
              <a:lnSpc>
                <a:spcPts val="6639"/>
              </a:lnSpc>
              <a:buFont typeface="Arial"/>
              <a:buChar char="⚬"/>
            </a:pPr>
            <a:r>
              <a:rPr lang="en-US" sz="3999" i="1">
                <a:solidFill>
                  <a:srgbClr val="000000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Bridgeport is always by appointment only.</a:t>
            </a:r>
          </a:p>
          <a:p>
            <a:pPr marL="863599" lvl="1" indent="-431800" algn="l">
              <a:lnSpc>
                <a:spcPts val="663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Resource Requests can be submitted online and picked up by the families worker or by the families themselves.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18564" y="3502911"/>
            <a:ext cx="1018687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AFBF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Foster, Adoptive, Kinship Families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1079</Words>
  <Application>Microsoft Office PowerPoint</Application>
  <PresentationFormat>Custom</PresentationFormat>
  <Paragraphs>129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Canva Sans Bold</vt:lpstr>
      <vt:lpstr>Canva Sans Bold Italics</vt:lpstr>
      <vt:lpstr>Amaranth</vt:lpstr>
      <vt:lpstr>Arial</vt:lpstr>
      <vt:lpstr>Amaranth Bold</vt:lpstr>
      <vt:lpstr>Canva Sans Italics</vt:lpstr>
      <vt:lpstr>Calibri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Presentation</dc:title>
  <cp:lastModifiedBy>Shaina Parker</cp:lastModifiedBy>
  <cp:revision>1</cp:revision>
  <dcterms:created xsi:type="dcterms:W3CDTF">2006-08-16T00:00:00Z</dcterms:created>
  <dcterms:modified xsi:type="dcterms:W3CDTF">2026-05-21T01:39:29Z</dcterms:modified>
  <dc:identifier>DAHF7FewFAE</dc:identifier>
</cp:coreProperties>
</file>