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 id="266" r:id="rId12"/>
  </p:sldIdLst>
  <p:sldSz cx="18288000" cy="10287000"/>
  <p:notesSz cx="6858000" cy="9144000"/>
  <p:embeddedFontLst>
    <p:embeddedFont>
      <p:font typeface="Abril Fatface" panose="02000503000000020003" pitchFamily="2" charset="0"/>
      <p:regular r:id="rId13"/>
    </p:embeddedFont>
    <p:embeddedFont>
      <p:font typeface="Merriweather Bold" panose="020B0604020202020204" charset="0"/>
      <p:regular r:id="rId14"/>
    </p:embeddedFont>
    <p:embeddedFont>
      <p:font typeface="Times New Roman Bold" panose="02020803070505020304" pitchFamily="18"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kah Jahaziel" userId="4e9f4179b5ede0bb" providerId="LiveId" clId="{CA146633-3363-4EF0-99DD-838D94DB8CCC}"/>
    <pc:docChg chg="undo custSel modSld sldOrd">
      <pc:chgData name="Rebekah Jahaziel" userId="4e9f4179b5ede0bb" providerId="LiveId" clId="{CA146633-3363-4EF0-99DD-838D94DB8CCC}" dt="2026-04-07T02:48:35.354" v="3"/>
      <pc:docMkLst>
        <pc:docMk/>
      </pc:docMkLst>
      <pc:sldChg chg="modSp mod ord">
        <pc:chgData name="Rebekah Jahaziel" userId="4e9f4179b5ede0bb" providerId="LiveId" clId="{CA146633-3363-4EF0-99DD-838D94DB8CCC}" dt="2026-04-07T02:48:35.354" v="3"/>
        <pc:sldMkLst>
          <pc:docMk/>
          <pc:sldMk cId="0" sldId="265"/>
        </pc:sldMkLst>
        <pc:picChg chg="mod">
          <ac:chgData name="Rebekah Jahaziel" userId="4e9f4179b5ede0bb" providerId="LiveId" clId="{CA146633-3363-4EF0-99DD-838D94DB8CCC}" dt="2026-04-07T02:48:15.812" v="1" actId="1076"/>
          <ac:picMkLst>
            <pc:docMk/>
            <pc:sldMk cId="0" sldId="265"/>
            <ac:picMk id="3"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1.svg"/><Relationship Id="rId12"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watch?v=8XZDaLdMOH8"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a:p>
        </p:txBody>
      </p:sp>
      <p:sp>
        <p:nvSpPr>
          <p:cNvPr id="3" name="Freeform 3"/>
          <p:cNvSpPr/>
          <p:nvPr/>
        </p:nvSpPr>
        <p:spPr>
          <a:xfrm>
            <a:off x="2415389" y="-2290386"/>
            <a:ext cx="13457222" cy="4745805"/>
          </a:xfrm>
          <a:custGeom>
            <a:avLst/>
            <a:gdLst/>
            <a:ahLst/>
            <a:cxnLst/>
            <a:rect l="l" t="t" r="r" b="b"/>
            <a:pathLst>
              <a:path w="13457222" h="4745805">
                <a:moveTo>
                  <a:pt x="0" y="0"/>
                </a:moveTo>
                <a:lnTo>
                  <a:pt x="13457222" y="0"/>
                </a:lnTo>
                <a:lnTo>
                  <a:pt x="13457222" y="4745805"/>
                </a:lnTo>
                <a:lnTo>
                  <a:pt x="0" y="4745805"/>
                </a:lnTo>
                <a:lnTo>
                  <a:pt x="0" y="0"/>
                </a:lnTo>
                <a:close/>
              </a:path>
            </a:pathLst>
          </a:custGeom>
          <a:blipFill>
            <a:blip r:embed="rId3"/>
            <a:stretch>
              <a:fillRect b="-59502"/>
            </a:stretch>
          </a:blipFill>
        </p:spPr>
        <p:txBody>
          <a:bodyPr/>
          <a:lstStyle/>
          <a:p>
            <a:endParaRPr lang="en-US"/>
          </a:p>
        </p:txBody>
      </p:sp>
      <p:sp>
        <p:nvSpPr>
          <p:cNvPr id="4" name="Freeform 4"/>
          <p:cNvSpPr/>
          <p:nvPr/>
        </p:nvSpPr>
        <p:spPr>
          <a:xfrm>
            <a:off x="1028700" y="4315274"/>
            <a:ext cx="5105037" cy="5752155"/>
          </a:xfrm>
          <a:custGeom>
            <a:avLst/>
            <a:gdLst/>
            <a:ahLst/>
            <a:cxnLst/>
            <a:rect l="l" t="t" r="r" b="b"/>
            <a:pathLst>
              <a:path w="5105037" h="5752155">
                <a:moveTo>
                  <a:pt x="0" y="0"/>
                </a:moveTo>
                <a:lnTo>
                  <a:pt x="5105037" y="0"/>
                </a:lnTo>
                <a:lnTo>
                  <a:pt x="5105037" y="5752155"/>
                </a:lnTo>
                <a:lnTo>
                  <a:pt x="0" y="575215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3309430" y="2560034"/>
            <a:ext cx="11669140" cy="1022913"/>
          </a:xfrm>
          <a:prstGeom prst="rect">
            <a:avLst/>
          </a:prstGeom>
        </p:spPr>
        <p:txBody>
          <a:bodyPr lIns="0" tIns="0" rIns="0" bIns="0" rtlCol="0" anchor="t">
            <a:spAutoFit/>
          </a:bodyPr>
          <a:lstStyle/>
          <a:p>
            <a:pPr algn="ctr">
              <a:lnSpc>
                <a:spcPts val="8481"/>
              </a:lnSpc>
            </a:pPr>
            <a:r>
              <a:rPr lang="en-US" sz="6058" b="1">
                <a:solidFill>
                  <a:srgbClr val="000000"/>
                </a:solidFill>
                <a:latin typeface="Merriweather Bold"/>
                <a:ea typeface="Merriweather Bold"/>
                <a:cs typeface="Merriweather Bold"/>
                <a:sym typeface="Merriweather Bold"/>
              </a:rPr>
              <a:t>Trusting God When It’s Hard</a:t>
            </a:r>
          </a:p>
        </p:txBody>
      </p:sp>
      <p:sp>
        <p:nvSpPr>
          <p:cNvPr id="6" name="TextBox 6"/>
          <p:cNvSpPr txBox="1"/>
          <p:nvPr/>
        </p:nvSpPr>
        <p:spPr>
          <a:xfrm>
            <a:off x="3309430" y="3659147"/>
            <a:ext cx="11669140" cy="1065322"/>
          </a:xfrm>
          <a:prstGeom prst="rect">
            <a:avLst/>
          </a:prstGeom>
        </p:spPr>
        <p:txBody>
          <a:bodyPr lIns="0" tIns="0" rIns="0" bIns="0" rtlCol="0" anchor="t">
            <a:spAutoFit/>
          </a:bodyPr>
          <a:lstStyle/>
          <a:p>
            <a:pPr algn="ctr">
              <a:lnSpc>
                <a:spcPts val="8481"/>
              </a:lnSpc>
            </a:pPr>
            <a:r>
              <a:rPr lang="en-US" sz="6058" b="1">
                <a:solidFill>
                  <a:srgbClr val="000000"/>
                </a:solidFill>
                <a:latin typeface="Times New Roman Bold"/>
                <a:ea typeface="Times New Roman Bold"/>
                <a:cs typeface="Times New Roman Bold"/>
                <a:sym typeface="Times New Roman Bold"/>
              </a:rPr>
              <a:t>From Prison To Palace </a:t>
            </a:r>
          </a:p>
        </p:txBody>
      </p:sp>
      <p:sp>
        <p:nvSpPr>
          <p:cNvPr id="7" name="TextBox 7"/>
          <p:cNvSpPr txBox="1"/>
          <p:nvPr/>
        </p:nvSpPr>
        <p:spPr>
          <a:xfrm>
            <a:off x="3839590" y="4800669"/>
            <a:ext cx="10608819" cy="981503"/>
          </a:xfrm>
          <a:prstGeom prst="rect">
            <a:avLst/>
          </a:prstGeom>
        </p:spPr>
        <p:txBody>
          <a:bodyPr lIns="0" tIns="0" rIns="0" bIns="0" rtlCol="0" anchor="t">
            <a:spAutoFit/>
          </a:bodyPr>
          <a:lstStyle/>
          <a:p>
            <a:pPr algn="ctr">
              <a:lnSpc>
                <a:spcPts val="7710"/>
              </a:lnSpc>
            </a:pPr>
            <a:r>
              <a:rPr lang="en-US" sz="5507" b="1">
                <a:solidFill>
                  <a:srgbClr val="000000"/>
                </a:solidFill>
                <a:latin typeface="Times New Roman Bold"/>
                <a:ea typeface="Times New Roman Bold"/>
                <a:cs typeface="Times New Roman Bold"/>
                <a:sym typeface="Times New Roman Bold"/>
              </a:rPr>
              <a:t>God’s Plan For Joseph </a:t>
            </a:r>
          </a:p>
        </p:txBody>
      </p:sp>
      <p:sp>
        <p:nvSpPr>
          <p:cNvPr id="8" name="TextBox 8"/>
          <p:cNvSpPr txBox="1"/>
          <p:nvPr/>
        </p:nvSpPr>
        <p:spPr>
          <a:xfrm>
            <a:off x="8362271" y="8911915"/>
            <a:ext cx="1563459" cy="1155513"/>
          </a:xfrm>
          <a:prstGeom prst="rect">
            <a:avLst/>
          </a:prstGeom>
        </p:spPr>
        <p:txBody>
          <a:bodyPr lIns="0" tIns="0" rIns="0" bIns="0" rtlCol="0" anchor="t">
            <a:spAutoFit/>
          </a:bodyPr>
          <a:lstStyle/>
          <a:p>
            <a:pPr algn="ctr">
              <a:lnSpc>
                <a:spcPts val="4579"/>
              </a:lnSpc>
            </a:pPr>
            <a:r>
              <a:rPr lang="en-US" sz="3271" b="1">
                <a:solidFill>
                  <a:srgbClr val="000000"/>
                </a:solidFill>
                <a:latin typeface="Times New Roman Bold"/>
                <a:ea typeface="Times New Roman Bold"/>
                <a:cs typeface="Times New Roman Bold"/>
                <a:sym typeface="Times New Roman Bold"/>
              </a:rPr>
              <a:t>Unit 2</a:t>
            </a:r>
          </a:p>
          <a:p>
            <a:pPr algn="ctr">
              <a:lnSpc>
                <a:spcPts val="4579"/>
              </a:lnSpc>
            </a:pPr>
            <a:r>
              <a:rPr lang="en-US" sz="3271" b="1">
                <a:solidFill>
                  <a:srgbClr val="000000"/>
                </a:solidFill>
                <a:latin typeface="Times New Roman Bold"/>
                <a:ea typeface="Times New Roman Bold"/>
                <a:cs typeface="Times New Roman Bold"/>
                <a:sym typeface="Times New Roman Bold"/>
              </a:rPr>
              <a:t>Week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B571"/>
        </a:solidFill>
        <a:effectLst/>
      </p:bgPr>
    </p:bg>
    <p:spTree>
      <p:nvGrpSpPr>
        <p:cNvPr id="1" name=""/>
        <p:cNvGrpSpPr/>
        <p:nvPr/>
      </p:nvGrpSpPr>
      <p:grpSpPr>
        <a:xfrm>
          <a:off x="0" y="0"/>
          <a:ext cx="0" cy="0"/>
          <a:chOff x="0" y="0"/>
          <a:chExt cx="0" cy="0"/>
        </a:xfrm>
      </p:grpSpPr>
      <p:sp>
        <p:nvSpPr>
          <p:cNvPr id="2" name="Freeform 2"/>
          <p:cNvSpPr/>
          <p:nvPr/>
        </p:nvSpPr>
        <p:spPr>
          <a:xfrm>
            <a:off x="321451" y="3953490"/>
            <a:ext cx="2615367" cy="2623148"/>
          </a:xfrm>
          <a:custGeom>
            <a:avLst/>
            <a:gdLst/>
            <a:ahLst/>
            <a:cxnLst/>
            <a:rect l="l" t="t" r="r" b="b"/>
            <a:pathLst>
              <a:path w="2615367" h="2623148">
                <a:moveTo>
                  <a:pt x="0" y="0"/>
                </a:moveTo>
                <a:lnTo>
                  <a:pt x="2615367" y="0"/>
                </a:lnTo>
                <a:lnTo>
                  <a:pt x="2615367" y="2623149"/>
                </a:lnTo>
                <a:lnTo>
                  <a:pt x="0" y="2623149"/>
                </a:lnTo>
                <a:lnTo>
                  <a:pt x="0" y="0"/>
                </a:lnTo>
                <a:close/>
              </a:path>
            </a:pathLst>
          </a:custGeom>
          <a:blipFill>
            <a:blip r:embed="rId2"/>
            <a:stretch>
              <a:fillRect l="-12652" t="-6159" b="-6159"/>
            </a:stretch>
          </a:blipFill>
        </p:spPr>
        <p:txBody>
          <a:bodyPr/>
          <a:lstStyle/>
          <a:p>
            <a:endParaRPr lang="en-US"/>
          </a:p>
        </p:txBody>
      </p:sp>
      <p:sp>
        <p:nvSpPr>
          <p:cNvPr id="3" name="Freeform 3"/>
          <p:cNvSpPr/>
          <p:nvPr/>
        </p:nvSpPr>
        <p:spPr>
          <a:xfrm>
            <a:off x="321451" y="7417956"/>
            <a:ext cx="2630822" cy="2630822"/>
          </a:xfrm>
          <a:custGeom>
            <a:avLst/>
            <a:gdLst/>
            <a:ahLst/>
            <a:cxnLst/>
            <a:rect l="l" t="t" r="r" b="b"/>
            <a:pathLst>
              <a:path w="2630822" h="2630822">
                <a:moveTo>
                  <a:pt x="0" y="0"/>
                </a:moveTo>
                <a:lnTo>
                  <a:pt x="2630822" y="0"/>
                </a:lnTo>
                <a:lnTo>
                  <a:pt x="2630822" y="2630821"/>
                </a:lnTo>
                <a:lnTo>
                  <a:pt x="0" y="2630821"/>
                </a:lnTo>
                <a:lnTo>
                  <a:pt x="0" y="0"/>
                </a:lnTo>
                <a:close/>
              </a:path>
            </a:pathLst>
          </a:custGeom>
          <a:blipFill>
            <a:blip r:embed="rId3"/>
            <a:stretch>
              <a:fillRect/>
            </a:stretch>
          </a:blipFill>
        </p:spPr>
        <p:txBody>
          <a:bodyPr/>
          <a:lstStyle/>
          <a:p>
            <a:endParaRPr lang="en-US"/>
          </a:p>
        </p:txBody>
      </p:sp>
      <p:sp>
        <p:nvSpPr>
          <p:cNvPr id="4" name="Freeform 4"/>
          <p:cNvSpPr/>
          <p:nvPr/>
        </p:nvSpPr>
        <p:spPr>
          <a:xfrm>
            <a:off x="190955" y="782030"/>
            <a:ext cx="2876359" cy="2876359"/>
          </a:xfrm>
          <a:custGeom>
            <a:avLst/>
            <a:gdLst/>
            <a:ahLst/>
            <a:cxnLst/>
            <a:rect l="l" t="t" r="r" b="b"/>
            <a:pathLst>
              <a:path w="2876359" h="2876359">
                <a:moveTo>
                  <a:pt x="0" y="0"/>
                </a:moveTo>
                <a:lnTo>
                  <a:pt x="2876359" y="0"/>
                </a:lnTo>
                <a:lnTo>
                  <a:pt x="2876359" y="2876360"/>
                </a:lnTo>
                <a:lnTo>
                  <a:pt x="0" y="2876360"/>
                </a:lnTo>
                <a:lnTo>
                  <a:pt x="0" y="0"/>
                </a:lnTo>
                <a:close/>
              </a:path>
            </a:pathLst>
          </a:custGeom>
          <a:blipFill>
            <a:blip r:embed="rId4"/>
            <a:stretch>
              <a:fillRect/>
            </a:stretch>
          </a:blipFill>
        </p:spPr>
        <p:txBody>
          <a:bodyPr/>
          <a:lstStyle/>
          <a:p>
            <a:endParaRPr lang="en-US"/>
          </a:p>
        </p:txBody>
      </p:sp>
      <p:sp>
        <p:nvSpPr>
          <p:cNvPr id="5" name="Freeform 5"/>
          <p:cNvSpPr/>
          <p:nvPr/>
        </p:nvSpPr>
        <p:spPr>
          <a:xfrm>
            <a:off x="15093148" y="3953490"/>
            <a:ext cx="2548928" cy="2548928"/>
          </a:xfrm>
          <a:custGeom>
            <a:avLst/>
            <a:gdLst/>
            <a:ahLst/>
            <a:cxnLst/>
            <a:rect l="l" t="t" r="r" b="b"/>
            <a:pathLst>
              <a:path w="2548928" h="2548928">
                <a:moveTo>
                  <a:pt x="0" y="0"/>
                </a:moveTo>
                <a:lnTo>
                  <a:pt x="2548928" y="0"/>
                </a:lnTo>
                <a:lnTo>
                  <a:pt x="2548928" y="2548928"/>
                </a:lnTo>
                <a:lnTo>
                  <a:pt x="0" y="2548928"/>
                </a:lnTo>
                <a:lnTo>
                  <a:pt x="0" y="0"/>
                </a:lnTo>
                <a:close/>
              </a:path>
            </a:pathLst>
          </a:custGeom>
          <a:blipFill>
            <a:blip r:embed="rId5"/>
            <a:stretch>
              <a:fillRect/>
            </a:stretch>
          </a:blipFill>
        </p:spPr>
        <p:txBody>
          <a:bodyPr/>
          <a:lstStyle/>
          <a:p>
            <a:endParaRPr lang="en-US"/>
          </a:p>
        </p:txBody>
      </p:sp>
      <p:sp>
        <p:nvSpPr>
          <p:cNvPr id="6" name="Freeform 6"/>
          <p:cNvSpPr/>
          <p:nvPr/>
        </p:nvSpPr>
        <p:spPr>
          <a:xfrm>
            <a:off x="14946775" y="334156"/>
            <a:ext cx="2841672" cy="3201884"/>
          </a:xfrm>
          <a:custGeom>
            <a:avLst/>
            <a:gdLst/>
            <a:ahLst/>
            <a:cxnLst/>
            <a:rect l="l" t="t" r="r" b="b"/>
            <a:pathLst>
              <a:path w="2841672" h="3201884">
                <a:moveTo>
                  <a:pt x="0" y="0"/>
                </a:moveTo>
                <a:lnTo>
                  <a:pt x="2841673" y="0"/>
                </a:lnTo>
                <a:lnTo>
                  <a:pt x="2841673" y="3201885"/>
                </a:lnTo>
                <a:lnTo>
                  <a:pt x="0" y="320188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8627183" y="1441926"/>
            <a:ext cx="1033633" cy="1033633"/>
          </a:xfrm>
          <a:custGeom>
            <a:avLst/>
            <a:gdLst/>
            <a:ahLst/>
            <a:cxnLst/>
            <a:rect l="l" t="t" r="r" b="b"/>
            <a:pathLst>
              <a:path w="1033633" h="1033633">
                <a:moveTo>
                  <a:pt x="0" y="0"/>
                </a:moveTo>
                <a:lnTo>
                  <a:pt x="1033634" y="0"/>
                </a:lnTo>
                <a:lnTo>
                  <a:pt x="1033634" y="1033633"/>
                </a:lnTo>
                <a:lnTo>
                  <a:pt x="0" y="103363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8665865" y="2686791"/>
            <a:ext cx="1033633" cy="1033633"/>
          </a:xfrm>
          <a:custGeom>
            <a:avLst/>
            <a:gdLst/>
            <a:ahLst/>
            <a:cxnLst/>
            <a:rect l="l" t="t" r="r" b="b"/>
            <a:pathLst>
              <a:path w="1033633" h="1033633">
                <a:moveTo>
                  <a:pt x="0" y="0"/>
                </a:moveTo>
                <a:lnTo>
                  <a:pt x="1033633" y="0"/>
                </a:lnTo>
                <a:lnTo>
                  <a:pt x="1033633" y="1033633"/>
                </a:lnTo>
                <a:lnTo>
                  <a:pt x="0" y="103363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8665865" y="3929974"/>
            <a:ext cx="1075378" cy="1075378"/>
          </a:xfrm>
          <a:custGeom>
            <a:avLst/>
            <a:gdLst/>
            <a:ahLst/>
            <a:cxnLst/>
            <a:rect l="l" t="t" r="r" b="b"/>
            <a:pathLst>
              <a:path w="1075378" h="1075378">
                <a:moveTo>
                  <a:pt x="0" y="0"/>
                </a:moveTo>
                <a:lnTo>
                  <a:pt x="1075377" y="0"/>
                </a:lnTo>
                <a:lnTo>
                  <a:pt x="1075377" y="1075378"/>
                </a:lnTo>
                <a:lnTo>
                  <a:pt x="0" y="1075378"/>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8665865" y="5143500"/>
            <a:ext cx="1122065" cy="1122065"/>
          </a:xfrm>
          <a:custGeom>
            <a:avLst/>
            <a:gdLst/>
            <a:ahLst/>
            <a:cxnLst/>
            <a:rect l="l" t="t" r="r" b="b"/>
            <a:pathLst>
              <a:path w="1122065" h="1122065">
                <a:moveTo>
                  <a:pt x="0" y="0"/>
                </a:moveTo>
                <a:lnTo>
                  <a:pt x="1122064" y="0"/>
                </a:lnTo>
                <a:lnTo>
                  <a:pt x="1122064" y="1122065"/>
                </a:lnTo>
                <a:lnTo>
                  <a:pt x="0" y="1122065"/>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a:off x="8642038" y="6475115"/>
            <a:ext cx="1169718" cy="1169718"/>
          </a:xfrm>
          <a:custGeom>
            <a:avLst/>
            <a:gdLst/>
            <a:ahLst/>
            <a:cxnLst/>
            <a:rect l="l" t="t" r="r" b="b"/>
            <a:pathLst>
              <a:path w="1169718" h="1169718">
                <a:moveTo>
                  <a:pt x="0" y="0"/>
                </a:moveTo>
                <a:lnTo>
                  <a:pt x="1169718" y="0"/>
                </a:lnTo>
                <a:lnTo>
                  <a:pt x="1169718" y="1169717"/>
                </a:lnTo>
                <a:lnTo>
                  <a:pt x="0" y="1169717"/>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a:off x="15127288" y="7475973"/>
            <a:ext cx="2514788" cy="2514788"/>
          </a:xfrm>
          <a:custGeom>
            <a:avLst/>
            <a:gdLst/>
            <a:ahLst/>
            <a:cxnLst/>
            <a:rect l="l" t="t" r="r" b="b"/>
            <a:pathLst>
              <a:path w="2514788" h="2514788">
                <a:moveTo>
                  <a:pt x="0" y="0"/>
                </a:moveTo>
                <a:lnTo>
                  <a:pt x="2514788" y="0"/>
                </a:lnTo>
                <a:lnTo>
                  <a:pt x="2514788" y="2514787"/>
                </a:lnTo>
                <a:lnTo>
                  <a:pt x="0" y="2514787"/>
                </a:lnTo>
                <a:lnTo>
                  <a:pt x="0" y="0"/>
                </a:lnTo>
                <a:close/>
              </a:path>
            </a:pathLst>
          </a:custGeom>
          <a:blipFill>
            <a:blip r:embed="rId12"/>
            <a:stretch>
              <a:fillRect/>
            </a:stretch>
          </a:blipFill>
        </p:spPr>
        <p:txBody>
          <a:bodyPr/>
          <a:lstStyle/>
          <a:p>
            <a:endParaRPr lang="en-US"/>
          </a:p>
        </p:txBody>
      </p:sp>
      <p:sp>
        <p:nvSpPr>
          <p:cNvPr id="13" name="Freeform 13"/>
          <p:cNvSpPr/>
          <p:nvPr/>
        </p:nvSpPr>
        <p:spPr>
          <a:xfrm>
            <a:off x="8619178" y="7787707"/>
            <a:ext cx="1122065" cy="1122065"/>
          </a:xfrm>
          <a:custGeom>
            <a:avLst/>
            <a:gdLst/>
            <a:ahLst/>
            <a:cxnLst/>
            <a:rect l="l" t="t" r="r" b="b"/>
            <a:pathLst>
              <a:path w="1122065" h="1122065">
                <a:moveTo>
                  <a:pt x="0" y="0"/>
                </a:moveTo>
                <a:lnTo>
                  <a:pt x="1122064" y="0"/>
                </a:lnTo>
                <a:lnTo>
                  <a:pt x="1122064" y="1122065"/>
                </a:lnTo>
                <a:lnTo>
                  <a:pt x="0" y="1122065"/>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TextBox 14"/>
          <p:cNvSpPr txBox="1"/>
          <p:nvPr/>
        </p:nvSpPr>
        <p:spPr>
          <a:xfrm>
            <a:off x="1028700" y="-85725"/>
            <a:ext cx="2878487" cy="754037"/>
          </a:xfrm>
          <a:prstGeom prst="rect">
            <a:avLst/>
          </a:prstGeom>
        </p:spPr>
        <p:txBody>
          <a:bodyPr lIns="0" tIns="0" rIns="0" bIns="0" rtlCol="0" anchor="t">
            <a:spAutoFit/>
          </a:bodyPr>
          <a:lstStyle/>
          <a:p>
            <a:pPr algn="ctr">
              <a:lnSpc>
                <a:spcPts val="6238"/>
              </a:lnSpc>
            </a:pPr>
            <a:r>
              <a:rPr lang="en-US" sz="4455">
                <a:solidFill>
                  <a:srgbClr val="000000"/>
                </a:solidFill>
                <a:latin typeface="Abril Fatface"/>
                <a:ea typeface="Abril Fatface"/>
                <a:cs typeface="Abril Fatface"/>
                <a:sym typeface="Abril Fatface"/>
              </a:rPr>
              <a:t>Activity: </a:t>
            </a:r>
          </a:p>
        </p:txBody>
      </p:sp>
      <p:sp>
        <p:nvSpPr>
          <p:cNvPr id="15" name="TextBox 15"/>
          <p:cNvSpPr txBox="1"/>
          <p:nvPr/>
        </p:nvSpPr>
        <p:spPr>
          <a:xfrm>
            <a:off x="3907187" y="-58514"/>
            <a:ext cx="10944996" cy="614615"/>
          </a:xfrm>
          <a:prstGeom prst="rect">
            <a:avLst/>
          </a:prstGeom>
        </p:spPr>
        <p:txBody>
          <a:bodyPr lIns="0" tIns="0" rIns="0" bIns="0" rtlCol="0" anchor="t">
            <a:spAutoFit/>
          </a:bodyPr>
          <a:lstStyle/>
          <a:p>
            <a:pPr algn="ctr">
              <a:lnSpc>
                <a:spcPts val="5025"/>
              </a:lnSpc>
            </a:pPr>
            <a:r>
              <a:rPr lang="en-US" sz="3589">
                <a:solidFill>
                  <a:srgbClr val="000000"/>
                </a:solidFill>
                <a:latin typeface="Abril Fatface"/>
                <a:ea typeface="Abril Fatface"/>
                <a:cs typeface="Abril Fatface"/>
                <a:sym typeface="Abril Fatface"/>
              </a:rPr>
              <a:t>Draw a line from the number to the correct picture.</a:t>
            </a:r>
          </a:p>
        </p:txBody>
      </p:sp>
      <p:sp>
        <p:nvSpPr>
          <p:cNvPr id="16" name="TextBox 16"/>
          <p:cNvSpPr txBox="1"/>
          <p:nvPr/>
        </p:nvSpPr>
        <p:spPr>
          <a:xfrm>
            <a:off x="3067314" y="4604859"/>
            <a:ext cx="4255712" cy="1244212"/>
          </a:xfrm>
          <a:prstGeom prst="rect">
            <a:avLst/>
          </a:prstGeom>
        </p:spPr>
        <p:txBody>
          <a:bodyPr lIns="0" tIns="0" rIns="0" bIns="0" rtlCol="0" anchor="t">
            <a:spAutoFit/>
          </a:bodyPr>
          <a:lstStyle/>
          <a:p>
            <a:pPr algn="ctr">
              <a:lnSpc>
                <a:spcPts val="5025"/>
              </a:lnSpc>
            </a:pPr>
            <a:r>
              <a:rPr lang="en-US" sz="3589">
                <a:solidFill>
                  <a:srgbClr val="000000"/>
                </a:solidFill>
                <a:latin typeface="Abril Fatface"/>
                <a:ea typeface="Abril Fatface"/>
                <a:cs typeface="Abril Fatface"/>
                <a:sym typeface="Abril Fatface"/>
              </a:rPr>
              <a:t>Joseph was thrown into a well.</a:t>
            </a:r>
          </a:p>
        </p:txBody>
      </p:sp>
      <p:sp>
        <p:nvSpPr>
          <p:cNvPr id="17" name="TextBox 17"/>
          <p:cNvSpPr txBox="1"/>
          <p:nvPr/>
        </p:nvSpPr>
        <p:spPr>
          <a:xfrm>
            <a:off x="3067314" y="8466517"/>
            <a:ext cx="4255712" cy="1244212"/>
          </a:xfrm>
          <a:prstGeom prst="rect">
            <a:avLst/>
          </a:prstGeom>
        </p:spPr>
        <p:txBody>
          <a:bodyPr lIns="0" tIns="0" rIns="0" bIns="0" rtlCol="0" anchor="t">
            <a:spAutoFit/>
          </a:bodyPr>
          <a:lstStyle/>
          <a:p>
            <a:pPr algn="ctr">
              <a:lnSpc>
                <a:spcPts val="5025"/>
              </a:lnSpc>
            </a:pPr>
            <a:r>
              <a:rPr lang="en-US" sz="3589">
                <a:solidFill>
                  <a:srgbClr val="000000"/>
                </a:solidFill>
                <a:latin typeface="Abril Fatface"/>
                <a:ea typeface="Abril Fatface"/>
                <a:cs typeface="Abril Fatface"/>
                <a:sym typeface="Abril Fatface"/>
              </a:rPr>
              <a:t>Joseph helpped the prisoners.</a:t>
            </a:r>
          </a:p>
        </p:txBody>
      </p:sp>
      <p:sp>
        <p:nvSpPr>
          <p:cNvPr id="18" name="TextBox 18"/>
          <p:cNvSpPr txBox="1"/>
          <p:nvPr/>
        </p:nvSpPr>
        <p:spPr>
          <a:xfrm>
            <a:off x="3067314" y="1613335"/>
            <a:ext cx="4782028" cy="614615"/>
          </a:xfrm>
          <a:prstGeom prst="rect">
            <a:avLst/>
          </a:prstGeom>
        </p:spPr>
        <p:txBody>
          <a:bodyPr lIns="0" tIns="0" rIns="0" bIns="0" rtlCol="0" anchor="t">
            <a:spAutoFit/>
          </a:bodyPr>
          <a:lstStyle/>
          <a:p>
            <a:pPr algn="ctr">
              <a:lnSpc>
                <a:spcPts val="5025"/>
              </a:lnSpc>
            </a:pPr>
            <a:r>
              <a:rPr lang="en-US" sz="3589">
                <a:solidFill>
                  <a:srgbClr val="000000"/>
                </a:solidFill>
                <a:latin typeface="Abril Fatface"/>
                <a:ea typeface="Abril Fatface"/>
                <a:cs typeface="Abril Fatface"/>
                <a:sym typeface="Abril Fatface"/>
              </a:rPr>
              <a:t>Joseph in the palace.</a:t>
            </a:r>
          </a:p>
        </p:txBody>
      </p:sp>
      <p:sp>
        <p:nvSpPr>
          <p:cNvPr id="19" name="TextBox 19"/>
          <p:cNvSpPr txBox="1"/>
          <p:nvPr/>
        </p:nvSpPr>
        <p:spPr>
          <a:xfrm>
            <a:off x="10837436" y="4574266"/>
            <a:ext cx="4255712" cy="1244212"/>
          </a:xfrm>
          <a:prstGeom prst="rect">
            <a:avLst/>
          </a:prstGeom>
        </p:spPr>
        <p:txBody>
          <a:bodyPr lIns="0" tIns="0" rIns="0" bIns="0" rtlCol="0" anchor="t">
            <a:spAutoFit/>
          </a:bodyPr>
          <a:lstStyle/>
          <a:p>
            <a:pPr algn="ctr">
              <a:lnSpc>
                <a:spcPts val="5025"/>
              </a:lnSpc>
            </a:pPr>
            <a:r>
              <a:rPr lang="en-US" sz="3589">
                <a:solidFill>
                  <a:srgbClr val="000000"/>
                </a:solidFill>
                <a:latin typeface="Abril Fatface"/>
                <a:ea typeface="Abril Fatface"/>
                <a:cs typeface="Abril Fatface"/>
                <a:sym typeface="Abril Fatface"/>
              </a:rPr>
              <a:t>Joseph reunites with his brothers.</a:t>
            </a:r>
          </a:p>
        </p:txBody>
      </p:sp>
      <p:sp>
        <p:nvSpPr>
          <p:cNvPr id="20" name="TextBox 20"/>
          <p:cNvSpPr txBox="1"/>
          <p:nvPr/>
        </p:nvSpPr>
        <p:spPr>
          <a:xfrm>
            <a:off x="10871576" y="1594590"/>
            <a:ext cx="4255712" cy="1244212"/>
          </a:xfrm>
          <a:prstGeom prst="rect">
            <a:avLst/>
          </a:prstGeom>
        </p:spPr>
        <p:txBody>
          <a:bodyPr lIns="0" tIns="0" rIns="0" bIns="0" rtlCol="0" anchor="t">
            <a:spAutoFit/>
          </a:bodyPr>
          <a:lstStyle/>
          <a:p>
            <a:pPr algn="ctr">
              <a:lnSpc>
                <a:spcPts val="5025"/>
              </a:lnSpc>
            </a:pPr>
            <a:r>
              <a:rPr lang="en-US" sz="3589">
                <a:solidFill>
                  <a:srgbClr val="000000"/>
                </a:solidFill>
                <a:latin typeface="Abril Fatface"/>
                <a:ea typeface="Abril Fatface"/>
                <a:cs typeface="Abril Fatface"/>
                <a:sym typeface="Abril Fatface"/>
              </a:rPr>
              <a:t>Joseph gets a colorful coat.</a:t>
            </a:r>
          </a:p>
        </p:txBody>
      </p:sp>
      <p:sp>
        <p:nvSpPr>
          <p:cNvPr id="21" name="TextBox 21"/>
          <p:cNvSpPr txBox="1"/>
          <p:nvPr/>
        </p:nvSpPr>
        <p:spPr>
          <a:xfrm>
            <a:off x="11036642" y="8235968"/>
            <a:ext cx="4255712" cy="1244212"/>
          </a:xfrm>
          <a:prstGeom prst="rect">
            <a:avLst/>
          </a:prstGeom>
        </p:spPr>
        <p:txBody>
          <a:bodyPr lIns="0" tIns="0" rIns="0" bIns="0" rtlCol="0" anchor="t">
            <a:spAutoFit/>
          </a:bodyPr>
          <a:lstStyle/>
          <a:p>
            <a:pPr algn="ctr">
              <a:lnSpc>
                <a:spcPts val="5025"/>
              </a:lnSpc>
            </a:pPr>
            <a:r>
              <a:rPr lang="en-US" sz="3589">
                <a:solidFill>
                  <a:srgbClr val="000000"/>
                </a:solidFill>
                <a:latin typeface="Abril Fatface"/>
                <a:ea typeface="Abril Fatface"/>
                <a:cs typeface="Abril Fatface"/>
                <a:sym typeface="Abril Fatface"/>
              </a:rPr>
              <a:t>Joseph gets put in jail.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814090" y="2411185"/>
            <a:ext cx="14659820" cy="5645683"/>
          </a:xfrm>
          <a:prstGeom prst="rect">
            <a:avLst/>
          </a:prstGeom>
        </p:spPr>
        <p:txBody>
          <a:bodyPr lIns="0" tIns="0" rIns="0" bIns="0" rtlCol="0" anchor="t">
            <a:spAutoFit/>
          </a:bodyPr>
          <a:lstStyle/>
          <a:p>
            <a:pPr algn="just">
              <a:lnSpc>
                <a:spcPts val="7541"/>
              </a:lnSpc>
            </a:pPr>
            <a:r>
              <a:rPr lang="en-US" sz="5386">
                <a:solidFill>
                  <a:srgbClr val="000000"/>
                </a:solidFill>
                <a:latin typeface="Abril Fatface"/>
                <a:ea typeface="Abril Fatface"/>
                <a:cs typeface="Abril Fatface"/>
                <a:sym typeface="Abril Fatface"/>
              </a:rPr>
              <a:t>Dear Father God, thank you for turning hard times into something good. Help me to trust Your plan, even when I don’t see it yet. Like Joseph, help me to stay faithful and choose forgiveness. You are always working in my life, and I thank You for that.  Amen </a:t>
            </a:r>
          </a:p>
        </p:txBody>
      </p:sp>
      <p:sp>
        <p:nvSpPr>
          <p:cNvPr id="4" name="TextBox 4"/>
          <p:cNvSpPr txBox="1"/>
          <p:nvPr/>
        </p:nvSpPr>
        <p:spPr>
          <a:xfrm>
            <a:off x="7264825" y="98784"/>
            <a:ext cx="3232034" cy="938196"/>
          </a:xfrm>
          <a:prstGeom prst="rect">
            <a:avLst/>
          </a:prstGeom>
        </p:spPr>
        <p:txBody>
          <a:bodyPr lIns="0" tIns="0" rIns="0" bIns="0" rtlCol="0" anchor="t">
            <a:spAutoFit/>
          </a:bodyPr>
          <a:lstStyle/>
          <a:p>
            <a:pPr algn="ctr">
              <a:lnSpc>
                <a:spcPts val="7613"/>
              </a:lnSpc>
            </a:pPr>
            <a:r>
              <a:rPr lang="en-US" sz="5438">
                <a:solidFill>
                  <a:srgbClr val="000000"/>
                </a:solidFill>
                <a:latin typeface="Abril Fatface"/>
                <a:ea typeface="Abril Fatface"/>
                <a:cs typeface="Abril Fatface"/>
                <a:sym typeface="Abril Fatface"/>
              </a:rPr>
              <a:t>PRAYER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096714" y="142450"/>
            <a:ext cx="6094572" cy="894740"/>
          </a:xfrm>
          <a:prstGeom prst="rect">
            <a:avLst/>
          </a:prstGeom>
        </p:spPr>
        <p:txBody>
          <a:bodyPr lIns="0" tIns="0" rIns="0" bIns="0" rtlCol="0" anchor="t">
            <a:spAutoFit/>
          </a:bodyPr>
          <a:lstStyle/>
          <a:p>
            <a:pPr algn="ctr">
              <a:lnSpc>
                <a:spcPts val="7383"/>
              </a:lnSpc>
            </a:pPr>
            <a:r>
              <a:rPr lang="en-US" sz="5274">
                <a:solidFill>
                  <a:srgbClr val="000000"/>
                </a:solidFill>
                <a:latin typeface="Abril Fatface"/>
                <a:ea typeface="Abril Fatface"/>
                <a:cs typeface="Abril Fatface"/>
                <a:sym typeface="Abril Fatface"/>
              </a:rPr>
              <a:t>FOCUS SCRIPTURE</a:t>
            </a:r>
          </a:p>
        </p:txBody>
      </p:sp>
      <p:sp>
        <p:nvSpPr>
          <p:cNvPr id="4" name="TextBox 4"/>
          <p:cNvSpPr txBox="1"/>
          <p:nvPr/>
        </p:nvSpPr>
        <p:spPr>
          <a:xfrm>
            <a:off x="2093295" y="2043357"/>
            <a:ext cx="14101411" cy="5706734"/>
          </a:xfrm>
          <a:prstGeom prst="rect">
            <a:avLst/>
          </a:prstGeom>
        </p:spPr>
        <p:txBody>
          <a:bodyPr lIns="0" tIns="0" rIns="0" bIns="0" rtlCol="0" anchor="t">
            <a:spAutoFit/>
          </a:bodyPr>
          <a:lstStyle/>
          <a:p>
            <a:pPr algn="ctr">
              <a:lnSpc>
                <a:spcPts val="9194"/>
              </a:lnSpc>
            </a:pPr>
            <a:r>
              <a:rPr lang="en-US" sz="6567">
                <a:solidFill>
                  <a:srgbClr val="000000"/>
                </a:solidFill>
                <a:latin typeface="Abril Fatface"/>
                <a:ea typeface="Abril Fatface"/>
                <a:cs typeface="Abril Fatface"/>
                <a:sym typeface="Abril Fatface"/>
              </a:rPr>
              <a:t>Genesis 50:20 NIV</a:t>
            </a:r>
          </a:p>
          <a:p>
            <a:pPr algn="ctr">
              <a:lnSpc>
                <a:spcPts val="9194"/>
              </a:lnSpc>
            </a:pPr>
            <a:r>
              <a:rPr lang="en-US" sz="6567">
                <a:solidFill>
                  <a:srgbClr val="000000"/>
                </a:solidFill>
                <a:latin typeface="Abril Fatface"/>
                <a:ea typeface="Abril Fatface"/>
                <a:cs typeface="Abril Fatface"/>
                <a:sym typeface="Abril Fatface"/>
              </a:rPr>
              <a:t>You intended to harm me, but God intended it for good to accomplish what is now being done, the saving of many lives.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0622130" y="0"/>
            <a:ext cx="7828633" cy="10287000"/>
            <a:chOff x="0" y="0"/>
            <a:chExt cx="2061862" cy="2709333"/>
          </a:xfrm>
        </p:grpSpPr>
        <p:sp>
          <p:nvSpPr>
            <p:cNvPr id="4" name="Freeform 4"/>
            <p:cNvSpPr/>
            <p:nvPr/>
          </p:nvSpPr>
          <p:spPr>
            <a:xfrm>
              <a:off x="0" y="0"/>
              <a:ext cx="2061862" cy="2709333"/>
            </a:xfrm>
            <a:custGeom>
              <a:avLst/>
              <a:gdLst/>
              <a:ahLst/>
              <a:cxnLst/>
              <a:rect l="l" t="t" r="r" b="b"/>
              <a:pathLst>
                <a:path w="2061862" h="2709333">
                  <a:moveTo>
                    <a:pt x="0" y="0"/>
                  </a:moveTo>
                  <a:lnTo>
                    <a:pt x="2061862" y="0"/>
                  </a:lnTo>
                  <a:lnTo>
                    <a:pt x="2061862" y="2709333"/>
                  </a:lnTo>
                  <a:lnTo>
                    <a:pt x="0" y="2709333"/>
                  </a:lnTo>
                  <a:close/>
                </a:path>
              </a:pathLst>
            </a:custGeom>
            <a:solidFill>
              <a:srgbClr val="29485C"/>
            </a:solidFill>
          </p:spPr>
          <p:txBody>
            <a:bodyPr/>
            <a:lstStyle/>
            <a:p>
              <a:endParaRPr lang="en-US"/>
            </a:p>
          </p:txBody>
        </p:sp>
        <p:sp>
          <p:nvSpPr>
            <p:cNvPr id="5" name="TextBox 5"/>
            <p:cNvSpPr txBox="1"/>
            <p:nvPr/>
          </p:nvSpPr>
          <p:spPr>
            <a:xfrm>
              <a:off x="0" y="-38100"/>
              <a:ext cx="2061862" cy="2747433"/>
            </a:xfrm>
            <a:prstGeom prst="rect">
              <a:avLst/>
            </a:prstGeom>
          </p:spPr>
          <p:txBody>
            <a:bodyPr lIns="50800" tIns="50800" rIns="50800" bIns="50800" rtlCol="0" anchor="ctr"/>
            <a:lstStyle/>
            <a:p>
              <a:pPr algn="ctr">
                <a:lnSpc>
                  <a:spcPts val="3495"/>
                </a:lnSpc>
              </a:pPr>
              <a:endParaRPr/>
            </a:p>
          </p:txBody>
        </p:sp>
      </p:grpSp>
      <p:sp>
        <p:nvSpPr>
          <p:cNvPr id="6" name="Freeform 6"/>
          <p:cNvSpPr/>
          <p:nvPr/>
        </p:nvSpPr>
        <p:spPr>
          <a:xfrm>
            <a:off x="10622130" y="-2476528"/>
            <a:ext cx="7665870" cy="12763528"/>
          </a:xfrm>
          <a:custGeom>
            <a:avLst/>
            <a:gdLst/>
            <a:ahLst/>
            <a:cxnLst/>
            <a:rect l="l" t="t" r="r" b="b"/>
            <a:pathLst>
              <a:path w="7665870" h="12763528">
                <a:moveTo>
                  <a:pt x="0" y="0"/>
                </a:moveTo>
                <a:lnTo>
                  <a:pt x="7665870" y="0"/>
                </a:lnTo>
                <a:lnTo>
                  <a:pt x="7665870" y="12763528"/>
                </a:lnTo>
                <a:lnTo>
                  <a:pt x="0" y="12763528"/>
                </a:lnTo>
                <a:lnTo>
                  <a:pt x="0" y="0"/>
                </a:lnTo>
                <a:close/>
              </a:path>
            </a:pathLst>
          </a:custGeom>
          <a:blipFill>
            <a:blip r:embed="rId3"/>
            <a:stretch>
              <a:fillRect l="-33249" r="-33249"/>
            </a:stretch>
          </a:blipFill>
        </p:spPr>
        <p:txBody>
          <a:bodyPr/>
          <a:lstStyle/>
          <a:p>
            <a:endParaRPr lang="en-US"/>
          </a:p>
        </p:txBody>
      </p:sp>
      <p:sp>
        <p:nvSpPr>
          <p:cNvPr id="7" name="TextBox 7"/>
          <p:cNvSpPr txBox="1"/>
          <p:nvPr/>
        </p:nvSpPr>
        <p:spPr>
          <a:xfrm>
            <a:off x="1387552" y="334056"/>
            <a:ext cx="6613677" cy="949584"/>
          </a:xfrm>
          <a:prstGeom prst="rect">
            <a:avLst/>
          </a:prstGeom>
        </p:spPr>
        <p:txBody>
          <a:bodyPr lIns="0" tIns="0" rIns="0" bIns="0" rtlCol="0" anchor="t">
            <a:spAutoFit/>
          </a:bodyPr>
          <a:lstStyle/>
          <a:p>
            <a:pPr algn="ctr">
              <a:lnSpc>
                <a:spcPts val="7885"/>
              </a:lnSpc>
            </a:pPr>
            <a:r>
              <a:rPr lang="en-US" sz="5632">
                <a:solidFill>
                  <a:srgbClr val="000000"/>
                </a:solidFill>
                <a:latin typeface="Abril Fatface"/>
                <a:ea typeface="Abril Fatface"/>
                <a:cs typeface="Abril Fatface"/>
                <a:sym typeface="Abril Fatface"/>
              </a:rPr>
              <a:t>Doing What’s Right</a:t>
            </a:r>
          </a:p>
        </p:txBody>
      </p:sp>
      <p:sp>
        <p:nvSpPr>
          <p:cNvPr id="8" name="TextBox 8"/>
          <p:cNvSpPr txBox="1"/>
          <p:nvPr/>
        </p:nvSpPr>
        <p:spPr>
          <a:xfrm>
            <a:off x="1028700" y="2240017"/>
            <a:ext cx="8229231" cy="7282819"/>
          </a:xfrm>
          <a:prstGeom prst="rect">
            <a:avLst/>
          </a:prstGeom>
        </p:spPr>
        <p:txBody>
          <a:bodyPr lIns="0" tIns="0" rIns="0" bIns="0" rtlCol="0" anchor="t">
            <a:spAutoFit/>
          </a:bodyPr>
          <a:lstStyle/>
          <a:p>
            <a:pPr algn="l">
              <a:lnSpc>
                <a:spcPts val="5837"/>
              </a:lnSpc>
            </a:pPr>
            <a:r>
              <a:rPr lang="en-US" sz="4169">
                <a:solidFill>
                  <a:srgbClr val="000000"/>
                </a:solidFill>
                <a:latin typeface="Abril Fatface"/>
                <a:ea typeface="Abril Fatface"/>
                <a:cs typeface="Abril Fatface"/>
                <a:sym typeface="Abril Fatface"/>
              </a:rPr>
              <a:t>Joseph had been through so much betrayed by his brothers, sold into slavery, and thrown into prison for something he didn’t do. It seemed like everything kept going wrong. But Joseph didn’t give up. He kept doing what was right, even when life was hard. And most of all, he trusted Father God.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12123811" y="4136394"/>
            <a:ext cx="5778062" cy="5778062"/>
          </a:xfrm>
          <a:custGeom>
            <a:avLst/>
            <a:gdLst/>
            <a:ahLst/>
            <a:cxnLst/>
            <a:rect l="l" t="t" r="r" b="b"/>
            <a:pathLst>
              <a:path w="5778062" h="5778062">
                <a:moveTo>
                  <a:pt x="0" y="0"/>
                </a:moveTo>
                <a:lnTo>
                  <a:pt x="5778062" y="0"/>
                </a:lnTo>
                <a:lnTo>
                  <a:pt x="5778062" y="5778063"/>
                </a:lnTo>
                <a:lnTo>
                  <a:pt x="0" y="5778063"/>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606364"/>
            <a:ext cx="11385521" cy="8461608"/>
          </a:xfrm>
          <a:prstGeom prst="rect">
            <a:avLst/>
          </a:prstGeom>
        </p:spPr>
        <p:txBody>
          <a:bodyPr lIns="0" tIns="0" rIns="0" bIns="0" rtlCol="0" anchor="t">
            <a:spAutoFit/>
          </a:bodyPr>
          <a:lstStyle/>
          <a:p>
            <a:pPr algn="l">
              <a:lnSpc>
                <a:spcPts val="7533"/>
              </a:lnSpc>
            </a:pPr>
            <a:r>
              <a:rPr lang="en-US" sz="5380">
                <a:solidFill>
                  <a:srgbClr val="000000"/>
                </a:solidFill>
                <a:latin typeface="Abril Fatface"/>
                <a:ea typeface="Abril Fatface"/>
                <a:cs typeface="Abril Fatface"/>
                <a:sym typeface="Abril Fatface"/>
              </a:rPr>
              <a:t>While in prison, Joseph helped other prisoners by explaining their dreams. One of them promised to tell Pharaoh about Joseph but he forgot for two whole years! Then one day, Pharaoh had a strange dream that no one could understand. Finally, the man remembered Joseph.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942975"/>
            <a:ext cx="10551332" cy="9081683"/>
          </a:xfrm>
          <a:prstGeom prst="rect">
            <a:avLst/>
          </a:prstGeom>
        </p:spPr>
        <p:txBody>
          <a:bodyPr lIns="0" tIns="0" rIns="0" bIns="0" rtlCol="0" anchor="t">
            <a:spAutoFit/>
          </a:bodyPr>
          <a:lstStyle/>
          <a:p>
            <a:pPr algn="l">
              <a:lnSpc>
                <a:spcPts val="7286"/>
              </a:lnSpc>
            </a:pPr>
            <a:r>
              <a:rPr lang="en-US" sz="5204">
                <a:solidFill>
                  <a:srgbClr val="000000"/>
                </a:solidFill>
                <a:latin typeface="Abril Fatface"/>
                <a:ea typeface="Abril Fatface"/>
                <a:cs typeface="Abril Fatface"/>
                <a:sym typeface="Abril Fatface"/>
              </a:rPr>
              <a:t>Joseph was brought out of prison and asked to explain the dream. He said the dream meant that a great famine was coming and that Egypt needed to save food. Pharaoh saw that Joseph was wise, so he made him the second most powerful man in Egypt. Just like that, Joseph went from prison to to palace!</a:t>
            </a:r>
          </a:p>
        </p:txBody>
      </p:sp>
      <p:sp>
        <p:nvSpPr>
          <p:cNvPr id="4" name="Freeform 4"/>
          <p:cNvSpPr/>
          <p:nvPr/>
        </p:nvSpPr>
        <p:spPr>
          <a:xfrm>
            <a:off x="12647343" y="5143500"/>
            <a:ext cx="4611957" cy="4611957"/>
          </a:xfrm>
          <a:custGeom>
            <a:avLst/>
            <a:gdLst/>
            <a:ahLst/>
            <a:cxnLst/>
            <a:rect l="l" t="t" r="r" b="b"/>
            <a:pathLst>
              <a:path w="4611957" h="4611957">
                <a:moveTo>
                  <a:pt x="0" y="0"/>
                </a:moveTo>
                <a:lnTo>
                  <a:pt x="4611957" y="0"/>
                </a:lnTo>
                <a:lnTo>
                  <a:pt x="4611957" y="4611957"/>
                </a:lnTo>
                <a:lnTo>
                  <a:pt x="0" y="4611957"/>
                </a:lnTo>
                <a:lnTo>
                  <a:pt x="0" y="0"/>
                </a:lnTo>
                <a:close/>
              </a:path>
            </a:pathLst>
          </a:custGeom>
          <a:blipFill>
            <a:blip r:embed="rId3"/>
            <a:stretch>
              <a:fillRect/>
            </a:stretch>
          </a:blipFill>
        </p:spPr>
        <p:txBody>
          <a:bodyPr/>
          <a:lstStyle/>
          <a:p>
            <a:endParaRPr lang="en-US"/>
          </a:p>
        </p:txBody>
      </p:sp>
      <p:sp>
        <p:nvSpPr>
          <p:cNvPr id="5" name="Freeform 5"/>
          <p:cNvSpPr/>
          <p:nvPr/>
        </p:nvSpPr>
        <p:spPr>
          <a:xfrm>
            <a:off x="12981807" y="560454"/>
            <a:ext cx="4277493" cy="4277493"/>
          </a:xfrm>
          <a:custGeom>
            <a:avLst/>
            <a:gdLst/>
            <a:ahLst/>
            <a:cxnLst/>
            <a:rect l="l" t="t" r="r" b="b"/>
            <a:pathLst>
              <a:path w="4277493" h="4277493">
                <a:moveTo>
                  <a:pt x="0" y="0"/>
                </a:moveTo>
                <a:lnTo>
                  <a:pt x="4277493" y="0"/>
                </a:lnTo>
                <a:lnTo>
                  <a:pt x="4277493" y="4277493"/>
                </a:lnTo>
                <a:lnTo>
                  <a:pt x="0" y="4277493"/>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12509938" y="2254469"/>
            <a:ext cx="5778062" cy="5778062"/>
          </a:xfrm>
          <a:custGeom>
            <a:avLst/>
            <a:gdLst/>
            <a:ahLst/>
            <a:cxnLst/>
            <a:rect l="l" t="t" r="r" b="b"/>
            <a:pathLst>
              <a:path w="5778062" h="5778062">
                <a:moveTo>
                  <a:pt x="0" y="0"/>
                </a:moveTo>
                <a:lnTo>
                  <a:pt x="5778062" y="0"/>
                </a:lnTo>
                <a:lnTo>
                  <a:pt x="5778062" y="5778062"/>
                </a:lnTo>
                <a:lnTo>
                  <a:pt x="0" y="5778062"/>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0" y="1512692"/>
            <a:ext cx="11361701" cy="8169006"/>
          </a:xfrm>
          <a:prstGeom prst="rect">
            <a:avLst/>
          </a:prstGeom>
        </p:spPr>
        <p:txBody>
          <a:bodyPr lIns="0" tIns="0" rIns="0" bIns="0" rtlCol="0" anchor="t">
            <a:spAutoFit/>
          </a:bodyPr>
          <a:lstStyle/>
          <a:p>
            <a:pPr algn="ctr">
              <a:lnSpc>
                <a:spcPts val="7286"/>
              </a:lnSpc>
            </a:pPr>
            <a:r>
              <a:rPr lang="en-US" sz="5204">
                <a:solidFill>
                  <a:srgbClr val="000000"/>
                </a:solidFill>
                <a:latin typeface="Abril Fatface"/>
                <a:ea typeface="Abril Fatface"/>
                <a:cs typeface="Abril Fatface"/>
                <a:sym typeface="Abril Fatface"/>
              </a:rPr>
              <a:t>Later, when the famine hit, Joseph’s brothers came to Egypt looking for food. They didn’t recognize him, but Joseph forgave them and helped them. He told them something powerful: “You planned to harm me, but Father God planned it for good.” Father God is always working behind the scenes.</a:t>
            </a:r>
          </a:p>
        </p:txBody>
      </p:sp>
      <p:sp>
        <p:nvSpPr>
          <p:cNvPr id="5" name="TextBox 5"/>
          <p:cNvSpPr txBox="1"/>
          <p:nvPr/>
        </p:nvSpPr>
        <p:spPr>
          <a:xfrm>
            <a:off x="687777" y="88372"/>
            <a:ext cx="6316650" cy="940328"/>
          </a:xfrm>
          <a:prstGeom prst="rect">
            <a:avLst/>
          </a:prstGeom>
        </p:spPr>
        <p:txBody>
          <a:bodyPr lIns="0" tIns="0" rIns="0" bIns="0" rtlCol="0" anchor="t">
            <a:spAutoFit/>
          </a:bodyPr>
          <a:lstStyle/>
          <a:p>
            <a:pPr algn="ctr">
              <a:lnSpc>
                <a:spcPts val="7799"/>
              </a:lnSpc>
            </a:pPr>
            <a:r>
              <a:rPr lang="en-US" sz="5571">
                <a:solidFill>
                  <a:srgbClr val="000000"/>
                </a:solidFill>
                <a:latin typeface="Abril Fatface"/>
                <a:ea typeface="Abril Fatface"/>
                <a:cs typeface="Abril Fatface"/>
                <a:sym typeface="Abril Fatface"/>
              </a:rPr>
              <a:t>Behind The Scenes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3472365"/>
            <a:ext cx="15549994" cy="2134229"/>
          </a:xfrm>
          <a:prstGeom prst="rect">
            <a:avLst/>
          </a:prstGeom>
        </p:spPr>
        <p:txBody>
          <a:bodyPr lIns="0" tIns="0" rIns="0" bIns="0" rtlCol="0" anchor="t">
            <a:spAutoFit/>
          </a:bodyPr>
          <a:lstStyle/>
          <a:p>
            <a:pPr algn="ctr">
              <a:lnSpc>
                <a:spcPts val="8650"/>
              </a:lnSpc>
            </a:pPr>
            <a:r>
              <a:rPr lang="en-US" sz="6178">
                <a:solidFill>
                  <a:srgbClr val="000000"/>
                </a:solidFill>
                <a:latin typeface="Abril Fatface"/>
                <a:ea typeface="Abril Fatface"/>
                <a:cs typeface="Abril Fatface"/>
                <a:sym typeface="Abril Fatface"/>
              </a:rPr>
              <a:t>Father God can turn our hardest moments into part of His greatest plan. </a:t>
            </a:r>
          </a:p>
        </p:txBody>
      </p:sp>
      <p:sp>
        <p:nvSpPr>
          <p:cNvPr id="4" name="TextBox 4"/>
          <p:cNvSpPr txBox="1"/>
          <p:nvPr/>
        </p:nvSpPr>
        <p:spPr>
          <a:xfrm>
            <a:off x="5136146" y="289237"/>
            <a:ext cx="8015708" cy="1336051"/>
          </a:xfrm>
          <a:prstGeom prst="rect">
            <a:avLst/>
          </a:prstGeom>
        </p:spPr>
        <p:txBody>
          <a:bodyPr lIns="0" tIns="0" rIns="0" bIns="0" rtlCol="0" anchor="t">
            <a:spAutoFit/>
          </a:bodyPr>
          <a:lstStyle/>
          <a:p>
            <a:pPr algn="ctr">
              <a:lnSpc>
                <a:spcPts val="11137"/>
              </a:lnSpc>
            </a:pPr>
            <a:r>
              <a:rPr lang="en-US" sz="7955">
                <a:solidFill>
                  <a:srgbClr val="000000"/>
                </a:solidFill>
                <a:latin typeface="Abril Fatface"/>
                <a:ea typeface="Abril Fatface"/>
                <a:cs typeface="Abril Fatface"/>
                <a:sym typeface="Abril Fatface"/>
              </a:rPr>
              <a:t>Let’s Remember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B571"/>
        </a:solidFill>
        <a:effectLst/>
      </p:bgPr>
    </p:bg>
    <p:spTree>
      <p:nvGrpSpPr>
        <p:cNvPr id="1" name=""/>
        <p:cNvGrpSpPr/>
        <p:nvPr/>
      </p:nvGrpSpPr>
      <p:grpSpPr>
        <a:xfrm>
          <a:off x="0" y="0"/>
          <a:ext cx="0" cy="0"/>
          <a:chOff x="0" y="0"/>
          <a:chExt cx="0" cy="0"/>
        </a:xfrm>
      </p:grpSpPr>
      <p:sp>
        <p:nvSpPr>
          <p:cNvPr id="2" name="TextBox 2"/>
          <p:cNvSpPr txBox="1"/>
          <p:nvPr/>
        </p:nvSpPr>
        <p:spPr>
          <a:xfrm>
            <a:off x="3450572" y="1488712"/>
            <a:ext cx="11996457" cy="529590"/>
          </a:xfrm>
          <a:prstGeom prst="rect">
            <a:avLst/>
          </a:prstGeom>
        </p:spPr>
        <p:txBody>
          <a:bodyPr lIns="0" tIns="0" rIns="0" bIns="0" rtlCol="0" anchor="t">
            <a:spAutoFit/>
          </a:bodyPr>
          <a:lstStyle/>
          <a:p>
            <a:pPr algn="ctr">
              <a:lnSpc>
                <a:spcPts val="4409"/>
              </a:lnSpc>
            </a:pPr>
            <a:r>
              <a:rPr lang="en-US" sz="3150">
                <a:solidFill>
                  <a:srgbClr val="000000"/>
                </a:solidFill>
                <a:latin typeface="Abril Fatface"/>
                <a:ea typeface="Abril Fatface"/>
                <a:cs typeface="Abril Fatface"/>
                <a:sym typeface="Abril Fatface"/>
              </a:rPr>
              <a:t>Video </a:t>
            </a:r>
          </a:p>
        </p:txBody>
      </p:sp>
      <p:pic>
        <p:nvPicPr>
          <p:cNvPr id="3" name="Picture 3"/>
          <p:cNvPicPr>
            <a:picLocks noChangeAspect="1"/>
          </p:cNvPicPr>
          <p:nvPr>
            <a:videoFile r:link="rId1"/>
          </p:nvPr>
        </p:nvPicPr>
        <p:blipFill>
          <a:blip r:embed="rId3"/>
          <a:stretch>
            <a:fillRect/>
          </a:stretch>
        </p:blipFill>
        <p:spPr>
          <a:xfrm>
            <a:off x="390929" y="223741"/>
            <a:ext cx="17372969" cy="97646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2687643"/>
            <a:ext cx="15469259" cy="5606109"/>
          </a:xfrm>
          <a:prstGeom prst="rect">
            <a:avLst/>
          </a:prstGeom>
        </p:spPr>
        <p:txBody>
          <a:bodyPr lIns="0" tIns="0" rIns="0" bIns="0" rtlCol="0" anchor="t">
            <a:spAutoFit/>
          </a:bodyPr>
          <a:lstStyle/>
          <a:p>
            <a:pPr marL="1156641" lvl="1" indent="-578320" algn="l">
              <a:lnSpc>
                <a:spcPts val="7500"/>
              </a:lnSpc>
              <a:buAutoNum type="arabicPeriod"/>
            </a:pPr>
            <a:r>
              <a:rPr lang="en-US" sz="5357">
                <a:solidFill>
                  <a:srgbClr val="000000"/>
                </a:solidFill>
                <a:latin typeface="Abril Fatface"/>
                <a:ea typeface="Abril Fatface"/>
                <a:cs typeface="Abril Fatface"/>
                <a:sym typeface="Abril Fatface"/>
              </a:rPr>
              <a:t> How did Joseph end up in prison, and how did he respond?</a:t>
            </a:r>
          </a:p>
          <a:p>
            <a:pPr marL="1156641" lvl="1" indent="-578320" algn="l">
              <a:lnSpc>
                <a:spcPts val="7500"/>
              </a:lnSpc>
              <a:buAutoNum type="arabicPeriod"/>
            </a:pPr>
            <a:r>
              <a:rPr lang="en-US" sz="5357">
                <a:solidFill>
                  <a:srgbClr val="000000"/>
                </a:solidFill>
                <a:latin typeface="Abril Fatface"/>
                <a:ea typeface="Abril Fatface"/>
                <a:cs typeface="Abril Fatface"/>
                <a:sym typeface="Abril Fatface"/>
              </a:rPr>
              <a:t> What did Pharoh’s dream mean, and how did Joseph help?</a:t>
            </a:r>
          </a:p>
          <a:p>
            <a:pPr marL="1156641" lvl="1" indent="-578320" algn="l">
              <a:lnSpc>
                <a:spcPts val="7500"/>
              </a:lnSpc>
              <a:buAutoNum type="arabicPeriod"/>
            </a:pPr>
            <a:r>
              <a:rPr lang="en-US" sz="5357">
                <a:solidFill>
                  <a:srgbClr val="000000"/>
                </a:solidFill>
                <a:latin typeface="Abril Fatface"/>
                <a:ea typeface="Abril Fatface"/>
                <a:cs typeface="Abril Fatface"/>
                <a:sym typeface="Abril Fatface"/>
              </a:rPr>
              <a:t> How did Joseph show forgiveness to his brothers?</a:t>
            </a:r>
          </a:p>
        </p:txBody>
      </p:sp>
      <p:sp>
        <p:nvSpPr>
          <p:cNvPr id="4" name="TextBox 4"/>
          <p:cNvSpPr txBox="1"/>
          <p:nvPr/>
        </p:nvSpPr>
        <p:spPr>
          <a:xfrm>
            <a:off x="5020690" y="-50553"/>
            <a:ext cx="8246620" cy="1079253"/>
          </a:xfrm>
          <a:prstGeom prst="rect">
            <a:avLst/>
          </a:prstGeom>
        </p:spPr>
        <p:txBody>
          <a:bodyPr lIns="0" tIns="0" rIns="0" bIns="0" rtlCol="0" anchor="t">
            <a:spAutoFit/>
          </a:bodyPr>
          <a:lstStyle/>
          <a:p>
            <a:pPr algn="ctr">
              <a:lnSpc>
                <a:spcPts val="8918"/>
              </a:lnSpc>
            </a:pPr>
            <a:r>
              <a:rPr lang="en-US" sz="6370">
                <a:solidFill>
                  <a:srgbClr val="000000"/>
                </a:solidFill>
                <a:latin typeface="Abril Fatface"/>
                <a:ea typeface="Abril Fatface"/>
                <a:cs typeface="Abril Fatface"/>
                <a:sym typeface="Abril Fatface"/>
              </a:rPr>
              <a:t>Discussion Questions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453</Words>
  <Application>Microsoft Office PowerPoint</Application>
  <PresentationFormat>Custom</PresentationFormat>
  <Paragraphs>31</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Abril Fatface</vt:lpstr>
      <vt:lpstr>Arial</vt:lpstr>
      <vt:lpstr>Times New Roman Bold</vt:lpstr>
      <vt:lpstr>Merriweather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Unit 2 Week 4</dc:title>
  <cp:lastModifiedBy>Rebekah Jahaziel</cp:lastModifiedBy>
  <cp:revision>1</cp:revision>
  <dcterms:created xsi:type="dcterms:W3CDTF">2006-08-16T00:00:00Z</dcterms:created>
  <dcterms:modified xsi:type="dcterms:W3CDTF">2026-04-07T02:48:38Z</dcterms:modified>
  <dc:identifier>DAHFMAtgSD4</dc:identifier>
</cp:coreProperties>
</file>