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8288000" cy="10287000"/>
  <p:notesSz cx="6858000" cy="9144000"/>
  <p:embeddedFontLst>
    <p:embeddedFont>
      <p:font typeface="Abril Fatface" panose="02000503000000020003" pitchFamily="2" charset="0"/>
      <p:regular r:id="rId15"/>
    </p:embeddedFont>
    <p:embeddedFont>
      <p:font typeface="Merriweather Bold" panose="020B0604020202020204" charset="0"/>
      <p:regular r:id="rId16"/>
    </p:embeddedFont>
    <p:embeddedFont>
      <p:font typeface="Times New Roman Bold" panose="02020803070505020304" pitchFamily="18" charset="0"/>
      <p:regular r:id="rId17"/>
      <p:bold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9BEE1D-FC1D-47EF-8BA2-579001D9616B}" v="1" dt="2026-04-07T02:46:24.0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font" Target="fonts/font1.fntdata"/><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kah Jahaziel" userId="4e9f4179b5ede0bb" providerId="LiveId" clId="{CA146633-3363-4EF0-99DD-838D94DB8CCC}"/>
    <pc:docChg chg="custSel modSld">
      <pc:chgData name="Rebekah Jahaziel" userId="4e9f4179b5ede0bb" providerId="LiveId" clId="{CA146633-3363-4EF0-99DD-838D94DB8CCC}" dt="2026-04-07T02:47:07.980" v="9" actId="14100"/>
      <pc:docMkLst>
        <pc:docMk/>
      </pc:docMkLst>
      <pc:sldChg chg="addSp delSp modSp mod modAnim">
        <pc:chgData name="Rebekah Jahaziel" userId="4e9f4179b5ede0bb" providerId="LiveId" clId="{CA146633-3363-4EF0-99DD-838D94DB8CCC}" dt="2026-04-07T02:46:30.966" v="3" actId="1076"/>
        <pc:sldMkLst>
          <pc:docMk/>
          <pc:sldMk cId="0" sldId="265"/>
        </pc:sldMkLst>
        <pc:spChg chg="del">
          <ac:chgData name="Rebekah Jahaziel" userId="4e9f4179b5ede0bb" providerId="LiveId" clId="{CA146633-3363-4EF0-99DD-838D94DB8CCC}" dt="2026-04-07T02:46:27.987" v="2" actId="478"/>
          <ac:spMkLst>
            <pc:docMk/>
            <pc:sldMk cId="0" sldId="265"/>
            <ac:spMk id="3" creationId="{00000000-0000-0000-0000-000000000000}"/>
          </ac:spMkLst>
        </pc:spChg>
        <pc:picChg chg="add mod">
          <ac:chgData name="Rebekah Jahaziel" userId="4e9f4179b5ede0bb" providerId="LiveId" clId="{CA146633-3363-4EF0-99DD-838D94DB8CCC}" dt="2026-04-07T02:46:30.966" v="3" actId="1076"/>
          <ac:picMkLst>
            <pc:docMk/>
            <pc:sldMk cId="0" sldId="265"/>
            <ac:picMk id="4" creationId="{6750EE3E-8D82-34EE-F065-B59D0CD402FC}"/>
          </ac:picMkLst>
        </pc:picChg>
      </pc:sldChg>
      <pc:sldChg chg="modSp mod">
        <pc:chgData name="Rebekah Jahaziel" userId="4e9f4179b5ede0bb" providerId="LiveId" clId="{CA146633-3363-4EF0-99DD-838D94DB8CCC}" dt="2026-04-07T02:47:07.980" v="9" actId="14100"/>
        <pc:sldMkLst>
          <pc:docMk/>
          <pc:sldMk cId="0" sldId="267"/>
        </pc:sldMkLst>
        <pc:spChg chg="mod">
          <ac:chgData name="Rebekah Jahaziel" userId="4e9f4179b5ede0bb" providerId="LiveId" clId="{CA146633-3363-4EF0-99DD-838D94DB8CCC}" dt="2026-04-07T02:47:07.980" v="9" actId="14100"/>
          <ac:spMkLst>
            <pc:docMk/>
            <pc:sldMk cId="0" sldId="267"/>
            <ac:spMk id="2"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ideo" Target="https://www.youtube.com/embed/fIbOJZWlPy8?feature=oembed" TargetMode="Externa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2415389" y="-2290386"/>
            <a:ext cx="13457222" cy="4745805"/>
          </a:xfrm>
          <a:custGeom>
            <a:avLst/>
            <a:gdLst/>
            <a:ahLst/>
            <a:cxnLst/>
            <a:rect l="l" t="t" r="r" b="b"/>
            <a:pathLst>
              <a:path w="13457222" h="4745805">
                <a:moveTo>
                  <a:pt x="0" y="0"/>
                </a:moveTo>
                <a:lnTo>
                  <a:pt x="13457222" y="0"/>
                </a:lnTo>
                <a:lnTo>
                  <a:pt x="13457222" y="4745805"/>
                </a:lnTo>
                <a:lnTo>
                  <a:pt x="0" y="4745805"/>
                </a:lnTo>
                <a:lnTo>
                  <a:pt x="0" y="0"/>
                </a:lnTo>
                <a:close/>
              </a:path>
            </a:pathLst>
          </a:custGeom>
          <a:blipFill>
            <a:blip r:embed="rId3"/>
            <a:stretch>
              <a:fillRect b="-59502"/>
            </a:stretch>
          </a:blipFill>
        </p:spPr>
        <p:txBody>
          <a:bodyPr/>
          <a:lstStyle/>
          <a:p>
            <a:endParaRPr lang="en-US"/>
          </a:p>
        </p:txBody>
      </p:sp>
      <p:sp>
        <p:nvSpPr>
          <p:cNvPr id="4" name="Freeform 4"/>
          <p:cNvSpPr/>
          <p:nvPr/>
        </p:nvSpPr>
        <p:spPr>
          <a:xfrm>
            <a:off x="10370820" y="6759116"/>
            <a:ext cx="4607750" cy="4457998"/>
          </a:xfrm>
          <a:custGeom>
            <a:avLst/>
            <a:gdLst/>
            <a:ahLst/>
            <a:cxnLst/>
            <a:rect l="l" t="t" r="r" b="b"/>
            <a:pathLst>
              <a:path w="4607750" h="4457998">
                <a:moveTo>
                  <a:pt x="0" y="0"/>
                </a:moveTo>
                <a:lnTo>
                  <a:pt x="4607750" y="0"/>
                </a:lnTo>
                <a:lnTo>
                  <a:pt x="4607750" y="4457999"/>
                </a:lnTo>
                <a:lnTo>
                  <a:pt x="0" y="4457999"/>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3309430" y="2560034"/>
            <a:ext cx="11669140" cy="1022913"/>
          </a:xfrm>
          <a:prstGeom prst="rect">
            <a:avLst/>
          </a:prstGeom>
        </p:spPr>
        <p:txBody>
          <a:bodyPr lIns="0" tIns="0" rIns="0" bIns="0" rtlCol="0" anchor="t">
            <a:spAutoFit/>
          </a:bodyPr>
          <a:lstStyle/>
          <a:p>
            <a:pPr algn="ctr">
              <a:lnSpc>
                <a:spcPts val="8481"/>
              </a:lnSpc>
            </a:pPr>
            <a:r>
              <a:rPr lang="en-US" sz="6058" b="1">
                <a:solidFill>
                  <a:srgbClr val="000000"/>
                </a:solidFill>
                <a:latin typeface="Merriweather Bold"/>
                <a:ea typeface="Merriweather Bold"/>
                <a:cs typeface="Merriweather Bold"/>
                <a:sym typeface="Merriweather Bold"/>
              </a:rPr>
              <a:t>Trusting God When It’s Hard</a:t>
            </a:r>
          </a:p>
        </p:txBody>
      </p:sp>
      <p:sp>
        <p:nvSpPr>
          <p:cNvPr id="6" name="TextBox 6"/>
          <p:cNvSpPr txBox="1"/>
          <p:nvPr/>
        </p:nvSpPr>
        <p:spPr>
          <a:xfrm>
            <a:off x="3309430" y="3659147"/>
            <a:ext cx="11669140" cy="1065322"/>
          </a:xfrm>
          <a:prstGeom prst="rect">
            <a:avLst/>
          </a:prstGeom>
        </p:spPr>
        <p:txBody>
          <a:bodyPr lIns="0" tIns="0" rIns="0" bIns="0" rtlCol="0" anchor="t">
            <a:spAutoFit/>
          </a:bodyPr>
          <a:lstStyle/>
          <a:p>
            <a:pPr algn="ctr">
              <a:lnSpc>
                <a:spcPts val="8481"/>
              </a:lnSpc>
            </a:pPr>
            <a:r>
              <a:rPr lang="en-US" sz="6058" b="1">
                <a:solidFill>
                  <a:srgbClr val="000000"/>
                </a:solidFill>
                <a:latin typeface="Times New Roman Bold"/>
                <a:ea typeface="Times New Roman Bold"/>
                <a:cs typeface="Times New Roman Bold"/>
                <a:sym typeface="Times New Roman Bold"/>
              </a:rPr>
              <a:t>A Baby in a Basket </a:t>
            </a:r>
          </a:p>
        </p:txBody>
      </p:sp>
      <p:sp>
        <p:nvSpPr>
          <p:cNvPr id="7" name="TextBox 7"/>
          <p:cNvSpPr txBox="1"/>
          <p:nvPr/>
        </p:nvSpPr>
        <p:spPr>
          <a:xfrm>
            <a:off x="3839590" y="4800669"/>
            <a:ext cx="10608819" cy="981503"/>
          </a:xfrm>
          <a:prstGeom prst="rect">
            <a:avLst/>
          </a:prstGeom>
        </p:spPr>
        <p:txBody>
          <a:bodyPr lIns="0" tIns="0" rIns="0" bIns="0" rtlCol="0" anchor="t">
            <a:spAutoFit/>
          </a:bodyPr>
          <a:lstStyle/>
          <a:p>
            <a:pPr algn="ctr">
              <a:lnSpc>
                <a:spcPts val="7710"/>
              </a:lnSpc>
            </a:pPr>
            <a:r>
              <a:rPr lang="en-US" sz="5507" b="1">
                <a:solidFill>
                  <a:srgbClr val="000000"/>
                </a:solidFill>
                <a:latin typeface="Times New Roman Bold"/>
                <a:ea typeface="Times New Roman Bold"/>
                <a:cs typeface="Times New Roman Bold"/>
                <a:sym typeface="Times New Roman Bold"/>
              </a:rPr>
              <a:t>God Protects Moses</a:t>
            </a:r>
          </a:p>
        </p:txBody>
      </p:sp>
      <p:sp>
        <p:nvSpPr>
          <p:cNvPr id="8" name="TextBox 8"/>
          <p:cNvSpPr txBox="1"/>
          <p:nvPr/>
        </p:nvSpPr>
        <p:spPr>
          <a:xfrm>
            <a:off x="8362271" y="8911915"/>
            <a:ext cx="1563459" cy="1155513"/>
          </a:xfrm>
          <a:prstGeom prst="rect">
            <a:avLst/>
          </a:prstGeom>
        </p:spPr>
        <p:txBody>
          <a:bodyPr lIns="0" tIns="0" rIns="0" bIns="0" rtlCol="0" anchor="t">
            <a:spAutoFit/>
          </a:bodyPr>
          <a:lstStyle/>
          <a:p>
            <a:pPr algn="ctr">
              <a:lnSpc>
                <a:spcPts val="4579"/>
              </a:lnSpc>
            </a:pPr>
            <a:r>
              <a:rPr lang="en-US" sz="3271" b="1">
                <a:solidFill>
                  <a:srgbClr val="000000"/>
                </a:solidFill>
                <a:latin typeface="Times New Roman Bold"/>
                <a:ea typeface="Times New Roman Bold"/>
                <a:cs typeface="Times New Roman Bold"/>
                <a:sym typeface="Times New Roman Bold"/>
              </a:rPr>
              <a:t>Unit 2</a:t>
            </a:r>
          </a:p>
          <a:p>
            <a:pPr algn="ctr">
              <a:lnSpc>
                <a:spcPts val="4579"/>
              </a:lnSpc>
            </a:pPr>
            <a:r>
              <a:rPr lang="en-US" sz="3271" b="1">
                <a:solidFill>
                  <a:srgbClr val="000000"/>
                </a:solidFill>
                <a:latin typeface="Times New Roman Bold"/>
                <a:ea typeface="Times New Roman Bold"/>
                <a:cs typeface="Times New Roman Bold"/>
                <a:sym typeface="Times New Roman Bold"/>
              </a:rPr>
              <a:t>Week 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pic>
        <p:nvPicPr>
          <p:cNvPr id="4" name="Online Media 3" title="The Story of Moses' Birth | Bible Stories for Kids">
            <a:hlinkClick r:id="" action="ppaction://media"/>
            <a:extLst>
              <a:ext uri="{FF2B5EF4-FFF2-40B4-BE49-F238E27FC236}">
                <a16:creationId xmlns:a16="http://schemas.microsoft.com/office/drawing/2014/main" id="{6750EE3E-8D82-34EE-F065-B59D0CD402FC}"/>
              </a:ext>
            </a:extLst>
          </p:cNvPr>
          <p:cNvPicPr>
            <a:picLocks noRot="1" noChangeAspect="1"/>
          </p:cNvPicPr>
          <p:nvPr>
            <a:videoFile r:link="rId1"/>
          </p:nvPr>
        </p:nvPicPr>
        <p:blipFill>
          <a:blip r:embed="rId4"/>
          <a:stretch>
            <a:fillRect/>
          </a:stretch>
        </p:blipFill>
        <p:spPr>
          <a:xfrm>
            <a:off x="2971800" y="1701800"/>
            <a:ext cx="12192000" cy="6883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2198959" y="2483410"/>
            <a:ext cx="13890082" cy="6979416"/>
          </a:xfrm>
          <a:prstGeom prst="rect">
            <a:avLst/>
          </a:prstGeom>
        </p:spPr>
        <p:txBody>
          <a:bodyPr lIns="0" tIns="0" rIns="0" bIns="0" rtlCol="0" anchor="t">
            <a:spAutoFit/>
          </a:bodyPr>
          <a:lstStyle/>
          <a:p>
            <a:pPr marL="1072986" lvl="1" indent="-536493" algn="l">
              <a:lnSpc>
                <a:spcPts val="6957"/>
              </a:lnSpc>
              <a:buAutoNum type="arabicPeriod"/>
            </a:pPr>
            <a:r>
              <a:rPr lang="en-US" sz="4969" b="1">
                <a:solidFill>
                  <a:srgbClr val="000000"/>
                </a:solidFill>
                <a:latin typeface="Merriweather Bold"/>
                <a:ea typeface="Merriweather Bold"/>
                <a:cs typeface="Merriweather Bold"/>
                <a:sym typeface="Merriweather Bold"/>
              </a:rPr>
              <a:t>Why was it dangerous for baby boys to be born in Egypt during this time?</a:t>
            </a:r>
          </a:p>
          <a:p>
            <a:pPr algn="l">
              <a:lnSpc>
                <a:spcPts val="6957"/>
              </a:lnSpc>
            </a:pPr>
            <a:endParaRPr lang="en-US" sz="4969" b="1">
              <a:solidFill>
                <a:srgbClr val="000000"/>
              </a:solidFill>
              <a:latin typeface="Merriweather Bold"/>
              <a:ea typeface="Merriweather Bold"/>
              <a:cs typeface="Merriweather Bold"/>
              <a:sym typeface="Merriweather Bold"/>
            </a:endParaRPr>
          </a:p>
          <a:p>
            <a:pPr marL="1072986" lvl="1" indent="-536493" algn="l">
              <a:lnSpc>
                <a:spcPts val="6957"/>
              </a:lnSpc>
              <a:buAutoNum type="arabicPeriod"/>
            </a:pPr>
            <a:r>
              <a:rPr lang="en-US" sz="4969" b="1">
                <a:solidFill>
                  <a:srgbClr val="000000"/>
                </a:solidFill>
                <a:latin typeface="Merriweather Bold"/>
                <a:ea typeface="Merriweather Bold"/>
                <a:cs typeface="Merriweather Bold"/>
                <a:sym typeface="Merriweather Bold"/>
              </a:rPr>
              <a:t>What did Moses’ mom do to keep him safe?</a:t>
            </a:r>
          </a:p>
          <a:p>
            <a:pPr algn="l">
              <a:lnSpc>
                <a:spcPts val="6957"/>
              </a:lnSpc>
            </a:pPr>
            <a:endParaRPr lang="en-US" sz="4969" b="1">
              <a:solidFill>
                <a:srgbClr val="000000"/>
              </a:solidFill>
              <a:latin typeface="Merriweather Bold"/>
              <a:ea typeface="Merriweather Bold"/>
              <a:cs typeface="Merriweather Bold"/>
              <a:sym typeface="Merriweather Bold"/>
            </a:endParaRPr>
          </a:p>
          <a:p>
            <a:pPr marL="1072986" lvl="1" indent="-536493" algn="l">
              <a:lnSpc>
                <a:spcPts val="6957"/>
              </a:lnSpc>
              <a:buAutoNum type="arabicPeriod"/>
            </a:pPr>
            <a:r>
              <a:rPr lang="en-US" sz="4969" b="1">
                <a:solidFill>
                  <a:srgbClr val="000000"/>
                </a:solidFill>
                <a:latin typeface="Merriweather Bold"/>
                <a:ea typeface="Merriweather Bold"/>
                <a:cs typeface="Merriweather Bold"/>
                <a:sym typeface="Merriweather Bold"/>
              </a:rPr>
              <a:t> How did Father God protect and provide for Moses?</a:t>
            </a:r>
          </a:p>
        </p:txBody>
      </p:sp>
      <p:sp>
        <p:nvSpPr>
          <p:cNvPr id="4" name="TextBox 4"/>
          <p:cNvSpPr txBox="1"/>
          <p:nvPr/>
        </p:nvSpPr>
        <p:spPr>
          <a:xfrm>
            <a:off x="5075214" y="23852"/>
            <a:ext cx="8137572" cy="1004848"/>
          </a:xfrm>
          <a:prstGeom prst="rect">
            <a:avLst/>
          </a:prstGeom>
        </p:spPr>
        <p:txBody>
          <a:bodyPr lIns="0" tIns="0" rIns="0" bIns="0" rtlCol="0" anchor="t">
            <a:spAutoFit/>
          </a:bodyPr>
          <a:lstStyle/>
          <a:p>
            <a:pPr algn="ctr">
              <a:lnSpc>
                <a:spcPts val="8312"/>
              </a:lnSpc>
            </a:pPr>
            <a:r>
              <a:rPr lang="en-US" sz="5937">
                <a:solidFill>
                  <a:srgbClr val="000000"/>
                </a:solidFill>
                <a:latin typeface="Abril Fatface"/>
                <a:ea typeface="Abril Fatface"/>
                <a:cs typeface="Abril Fatface"/>
                <a:sym typeface="Abril Fatface"/>
              </a:rPr>
              <a:t>Discussion Questions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915400" y="72368"/>
            <a:ext cx="9372600" cy="10214631"/>
          </a:xfrm>
          <a:custGeom>
            <a:avLst/>
            <a:gdLst/>
            <a:ahLst/>
            <a:cxnLst/>
            <a:rect l="l" t="t" r="r" b="b"/>
            <a:pathLst>
              <a:path w="8142921" h="10287000">
                <a:moveTo>
                  <a:pt x="0" y="0"/>
                </a:moveTo>
                <a:lnTo>
                  <a:pt x="8142921" y="0"/>
                </a:lnTo>
                <a:lnTo>
                  <a:pt x="8142921" y="10287000"/>
                </a:lnTo>
                <a:lnTo>
                  <a:pt x="0" y="10287000"/>
                </a:lnTo>
                <a:lnTo>
                  <a:pt x="0" y="0"/>
                </a:lnTo>
                <a:close/>
              </a:path>
            </a:pathLst>
          </a:custGeom>
          <a:blipFill>
            <a:blip r:embed="rId2"/>
            <a:stretch>
              <a:fillRect r="-3977"/>
            </a:stretch>
          </a:blipFill>
          <a:ln w="38100">
            <a:solidFill>
              <a:schemeClr val="tx1"/>
            </a:solidFill>
          </a:ln>
        </p:spPr>
        <p:txBody>
          <a:bodyPr/>
          <a:lstStyle/>
          <a:p>
            <a:endParaRPr lang="en-US"/>
          </a:p>
        </p:txBody>
      </p:sp>
      <p:sp>
        <p:nvSpPr>
          <p:cNvPr id="3" name="Freeform 3"/>
          <p:cNvSpPr/>
          <p:nvPr/>
        </p:nvSpPr>
        <p:spPr>
          <a:xfrm>
            <a:off x="842555" y="6004745"/>
            <a:ext cx="3708464" cy="4114800"/>
          </a:xfrm>
          <a:custGeom>
            <a:avLst/>
            <a:gdLst/>
            <a:ahLst/>
            <a:cxnLst/>
            <a:rect l="l" t="t" r="r" b="b"/>
            <a:pathLst>
              <a:path w="3708464" h="4114800">
                <a:moveTo>
                  <a:pt x="0" y="0"/>
                </a:moveTo>
                <a:lnTo>
                  <a:pt x="3708463" y="0"/>
                </a:lnTo>
                <a:lnTo>
                  <a:pt x="3708463" y="4114800"/>
                </a:lnTo>
                <a:lnTo>
                  <a:pt x="0" y="4114800"/>
                </a:lnTo>
                <a:lnTo>
                  <a:pt x="0" y="0"/>
                </a:lnTo>
                <a:close/>
              </a:path>
            </a:pathLst>
          </a:custGeom>
          <a:blipFill>
            <a:blip r:embed="rId3"/>
            <a:stretch>
              <a:fillRect/>
            </a:stretch>
          </a:blipFill>
        </p:spPr>
        <p:txBody>
          <a:bodyPr/>
          <a:lstStyle/>
          <a:p>
            <a:endParaRPr lang="en-US"/>
          </a:p>
        </p:txBody>
      </p:sp>
      <p:sp>
        <p:nvSpPr>
          <p:cNvPr id="4" name="Freeform 4"/>
          <p:cNvSpPr/>
          <p:nvPr/>
        </p:nvSpPr>
        <p:spPr>
          <a:xfrm>
            <a:off x="2974844" y="2660577"/>
            <a:ext cx="3152348" cy="2781947"/>
          </a:xfrm>
          <a:custGeom>
            <a:avLst/>
            <a:gdLst/>
            <a:ahLst/>
            <a:cxnLst/>
            <a:rect l="l" t="t" r="r" b="b"/>
            <a:pathLst>
              <a:path w="3152348" h="2781947">
                <a:moveTo>
                  <a:pt x="0" y="0"/>
                </a:moveTo>
                <a:lnTo>
                  <a:pt x="3152348" y="0"/>
                </a:lnTo>
                <a:lnTo>
                  <a:pt x="3152348" y="2781948"/>
                </a:lnTo>
                <a:lnTo>
                  <a:pt x="0" y="2781948"/>
                </a:lnTo>
                <a:lnTo>
                  <a:pt x="0" y="0"/>
                </a:lnTo>
                <a:close/>
              </a:path>
            </a:pathLst>
          </a:custGeom>
          <a:blipFill>
            <a:blip r:embed="rId4"/>
            <a:stretch>
              <a:fillRect/>
            </a:stretch>
          </a:blipFill>
        </p:spPr>
        <p:txBody>
          <a:bodyPr/>
          <a:lstStyle/>
          <a:p>
            <a:endParaRPr lang="en-US"/>
          </a:p>
        </p:txBody>
      </p:sp>
      <p:sp>
        <p:nvSpPr>
          <p:cNvPr id="5" name="Freeform 5"/>
          <p:cNvSpPr/>
          <p:nvPr/>
        </p:nvSpPr>
        <p:spPr>
          <a:xfrm>
            <a:off x="5089711" y="6004745"/>
            <a:ext cx="2847336" cy="3791852"/>
          </a:xfrm>
          <a:custGeom>
            <a:avLst/>
            <a:gdLst/>
            <a:ahLst/>
            <a:cxnLst/>
            <a:rect l="l" t="t" r="r" b="b"/>
            <a:pathLst>
              <a:path w="2847336" h="3791852">
                <a:moveTo>
                  <a:pt x="0" y="0"/>
                </a:moveTo>
                <a:lnTo>
                  <a:pt x="2847336" y="0"/>
                </a:lnTo>
                <a:lnTo>
                  <a:pt x="2847336" y="3791852"/>
                </a:lnTo>
                <a:lnTo>
                  <a:pt x="0" y="3791852"/>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311003" y="224706"/>
            <a:ext cx="6797358" cy="1536212"/>
          </a:xfrm>
          <a:prstGeom prst="rect">
            <a:avLst/>
          </a:prstGeom>
        </p:spPr>
        <p:txBody>
          <a:bodyPr lIns="0" tIns="0" rIns="0" bIns="0" rtlCol="0" anchor="t">
            <a:spAutoFit/>
          </a:bodyPr>
          <a:lstStyle/>
          <a:p>
            <a:pPr algn="ctr">
              <a:lnSpc>
                <a:spcPts val="6282"/>
              </a:lnSpc>
            </a:pPr>
            <a:r>
              <a:rPr lang="en-US" sz="4487">
                <a:solidFill>
                  <a:srgbClr val="000000"/>
                </a:solidFill>
                <a:latin typeface="Abril Fatface"/>
                <a:ea typeface="Abril Fatface"/>
                <a:cs typeface="Abril Fatface"/>
                <a:sym typeface="Abril Fatface"/>
              </a:rPr>
              <a:t>Activity - Draw baby Moses in a basket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12854301" y="4658532"/>
            <a:ext cx="5433699" cy="5461004"/>
          </a:xfrm>
          <a:custGeom>
            <a:avLst/>
            <a:gdLst/>
            <a:ahLst/>
            <a:cxnLst/>
            <a:rect l="l" t="t" r="r" b="b"/>
            <a:pathLst>
              <a:path w="5433699" h="5461004">
                <a:moveTo>
                  <a:pt x="0" y="0"/>
                </a:moveTo>
                <a:lnTo>
                  <a:pt x="5433699" y="0"/>
                </a:lnTo>
                <a:lnTo>
                  <a:pt x="5433699" y="5461004"/>
                </a:lnTo>
                <a:lnTo>
                  <a:pt x="0" y="5461004"/>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4054543" y="1421256"/>
            <a:ext cx="10178914" cy="7349238"/>
          </a:xfrm>
          <a:prstGeom prst="rect">
            <a:avLst/>
          </a:prstGeom>
        </p:spPr>
        <p:txBody>
          <a:bodyPr lIns="0" tIns="0" rIns="0" bIns="0" rtlCol="0" anchor="t">
            <a:spAutoFit/>
          </a:bodyPr>
          <a:lstStyle/>
          <a:p>
            <a:pPr algn="l">
              <a:lnSpc>
                <a:spcPts val="6523"/>
              </a:lnSpc>
            </a:pPr>
            <a:r>
              <a:rPr lang="en-US" sz="4659" b="1">
                <a:solidFill>
                  <a:srgbClr val="000000"/>
                </a:solidFill>
                <a:latin typeface="Merriweather Bold"/>
                <a:ea typeface="Merriweather Bold"/>
                <a:cs typeface="Merriweather Bold"/>
                <a:sym typeface="Merriweather Bold"/>
              </a:rPr>
              <a:t>Dear Father God, thank You for watching over me just like You watched over Moses. Even when things around me are scary or sad, I know You are always close. Help me to trust that You have a good plan for my life and that You are always protecting me. </a:t>
            </a:r>
          </a:p>
          <a:p>
            <a:pPr algn="ctr">
              <a:lnSpc>
                <a:spcPts val="6523"/>
              </a:lnSpc>
            </a:pPr>
            <a:r>
              <a:rPr lang="en-US" sz="4659" b="1">
                <a:solidFill>
                  <a:srgbClr val="000000"/>
                </a:solidFill>
                <a:latin typeface="Merriweather Bold"/>
                <a:ea typeface="Merriweather Bold"/>
                <a:cs typeface="Merriweather Bold"/>
                <a:sym typeface="Merriweather Bold"/>
              </a:rPr>
              <a:t>Amen.</a:t>
            </a:r>
          </a:p>
        </p:txBody>
      </p:sp>
      <p:sp>
        <p:nvSpPr>
          <p:cNvPr id="5" name="TextBox 5"/>
          <p:cNvSpPr txBox="1"/>
          <p:nvPr/>
        </p:nvSpPr>
        <p:spPr>
          <a:xfrm>
            <a:off x="6381284" y="-114300"/>
            <a:ext cx="5525432" cy="987337"/>
          </a:xfrm>
          <a:prstGeom prst="rect">
            <a:avLst/>
          </a:prstGeom>
        </p:spPr>
        <p:txBody>
          <a:bodyPr lIns="0" tIns="0" rIns="0" bIns="0" rtlCol="0" anchor="t">
            <a:spAutoFit/>
          </a:bodyPr>
          <a:lstStyle/>
          <a:p>
            <a:pPr algn="ctr">
              <a:lnSpc>
                <a:spcPts val="8054"/>
              </a:lnSpc>
            </a:pPr>
            <a:r>
              <a:rPr lang="en-US" sz="5753">
                <a:solidFill>
                  <a:srgbClr val="000000"/>
                </a:solidFill>
                <a:latin typeface="Abril Fatface"/>
                <a:ea typeface="Abril Fatface"/>
                <a:cs typeface="Abril Fatface"/>
                <a:sym typeface="Abril Fatface"/>
              </a:rPr>
              <a:t>PRAYER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4136944" y="242670"/>
            <a:ext cx="10014112" cy="1410134"/>
          </a:xfrm>
          <a:prstGeom prst="rect">
            <a:avLst/>
          </a:prstGeom>
        </p:spPr>
        <p:txBody>
          <a:bodyPr lIns="0" tIns="0" rIns="0" bIns="0" rtlCol="0" anchor="t">
            <a:spAutoFit/>
          </a:bodyPr>
          <a:lstStyle/>
          <a:p>
            <a:pPr algn="ctr">
              <a:lnSpc>
                <a:spcPts val="11526"/>
              </a:lnSpc>
            </a:pPr>
            <a:r>
              <a:rPr lang="en-US" sz="8232">
                <a:solidFill>
                  <a:srgbClr val="000000"/>
                </a:solidFill>
                <a:latin typeface="Abril Fatface"/>
                <a:ea typeface="Abril Fatface"/>
                <a:cs typeface="Abril Fatface"/>
                <a:sym typeface="Abril Fatface"/>
              </a:rPr>
              <a:t>FOCUS SCRIPTURE</a:t>
            </a:r>
          </a:p>
        </p:txBody>
      </p:sp>
      <p:sp>
        <p:nvSpPr>
          <p:cNvPr id="4" name="TextBox 4"/>
          <p:cNvSpPr txBox="1"/>
          <p:nvPr/>
        </p:nvSpPr>
        <p:spPr>
          <a:xfrm>
            <a:off x="2287275" y="2563778"/>
            <a:ext cx="13713450" cy="4348378"/>
          </a:xfrm>
          <a:prstGeom prst="rect">
            <a:avLst/>
          </a:prstGeom>
        </p:spPr>
        <p:txBody>
          <a:bodyPr lIns="0" tIns="0" rIns="0" bIns="0" rtlCol="0" anchor="t">
            <a:spAutoFit/>
          </a:bodyPr>
          <a:lstStyle/>
          <a:p>
            <a:pPr algn="ctr">
              <a:lnSpc>
                <a:spcPts val="8650"/>
              </a:lnSpc>
            </a:pPr>
            <a:r>
              <a:rPr lang="en-US" sz="6179" b="1">
                <a:solidFill>
                  <a:srgbClr val="000000"/>
                </a:solidFill>
                <a:latin typeface="Merriweather Bold"/>
                <a:ea typeface="Merriweather Bold"/>
                <a:cs typeface="Merriweather Bold"/>
                <a:sym typeface="Merriweather Bold"/>
              </a:rPr>
              <a:t>Proverbs 3:26 NIV</a:t>
            </a:r>
          </a:p>
          <a:p>
            <a:pPr algn="ctr">
              <a:lnSpc>
                <a:spcPts val="8650"/>
              </a:lnSpc>
            </a:pPr>
            <a:r>
              <a:rPr lang="en-US" sz="6179" b="1">
                <a:solidFill>
                  <a:srgbClr val="000000"/>
                </a:solidFill>
                <a:latin typeface="Merriweather Bold"/>
                <a:ea typeface="Merriweather Bold"/>
                <a:cs typeface="Merriweather Bold"/>
                <a:sym typeface="Merriweather Bold"/>
              </a:rPr>
              <a:t>for the Lord will be at your side</a:t>
            </a:r>
          </a:p>
          <a:p>
            <a:pPr algn="ctr">
              <a:lnSpc>
                <a:spcPts val="8650"/>
              </a:lnSpc>
            </a:pPr>
            <a:r>
              <a:rPr lang="en-US" sz="6179" b="1">
                <a:solidFill>
                  <a:srgbClr val="000000"/>
                </a:solidFill>
                <a:latin typeface="Merriweather Bold"/>
                <a:ea typeface="Merriweather Bold"/>
                <a:cs typeface="Merriweather Bold"/>
                <a:sym typeface="Merriweather Bold"/>
              </a:rPr>
              <a:t>    and will keep your foot from being snared.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11870717" y="2970382"/>
            <a:ext cx="6070038" cy="5187439"/>
          </a:xfrm>
          <a:custGeom>
            <a:avLst/>
            <a:gdLst/>
            <a:ahLst/>
            <a:cxnLst/>
            <a:rect l="l" t="t" r="r" b="b"/>
            <a:pathLst>
              <a:path w="6070038" h="5187439">
                <a:moveTo>
                  <a:pt x="0" y="0"/>
                </a:moveTo>
                <a:lnTo>
                  <a:pt x="6070038" y="0"/>
                </a:lnTo>
                <a:lnTo>
                  <a:pt x="6070038" y="5187438"/>
                </a:lnTo>
                <a:lnTo>
                  <a:pt x="0" y="5187438"/>
                </a:lnTo>
                <a:lnTo>
                  <a:pt x="0" y="0"/>
                </a:lnTo>
                <a:close/>
              </a:path>
            </a:pathLst>
          </a:custGeom>
          <a:blipFill>
            <a:blip r:embed="rId3"/>
            <a:stretch>
              <a:fillRect l="-1104" t="-441" b="-441"/>
            </a:stretch>
          </a:blipFill>
        </p:spPr>
        <p:txBody>
          <a:bodyPr/>
          <a:lstStyle/>
          <a:p>
            <a:endParaRPr lang="en-US"/>
          </a:p>
        </p:txBody>
      </p:sp>
      <p:sp>
        <p:nvSpPr>
          <p:cNvPr id="4" name="TextBox 4"/>
          <p:cNvSpPr txBox="1"/>
          <p:nvPr/>
        </p:nvSpPr>
        <p:spPr>
          <a:xfrm>
            <a:off x="757467" y="564800"/>
            <a:ext cx="9498707" cy="9062151"/>
          </a:xfrm>
          <a:prstGeom prst="rect">
            <a:avLst/>
          </a:prstGeom>
        </p:spPr>
        <p:txBody>
          <a:bodyPr lIns="0" tIns="0" rIns="0" bIns="0" rtlCol="0" anchor="t">
            <a:spAutoFit/>
          </a:bodyPr>
          <a:lstStyle/>
          <a:p>
            <a:pPr algn="ctr">
              <a:lnSpc>
                <a:spcPts val="7205"/>
              </a:lnSpc>
            </a:pPr>
            <a:r>
              <a:rPr lang="en-US" sz="5146" b="1">
                <a:solidFill>
                  <a:srgbClr val="000000"/>
                </a:solidFill>
                <a:latin typeface="Merriweather Bold"/>
                <a:ea typeface="Merriweather Bold"/>
                <a:cs typeface="Merriweather Bold"/>
                <a:sym typeface="Merriweather Bold"/>
              </a:rPr>
              <a:t>A long time after Joseph died, a new king ruled Egypt. He didn’t know about Joseph and didn’t like the Israelites, who had grown into a large group of people. This king was afraid they would become too powerful, so he made them slaves and treated them cruelly.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9880938" y="1028700"/>
            <a:ext cx="8344562" cy="8014373"/>
          </a:xfrm>
          <a:custGeom>
            <a:avLst/>
            <a:gdLst/>
            <a:ahLst/>
            <a:cxnLst/>
            <a:rect l="l" t="t" r="r" b="b"/>
            <a:pathLst>
              <a:path w="8344562" h="8014373">
                <a:moveTo>
                  <a:pt x="0" y="0"/>
                </a:moveTo>
                <a:lnTo>
                  <a:pt x="8344562" y="0"/>
                </a:lnTo>
                <a:lnTo>
                  <a:pt x="8344562" y="8014373"/>
                </a:lnTo>
                <a:lnTo>
                  <a:pt x="0" y="8014373"/>
                </a:lnTo>
                <a:lnTo>
                  <a:pt x="0" y="0"/>
                </a:lnTo>
                <a:close/>
              </a:path>
            </a:pathLst>
          </a:custGeom>
          <a:blipFill>
            <a:blip r:embed="rId3"/>
            <a:stretch>
              <a:fillRect l="-38134" r="-56405" b="-2796"/>
            </a:stretch>
          </a:blipFill>
        </p:spPr>
        <p:txBody>
          <a:bodyPr/>
          <a:lstStyle/>
          <a:p>
            <a:endParaRPr lang="en-US"/>
          </a:p>
        </p:txBody>
      </p:sp>
      <p:sp>
        <p:nvSpPr>
          <p:cNvPr id="4" name="TextBox 4"/>
          <p:cNvSpPr txBox="1"/>
          <p:nvPr/>
        </p:nvSpPr>
        <p:spPr>
          <a:xfrm>
            <a:off x="334919" y="595966"/>
            <a:ext cx="9301325" cy="8662334"/>
          </a:xfrm>
          <a:prstGeom prst="rect">
            <a:avLst/>
          </a:prstGeom>
        </p:spPr>
        <p:txBody>
          <a:bodyPr lIns="0" tIns="0" rIns="0" bIns="0" rtlCol="0" anchor="t">
            <a:spAutoFit/>
          </a:bodyPr>
          <a:lstStyle/>
          <a:p>
            <a:pPr algn="ctr">
              <a:lnSpc>
                <a:spcPts val="7714"/>
              </a:lnSpc>
            </a:pPr>
            <a:r>
              <a:rPr lang="en-US" sz="5510" b="1">
                <a:solidFill>
                  <a:srgbClr val="000000"/>
                </a:solidFill>
                <a:latin typeface="Merriweather Bold"/>
                <a:ea typeface="Merriweather Bold"/>
                <a:cs typeface="Merriweather Bold"/>
                <a:sym typeface="Merriweather Bold"/>
              </a:rPr>
              <a:t>But things got even worse. The king made a terrible law: all baby boys born to the Israelites had to be killed. It was a very sad and scary time. But even in the darkest days, Father God was still watching over His people.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11507913" y="1583954"/>
            <a:ext cx="6780087" cy="7119092"/>
          </a:xfrm>
          <a:custGeom>
            <a:avLst/>
            <a:gdLst/>
            <a:ahLst/>
            <a:cxnLst/>
            <a:rect l="l" t="t" r="r" b="b"/>
            <a:pathLst>
              <a:path w="6780087" h="7119092">
                <a:moveTo>
                  <a:pt x="0" y="0"/>
                </a:moveTo>
                <a:lnTo>
                  <a:pt x="6780087" y="0"/>
                </a:lnTo>
                <a:lnTo>
                  <a:pt x="6780087" y="7119092"/>
                </a:lnTo>
                <a:lnTo>
                  <a:pt x="0" y="7119092"/>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622010" y="933450"/>
            <a:ext cx="9949854" cy="8257787"/>
          </a:xfrm>
          <a:prstGeom prst="rect">
            <a:avLst/>
          </a:prstGeom>
        </p:spPr>
        <p:txBody>
          <a:bodyPr lIns="0" tIns="0" rIns="0" bIns="0" rtlCol="0" anchor="t">
            <a:spAutoFit/>
          </a:bodyPr>
          <a:lstStyle/>
          <a:p>
            <a:pPr algn="ctr">
              <a:lnSpc>
                <a:spcPts val="7358"/>
              </a:lnSpc>
            </a:pPr>
            <a:r>
              <a:rPr lang="en-US" sz="5255" b="1">
                <a:solidFill>
                  <a:srgbClr val="000000"/>
                </a:solidFill>
                <a:latin typeface="Merriweather Bold"/>
                <a:ea typeface="Merriweather Bold"/>
                <a:cs typeface="Merriweather Bold"/>
                <a:sym typeface="Merriweather Bold"/>
              </a:rPr>
              <a:t>During that time, a baby named Moses was born. His mother loved him so much she hid him for as long as she could. When it became too dangerous, she made a little basket out of reeds, put Moses inside, and placed it in the river.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10432800" y="1754757"/>
            <a:ext cx="7855200" cy="6565687"/>
          </a:xfrm>
          <a:custGeom>
            <a:avLst/>
            <a:gdLst/>
            <a:ahLst/>
            <a:cxnLst/>
            <a:rect l="l" t="t" r="r" b="b"/>
            <a:pathLst>
              <a:path w="7855200" h="6565687">
                <a:moveTo>
                  <a:pt x="0" y="0"/>
                </a:moveTo>
                <a:lnTo>
                  <a:pt x="7855200" y="0"/>
                </a:lnTo>
                <a:lnTo>
                  <a:pt x="7855200" y="6565688"/>
                </a:lnTo>
                <a:lnTo>
                  <a:pt x="0" y="6565688"/>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227108" y="424005"/>
            <a:ext cx="9720986" cy="9353265"/>
          </a:xfrm>
          <a:prstGeom prst="rect">
            <a:avLst/>
          </a:prstGeom>
        </p:spPr>
        <p:txBody>
          <a:bodyPr lIns="0" tIns="0" rIns="0" bIns="0" rtlCol="0" anchor="t">
            <a:spAutoFit/>
          </a:bodyPr>
          <a:lstStyle/>
          <a:p>
            <a:pPr algn="ctr">
              <a:lnSpc>
                <a:spcPts val="6776"/>
              </a:lnSpc>
            </a:pPr>
            <a:r>
              <a:rPr lang="en-US" sz="4840" b="1">
                <a:solidFill>
                  <a:srgbClr val="000000"/>
                </a:solidFill>
                <a:latin typeface="Merriweather Bold"/>
                <a:ea typeface="Merriweather Bold"/>
                <a:cs typeface="Merriweather Bold"/>
                <a:sym typeface="Merriweather Bold"/>
              </a:rPr>
              <a:t>Can you imagine being that baby, floating in a basket? But Father God had a plan. He guided the basket right to the place where Pharaoh’s daughter was bathing. She saw the baby and felt compassion. She decided to raise Moses as her own son right in the palace of the king who wanted him dead!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552814" y="923925"/>
            <a:ext cx="17182371" cy="5536439"/>
          </a:xfrm>
          <a:prstGeom prst="rect">
            <a:avLst/>
          </a:prstGeom>
        </p:spPr>
        <p:txBody>
          <a:bodyPr lIns="0" tIns="0" rIns="0" bIns="0" rtlCol="0" anchor="t">
            <a:spAutoFit/>
          </a:bodyPr>
          <a:lstStyle/>
          <a:p>
            <a:pPr algn="l">
              <a:lnSpc>
                <a:spcPts val="7405"/>
              </a:lnSpc>
            </a:pPr>
            <a:r>
              <a:rPr lang="en-US" sz="5289" b="1">
                <a:solidFill>
                  <a:srgbClr val="000000"/>
                </a:solidFill>
                <a:latin typeface="Merriweather Bold"/>
                <a:ea typeface="Merriweather Bold"/>
                <a:cs typeface="Merriweather Bold"/>
                <a:sym typeface="Merriweather Bold"/>
              </a:rPr>
              <a:t>Moses grew up safe and strong becasue Father God protected him. And later, Father God would use Moses to do amazing things like leading the Israelites out of slavery.</a:t>
            </a:r>
          </a:p>
          <a:p>
            <a:pPr algn="l">
              <a:lnSpc>
                <a:spcPts val="7405"/>
              </a:lnSpc>
            </a:pPr>
            <a:endParaRPr lang="en-US" sz="5289" b="1">
              <a:solidFill>
                <a:srgbClr val="000000"/>
              </a:solidFill>
              <a:latin typeface="Merriweather Bold"/>
              <a:ea typeface="Merriweather Bold"/>
              <a:cs typeface="Merriweather Bold"/>
              <a:sym typeface="Merriweather Bold"/>
            </a:endParaRPr>
          </a:p>
          <a:p>
            <a:pPr algn="l">
              <a:lnSpc>
                <a:spcPts val="7405"/>
              </a:lnSpc>
            </a:pPr>
            <a:endParaRPr lang="en-US" sz="5289" b="1">
              <a:solidFill>
                <a:srgbClr val="000000"/>
              </a:solidFill>
              <a:latin typeface="Merriweather Bold"/>
              <a:ea typeface="Merriweather Bold"/>
              <a:cs typeface="Merriweather Bold"/>
              <a:sym typeface="Merriweather Bold"/>
            </a:endParaRPr>
          </a:p>
        </p:txBody>
      </p:sp>
      <p:sp>
        <p:nvSpPr>
          <p:cNvPr id="4" name="Freeform 4"/>
          <p:cNvSpPr/>
          <p:nvPr/>
        </p:nvSpPr>
        <p:spPr>
          <a:xfrm>
            <a:off x="10592398" y="4113293"/>
            <a:ext cx="6666902" cy="5878995"/>
          </a:xfrm>
          <a:custGeom>
            <a:avLst/>
            <a:gdLst/>
            <a:ahLst/>
            <a:cxnLst/>
            <a:rect l="l" t="t" r="r" b="b"/>
            <a:pathLst>
              <a:path w="6666902" h="5878995">
                <a:moveTo>
                  <a:pt x="0" y="0"/>
                </a:moveTo>
                <a:lnTo>
                  <a:pt x="6666902" y="0"/>
                </a:lnTo>
                <a:lnTo>
                  <a:pt x="6666902" y="5878995"/>
                </a:lnTo>
                <a:lnTo>
                  <a:pt x="0" y="587899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6898543" y="5885146"/>
            <a:ext cx="4490914" cy="41148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1536251" y="2443696"/>
            <a:ext cx="15215498" cy="3441450"/>
          </a:xfrm>
          <a:prstGeom prst="rect">
            <a:avLst/>
          </a:prstGeom>
        </p:spPr>
        <p:txBody>
          <a:bodyPr lIns="0" tIns="0" rIns="0" bIns="0" rtlCol="0" anchor="t">
            <a:spAutoFit/>
          </a:bodyPr>
          <a:lstStyle/>
          <a:p>
            <a:pPr algn="l">
              <a:lnSpc>
                <a:spcPts val="6928"/>
              </a:lnSpc>
            </a:pPr>
            <a:r>
              <a:rPr lang="en-US" sz="4949" b="1">
                <a:solidFill>
                  <a:srgbClr val="000000"/>
                </a:solidFill>
                <a:latin typeface="Merriweather Bold"/>
                <a:ea typeface="Merriweather Bold"/>
                <a:cs typeface="Merriweather Bold"/>
                <a:sym typeface="Merriweather Bold"/>
              </a:rPr>
              <a:t>This story teaches us that even when things seem dangerous or confusing, Father God is our protector. He sees us, loves us, and has a special purpose for each of our lives.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364" r="-27724"/>
            </a:stretch>
          </a:blipFill>
        </p:spPr>
        <p:txBody>
          <a:bodyPr/>
          <a:lstStyle/>
          <a:p>
            <a:endParaRPr lang="en-US"/>
          </a:p>
        </p:txBody>
      </p:sp>
      <p:sp>
        <p:nvSpPr>
          <p:cNvPr id="3" name="TextBox 3"/>
          <p:cNvSpPr txBox="1"/>
          <p:nvPr/>
        </p:nvSpPr>
        <p:spPr>
          <a:xfrm>
            <a:off x="306495" y="1335498"/>
            <a:ext cx="8837505" cy="5890883"/>
          </a:xfrm>
          <a:prstGeom prst="rect">
            <a:avLst/>
          </a:prstGeom>
        </p:spPr>
        <p:txBody>
          <a:bodyPr lIns="0" tIns="0" rIns="0" bIns="0" rtlCol="0" anchor="t">
            <a:spAutoFit/>
          </a:bodyPr>
          <a:lstStyle/>
          <a:p>
            <a:pPr algn="ctr">
              <a:lnSpc>
                <a:spcPts val="9425"/>
              </a:lnSpc>
            </a:pPr>
            <a:r>
              <a:rPr lang="en-US" sz="6732" b="1">
                <a:solidFill>
                  <a:srgbClr val="000000"/>
                </a:solidFill>
                <a:latin typeface="Merriweather Bold"/>
                <a:ea typeface="Merriweather Bold"/>
                <a:cs typeface="Merriweather Bold"/>
                <a:sym typeface="Merriweather Bold"/>
              </a:rPr>
              <a:t>Father God is watching over us, even when we don’t understand what’s happening.</a:t>
            </a:r>
          </a:p>
        </p:txBody>
      </p:sp>
      <p:sp>
        <p:nvSpPr>
          <p:cNvPr id="4" name="TextBox 4"/>
          <p:cNvSpPr txBox="1"/>
          <p:nvPr/>
        </p:nvSpPr>
        <p:spPr>
          <a:xfrm>
            <a:off x="-659124" y="78255"/>
            <a:ext cx="10768743" cy="950445"/>
          </a:xfrm>
          <a:prstGeom prst="rect">
            <a:avLst/>
          </a:prstGeom>
        </p:spPr>
        <p:txBody>
          <a:bodyPr lIns="0" tIns="0" rIns="0" bIns="0" rtlCol="0" anchor="t">
            <a:spAutoFit/>
          </a:bodyPr>
          <a:lstStyle/>
          <a:p>
            <a:pPr algn="ctr">
              <a:lnSpc>
                <a:spcPts val="7893"/>
              </a:lnSpc>
            </a:pPr>
            <a:r>
              <a:rPr lang="en-US" sz="5638">
                <a:solidFill>
                  <a:srgbClr val="000000"/>
                </a:solidFill>
                <a:latin typeface="Abril Fatface"/>
                <a:ea typeface="Abril Fatface"/>
                <a:cs typeface="Abril Fatface"/>
                <a:sym typeface="Abril Fatface"/>
              </a:rPr>
              <a:t>LET’S REMEMBER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451</Words>
  <Application>Microsoft Office PowerPoint</Application>
  <PresentationFormat>Custom</PresentationFormat>
  <Paragraphs>27</Paragraphs>
  <Slides>13</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Abril Fatface</vt:lpstr>
      <vt:lpstr>Merriweather Bold</vt:lpstr>
      <vt:lpstr>Times New Roman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Toddler Unit 2 Week 5</dc:title>
  <cp:lastModifiedBy>Rebekah Jahaziel</cp:lastModifiedBy>
  <cp:revision>1</cp:revision>
  <dcterms:created xsi:type="dcterms:W3CDTF">2006-08-16T00:00:00Z</dcterms:created>
  <dcterms:modified xsi:type="dcterms:W3CDTF">2026-04-07T02:47:09Z</dcterms:modified>
  <dc:identifier>DAHFMXinJLs</dc:identifier>
</cp:coreProperties>
</file>