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erriweather Bold" charset="1" panose="00000800000000000000"/>
      <p:regular r:id="rId18"/>
    </p:embeddedFont>
    <p:embeddedFont>
      <p:font typeface="Times New Roman Bold" charset="1" panose="02020803070505020304"/>
      <p:regular r:id="rId19"/>
    </p:embeddedFont>
    <p:embeddedFont>
      <p:font typeface="Abril Fatface" charset="1" panose="020005030000000200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https://www.youtube.com/watch?v=8XZDaLdMOH8" TargetMode="External" Type="http://schemas.openxmlformats.org/officeDocument/2006/relationships/video"/></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2415389" y="-2290386"/>
            <a:ext cx="13457222" cy="4745805"/>
          </a:xfrm>
          <a:custGeom>
            <a:avLst/>
            <a:gdLst/>
            <a:ahLst/>
            <a:cxnLst/>
            <a:rect r="r" b="b" t="t" l="l"/>
            <a:pathLst>
              <a:path h="4745805" w="13457222">
                <a:moveTo>
                  <a:pt x="0" y="0"/>
                </a:moveTo>
                <a:lnTo>
                  <a:pt x="13457222" y="0"/>
                </a:lnTo>
                <a:lnTo>
                  <a:pt x="13457222" y="4745805"/>
                </a:lnTo>
                <a:lnTo>
                  <a:pt x="0" y="4745805"/>
                </a:lnTo>
                <a:lnTo>
                  <a:pt x="0" y="0"/>
                </a:lnTo>
                <a:close/>
              </a:path>
            </a:pathLst>
          </a:custGeom>
          <a:blipFill>
            <a:blip r:embed="rId3"/>
            <a:stretch>
              <a:fillRect l="0" t="0" r="0" b="-59502"/>
            </a:stretch>
          </a:blipFill>
        </p:spPr>
      </p:sp>
      <p:sp>
        <p:nvSpPr>
          <p:cNvPr name="Freeform 4" id="4"/>
          <p:cNvSpPr/>
          <p:nvPr/>
        </p:nvSpPr>
        <p:spPr>
          <a:xfrm flipH="false" flipV="false" rot="0">
            <a:off x="11895891" y="4263245"/>
            <a:ext cx="5105037" cy="5752155"/>
          </a:xfrm>
          <a:custGeom>
            <a:avLst/>
            <a:gdLst/>
            <a:ahLst/>
            <a:cxnLst/>
            <a:rect r="r" b="b" t="t" l="l"/>
            <a:pathLst>
              <a:path h="5752155" w="5105037">
                <a:moveTo>
                  <a:pt x="0" y="0"/>
                </a:moveTo>
                <a:lnTo>
                  <a:pt x="5105037" y="0"/>
                </a:lnTo>
                <a:lnTo>
                  <a:pt x="5105037" y="5752155"/>
                </a:lnTo>
                <a:lnTo>
                  <a:pt x="0" y="57521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309430" y="2560034"/>
            <a:ext cx="11669140" cy="1022913"/>
          </a:xfrm>
          <a:prstGeom prst="rect">
            <a:avLst/>
          </a:prstGeom>
        </p:spPr>
        <p:txBody>
          <a:bodyPr anchor="t" rtlCol="false" tIns="0" lIns="0" bIns="0" rIns="0">
            <a:spAutoFit/>
          </a:bodyPr>
          <a:lstStyle/>
          <a:p>
            <a:pPr algn="ctr">
              <a:lnSpc>
                <a:spcPts val="8481"/>
              </a:lnSpc>
            </a:pPr>
            <a:r>
              <a:rPr lang="en-US" sz="6058" b="true">
                <a:solidFill>
                  <a:srgbClr val="000000"/>
                </a:solidFill>
                <a:latin typeface="Merriweather Bold"/>
                <a:ea typeface="Merriweather Bold"/>
                <a:cs typeface="Merriweather Bold"/>
                <a:sym typeface="Merriweather Bold"/>
              </a:rPr>
              <a:t>Trusting God When It’s Hard</a:t>
            </a:r>
          </a:p>
        </p:txBody>
      </p:sp>
      <p:sp>
        <p:nvSpPr>
          <p:cNvPr name="TextBox 6" id="6"/>
          <p:cNvSpPr txBox="true"/>
          <p:nvPr/>
        </p:nvSpPr>
        <p:spPr>
          <a:xfrm rot="0">
            <a:off x="3309430" y="3659147"/>
            <a:ext cx="11669140" cy="1065322"/>
          </a:xfrm>
          <a:prstGeom prst="rect">
            <a:avLst/>
          </a:prstGeom>
        </p:spPr>
        <p:txBody>
          <a:bodyPr anchor="t" rtlCol="false" tIns="0" lIns="0" bIns="0" rIns="0">
            <a:spAutoFit/>
          </a:bodyPr>
          <a:lstStyle/>
          <a:p>
            <a:pPr algn="ctr">
              <a:lnSpc>
                <a:spcPts val="8481"/>
              </a:lnSpc>
            </a:pPr>
            <a:r>
              <a:rPr lang="en-US" sz="6058" b="true">
                <a:solidFill>
                  <a:srgbClr val="000000"/>
                </a:solidFill>
                <a:latin typeface="Times New Roman Bold"/>
                <a:ea typeface="Times New Roman Bold"/>
                <a:cs typeface="Times New Roman Bold"/>
                <a:sym typeface="Times New Roman Bold"/>
              </a:rPr>
              <a:t>The Coat of Many Colors</a:t>
            </a:r>
          </a:p>
        </p:txBody>
      </p:sp>
      <p:sp>
        <p:nvSpPr>
          <p:cNvPr name="TextBox 7" id="7"/>
          <p:cNvSpPr txBox="true"/>
          <p:nvPr/>
        </p:nvSpPr>
        <p:spPr>
          <a:xfrm rot="0">
            <a:off x="3839590" y="4800669"/>
            <a:ext cx="10608819" cy="981503"/>
          </a:xfrm>
          <a:prstGeom prst="rect">
            <a:avLst/>
          </a:prstGeom>
        </p:spPr>
        <p:txBody>
          <a:bodyPr anchor="t" rtlCol="false" tIns="0" lIns="0" bIns="0" rIns="0">
            <a:spAutoFit/>
          </a:bodyPr>
          <a:lstStyle/>
          <a:p>
            <a:pPr algn="ctr">
              <a:lnSpc>
                <a:spcPts val="7710"/>
              </a:lnSpc>
            </a:pPr>
            <a:r>
              <a:rPr lang="en-US" sz="5507" b="true">
                <a:solidFill>
                  <a:srgbClr val="000000"/>
                </a:solidFill>
                <a:latin typeface="Times New Roman Bold"/>
                <a:ea typeface="Times New Roman Bold"/>
                <a:cs typeface="Times New Roman Bold"/>
                <a:sym typeface="Times New Roman Bold"/>
              </a:rPr>
              <a:t>Joseph’s Ups and Downs</a:t>
            </a:r>
          </a:p>
        </p:txBody>
      </p:sp>
      <p:sp>
        <p:nvSpPr>
          <p:cNvPr name="TextBox 8" id="8"/>
          <p:cNvSpPr txBox="true"/>
          <p:nvPr/>
        </p:nvSpPr>
        <p:spPr>
          <a:xfrm rot="0">
            <a:off x="8362271" y="8911915"/>
            <a:ext cx="1563459" cy="1155513"/>
          </a:xfrm>
          <a:prstGeom prst="rect">
            <a:avLst/>
          </a:prstGeom>
        </p:spPr>
        <p:txBody>
          <a:bodyPr anchor="t" rtlCol="false" tIns="0" lIns="0" bIns="0" rIns="0">
            <a:spAutoFit/>
          </a:bodyPr>
          <a:lstStyle/>
          <a:p>
            <a:pPr algn="ctr">
              <a:lnSpc>
                <a:spcPts val="4579"/>
              </a:lnSpc>
            </a:pPr>
            <a:r>
              <a:rPr lang="en-US" sz="3271" b="true">
                <a:solidFill>
                  <a:srgbClr val="000000"/>
                </a:solidFill>
                <a:latin typeface="Times New Roman Bold"/>
                <a:ea typeface="Times New Roman Bold"/>
                <a:cs typeface="Times New Roman Bold"/>
                <a:sym typeface="Times New Roman Bold"/>
              </a:rPr>
              <a:t>Unit 2</a:t>
            </a:r>
          </a:p>
          <a:p>
            <a:pPr algn="ctr">
              <a:lnSpc>
                <a:spcPts val="4579"/>
              </a:lnSpc>
            </a:pPr>
            <a:r>
              <a:rPr lang="en-US" sz="3271" b="true">
                <a:solidFill>
                  <a:srgbClr val="000000"/>
                </a:solidFill>
                <a:latin typeface="Times New Roman Bold"/>
                <a:ea typeface="Times New Roman Bold"/>
                <a:cs typeface="Times New Roman Bold"/>
                <a:sym typeface="Times New Roman Bold"/>
              </a:rPr>
              <a:t>Week 3</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7463167" y="1142617"/>
            <a:ext cx="3361666" cy="1166320"/>
          </a:xfrm>
          <a:prstGeom prst="rect">
            <a:avLst/>
          </a:prstGeom>
        </p:spPr>
        <p:txBody>
          <a:bodyPr anchor="t" rtlCol="false" tIns="0" lIns="0" bIns="0" rIns="0">
            <a:spAutoFit/>
          </a:bodyPr>
          <a:lstStyle/>
          <a:p>
            <a:pPr algn="ctr">
              <a:lnSpc>
                <a:spcPts val="9642"/>
              </a:lnSpc>
            </a:pPr>
            <a:r>
              <a:rPr lang="en-US" sz="6887">
                <a:solidFill>
                  <a:srgbClr val="000000"/>
                </a:solidFill>
                <a:latin typeface="Abril Fatface"/>
                <a:ea typeface="Abril Fatface"/>
                <a:cs typeface="Abril Fatface"/>
                <a:sym typeface="Abril Fatface"/>
              </a:rPr>
              <a:t>Activity </a:t>
            </a:r>
          </a:p>
        </p:txBody>
      </p:sp>
      <p:sp>
        <p:nvSpPr>
          <p:cNvPr name="TextBox 3" id="3"/>
          <p:cNvSpPr txBox="true"/>
          <p:nvPr/>
        </p:nvSpPr>
        <p:spPr>
          <a:xfrm rot="0">
            <a:off x="3622351" y="3389576"/>
            <a:ext cx="11043298" cy="3393547"/>
          </a:xfrm>
          <a:prstGeom prst="rect">
            <a:avLst/>
          </a:prstGeom>
        </p:spPr>
        <p:txBody>
          <a:bodyPr anchor="t" rtlCol="false" tIns="0" lIns="0" bIns="0" rIns="0">
            <a:spAutoFit/>
          </a:bodyPr>
          <a:lstStyle/>
          <a:p>
            <a:pPr algn="ctr">
              <a:lnSpc>
                <a:spcPts val="9168"/>
              </a:lnSpc>
            </a:pPr>
            <a:r>
              <a:rPr lang="en-US" sz="6548">
                <a:solidFill>
                  <a:srgbClr val="000000"/>
                </a:solidFill>
                <a:latin typeface="Abril Fatface"/>
                <a:ea typeface="Abril Fatface"/>
                <a:cs typeface="Abril Fatface"/>
                <a:sym typeface="Abril Fatface"/>
              </a:rPr>
              <a:t>On a piece of paper write or draw someone that you need to forgive.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7906696" y="1142617"/>
            <a:ext cx="2474608" cy="1166320"/>
          </a:xfrm>
          <a:prstGeom prst="rect">
            <a:avLst/>
          </a:prstGeom>
        </p:spPr>
        <p:txBody>
          <a:bodyPr anchor="t" rtlCol="false" tIns="0" lIns="0" bIns="0" rIns="0">
            <a:spAutoFit/>
          </a:bodyPr>
          <a:lstStyle/>
          <a:p>
            <a:pPr algn="ctr">
              <a:lnSpc>
                <a:spcPts val="9642"/>
              </a:lnSpc>
            </a:pPr>
            <a:r>
              <a:rPr lang="en-US" sz="6887">
                <a:solidFill>
                  <a:srgbClr val="000000"/>
                </a:solidFill>
                <a:latin typeface="Abril Fatface"/>
                <a:ea typeface="Abril Fatface"/>
                <a:cs typeface="Abril Fatface"/>
                <a:sym typeface="Abril Fatface"/>
              </a:rPr>
              <a:t>Video </a:t>
            </a:r>
          </a:p>
        </p:txBody>
      </p:sp>
      <p:pic>
        <p:nvPicPr>
          <p:cNvPr name="Picture 3" id="3"/>
          <p:cNvPicPr>
            <a:picLocks noChangeAspect="true"/>
          </p:cNvPicPr>
          <p:nvPr>
            <a:videoFile r:link="rId3"/>
          </p:nvPr>
        </p:nvPicPr>
        <p:blipFill>
          <a:blip r:embed="rId2"/>
          <a:stretch>
            <a:fillRect/>
          </a:stretch>
        </p:blipFill>
        <p:spPr>
          <a:xfrm rot="0">
            <a:off x="576452" y="328016"/>
            <a:ext cx="17260452" cy="9701425"/>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7779028" y="895350"/>
            <a:ext cx="2729944" cy="1166320"/>
          </a:xfrm>
          <a:prstGeom prst="rect">
            <a:avLst/>
          </a:prstGeom>
        </p:spPr>
        <p:txBody>
          <a:bodyPr anchor="t" rtlCol="false" tIns="0" lIns="0" bIns="0" rIns="0">
            <a:spAutoFit/>
          </a:bodyPr>
          <a:lstStyle/>
          <a:p>
            <a:pPr algn="ctr">
              <a:lnSpc>
                <a:spcPts val="9642"/>
              </a:lnSpc>
            </a:pPr>
            <a:r>
              <a:rPr lang="en-US" sz="6887">
                <a:solidFill>
                  <a:srgbClr val="000000"/>
                </a:solidFill>
                <a:latin typeface="Abril Fatface"/>
                <a:ea typeface="Abril Fatface"/>
                <a:cs typeface="Abril Fatface"/>
                <a:sym typeface="Abril Fatface"/>
              </a:rPr>
              <a:t>Prayer</a:t>
            </a:r>
          </a:p>
        </p:txBody>
      </p:sp>
      <p:sp>
        <p:nvSpPr>
          <p:cNvPr name="TextBox 3" id="3"/>
          <p:cNvSpPr txBox="true"/>
          <p:nvPr/>
        </p:nvSpPr>
        <p:spPr>
          <a:xfrm rot="0">
            <a:off x="2033939" y="2426514"/>
            <a:ext cx="14220122" cy="6831786"/>
          </a:xfrm>
          <a:prstGeom prst="rect">
            <a:avLst/>
          </a:prstGeom>
        </p:spPr>
        <p:txBody>
          <a:bodyPr anchor="t" rtlCol="false" tIns="0" lIns="0" bIns="0" rIns="0">
            <a:spAutoFit/>
          </a:bodyPr>
          <a:lstStyle/>
          <a:p>
            <a:pPr algn="ctr">
              <a:lnSpc>
                <a:spcPts val="7744"/>
              </a:lnSpc>
            </a:pPr>
            <a:r>
              <a:rPr lang="en-US" sz="5532">
                <a:solidFill>
                  <a:srgbClr val="000000"/>
                </a:solidFill>
                <a:latin typeface="Abril Fatface"/>
                <a:ea typeface="Abril Fatface"/>
                <a:cs typeface="Abril Fatface"/>
                <a:sym typeface="Abril Fatface"/>
              </a:rPr>
              <a:t>Father God, thank You for the story of Joseph. His life had many ups and downs, but he never gave up on You. Help me to trust You when things don’t go my way. Use my hard times to shape me and help others. Thank You for your good plans for me,  Amen. </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1028700" y="923925"/>
            <a:ext cx="5128348" cy="937823"/>
          </a:xfrm>
          <a:prstGeom prst="rect">
            <a:avLst/>
          </a:prstGeom>
        </p:spPr>
        <p:txBody>
          <a:bodyPr anchor="t" rtlCol="false" tIns="0" lIns="0" bIns="0" rIns="0">
            <a:spAutoFit/>
          </a:bodyPr>
          <a:lstStyle/>
          <a:p>
            <a:pPr algn="ctr">
              <a:lnSpc>
                <a:spcPts val="7776"/>
              </a:lnSpc>
            </a:pPr>
            <a:r>
              <a:rPr lang="en-US" sz="5554">
                <a:solidFill>
                  <a:srgbClr val="000000"/>
                </a:solidFill>
                <a:latin typeface="Abril Fatface"/>
                <a:ea typeface="Abril Fatface"/>
                <a:cs typeface="Abril Fatface"/>
                <a:sym typeface="Abril Fatface"/>
              </a:rPr>
              <a:t>Focus Scripture</a:t>
            </a:r>
          </a:p>
        </p:txBody>
      </p:sp>
      <p:sp>
        <p:nvSpPr>
          <p:cNvPr name="TextBox 3" id="3"/>
          <p:cNvSpPr txBox="true"/>
          <p:nvPr/>
        </p:nvSpPr>
        <p:spPr>
          <a:xfrm rot="0">
            <a:off x="3481584" y="2686810"/>
            <a:ext cx="11324832" cy="5448274"/>
          </a:xfrm>
          <a:prstGeom prst="rect">
            <a:avLst/>
          </a:prstGeom>
        </p:spPr>
        <p:txBody>
          <a:bodyPr anchor="t" rtlCol="false" tIns="0" lIns="0" bIns="0" rIns="0">
            <a:spAutoFit/>
          </a:bodyPr>
          <a:lstStyle/>
          <a:p>
            <a:pPr algn="ctr">
              <a:lnSpc>
                <a:spcPts val="10965"/>
              </a:lnSpc>
            </a:pPr>
            <a:r>
              <a:rPr lang="en-US" sz="7832">
                <a:solidFill>
                  <a:srgbClr val="000000"/>
                </a:solidFill>
                <a:latin typeface="Abril Fatface"/>
                <a:ea typeface="Abril Fatface"/>
                <a:cs typeface="Abril Fatface"/>
                <a:sym typeface="Abril Fatface"/>
              </a:rPr>
              <a:t>Romans 8:28 NIV</a:t>
            </a:r>
          </a:p>
          <a:p>
            <a:pPr algn="ctr">
              <a:lnSpc>
                <a:spcPts val="10965"/>
              </a:lnSpc>
            </a:pPr>
            <a:r>
              <a:rPr lang="en-US" sz="7832">
                <a:solidFill>
                  <a:srgbClr val="000000"/>
                </a:solidFill>
                <a:latin typeface="Abril Fatface"/>
                <a:ea typeface="Abril Fatface"/>
                <a:cs typeface="Abril Fatface"/>
                <a:sym typeface="Abril Fatface"/>
              </a:rPr>
              <a:t>And we know that in all things God works for the good.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grpSp>
        <p:nvGrpSpPr>
          <p:cNvPr name="Group 2" id="2"/>
          <p:cNvGrpSpPr/>
          <p:nvPr/>
        </p:nvGrpSpPr>
        <p:grpSpPr>
          <a:xfrm rot="0">
            <a:off x="0" y="603492"/>
            <a:ext cx="7315200" cy="9437659"/>
            <a:chOff x="0" y="0"/>
            <a:chExt cx="1926637" cy="2485638"/>
          </a:xfrm>
        </p:grpSpPr>
        <p:sp>
          <p:nvSpPr>
            <p:cNvPr name="Freeform 3" id="3"/>
            <p:cNvSpPr/>
            <p:nvPr/>
          </p:nvSpPr>
          <p:spPr>
            <a:xfrm flipH="false" flipV="false" rot="0">
              <a:off x="0" y="0"/>
              <a:ext cx="1926637" cy="2485638"/>
            </a:xfrm>
            <a:custGeom>
              <a:avLst/>
              <a:gdLst/>
              <a:ahLst/>
              <a:cxnLst/>
              <a:rect r="r" b="b" t="t" l="l"/>
              <a:pathLst>
                <a:path h="2485638" w="1926637">
                  <a:moveTo>
                    <a:pt x="0" y="0"/>
                  </a:moveTo>
                  <a:lnTo>
                    <a:pt x="1926637" y="0"/>
                  </a:lnTo>
                  <a:lnTo>
                    <a:pt x="1926637" y="2485638"/>
                  </a:lnTo>
                  <a:lnTo>
                    <a:pt x="0" y="2485638"/>
                  </a:lnTo>
                  <a:close/>
                </a:path>
              </a:pathLst>
            </a:custGeom>
            <a:solidFill>
              <a:srgbClr val="EEDBB9"/>
            </a:solidFill>
          </p:spPr>
        </p:sp>
        <p:sp>
          <p:nvSpPr>
            <p:cNvPr name="TextBox 4" id="4"/>
            <p:cNvSpPr txBox="true"/>
            <p:nvPr/>
          </p:nvSpPr>
          <p:spPr>
            <a:xfrm>
              <a:off x="0" y="-38100"/>
              <a:ext cx="1926637" cy="2523738"/>
            </a:xfrm>
            <a:prstGeom prst="rect">
              <a:avLst/>
            </a:prstGeom>
          </p:spPr>
          <p:txBody>
            <a:bodyPr anchor="ctr" rtlCol="false" tIns="50800" lIns="50800" bIns="50800" rIns="50800"/>
            <a:lstStyle/>
            <a:p>
              <a:pPr algn="ctr">
                <a:lnSpc>
                  <a:spcPts val="3495"/>
                </a:lnSpc>
              </a:pPr>
            </a:p>
          </p:txBody>
        </p:sp>
      </p:grpSp>
      <p:sp>
        <p:nvSpPr>
          <p:cNvPr name="Freeform 5" id="5"/>
          <p:cNvSpPr/>
          <p:nvPr/>
        </p:nvSpPr>
        <p:spPr>
          <a:xfrm flipH="false" flipV="false" rot="0">
            <a:off x="1675829" y="7173272"/>
            <a:ext cx="2370448" cy="2670928"/>
          </a:xfrm>
          <a:custGeom>
            <a:avLst/>
            <a:gdLst/>
            <a:ahLst/>
            <a:cxnLst/>
            <a:rect r="r" b="b" t="t" l="l"/>
            <a:pathLst>
              <a:path h="2670928" w="2370448">
                <a:moveTo>
                  <a:pt x="0" y="0"/>
                </a:moveTo>
                <a:lnTo>
                  <a:pt x="2370448" y="0"/>
                </a:lnTo>
                <a:lnTo>
                  <a:pt x="2370448" y="2670927"/>
                </a:lnTo>
                <a:lnTo>
                  <a:pt x="0" y="26709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10899" y="2316046"/>
            <a:ext cx="1309031" cy="2792600"/>
          </a:xfrm>
          <a:custGeom>
            <a:avLst/>
            <a:gdLst/>
            <a:ahLst/>
            <a:cxnLst/>
            <a:rect r="r" b="b" t="t" l="l"/>
            <a:pathLst>
              <a:path h="2792600" w="1309031">
                <a:moveTo>
                  <a:pt x="0" y="0"/>
                </a:moveTo>
                <a:lnTo>
                  <a:pt x="1309031" y="0"/>
                </a:lnTo>
                <a:lnTo>
                  <a:pt x="1309031" y="2792600"/>
                </a:lnTo>
                <a:lnTo>
                  <a:pt x="0" y="2792600"/>
                </a:lnTo>
                <a:lnTo>
                  <a:pt x="0" y="0"/>
                </a:lnTo>
                <a:close/>
              </a:path>
            </a:pathLst>
          </a:custGeom>
          <a:blipFill>
            <a:blip r:embed="rId4"/>
            <a:stretch>
              <a:fillRect l="0" t="0" r="0" b="0"/>
            </a:stretch>
          </a:blipFill>
        </p:spPr>
      </p:sp>
      <p:sp>
        <p:nvSpPr>
          <p:cNvPr name="Freeform 7" id="7"/>
          <p:cNvSpPr/>
          <p:nvPr/>
        </p:nvSpPr>
        <p:spPr>
          <a:xfrm flipH="false" flipV="false" rot="0">
            <a:off x="4110825" y="5601922"/>
            <a:ext cx="2273191" cy="2120267"/>
          </a:xfrm>
          <a:custGeom>
            <a:avLst/>
            <a:gdLst/>
            <a:ahLst/>
            <a:cxnLst/>
            <a:rect r="r" b="b" t="t" l="l"/>
            <a:pathLst>
              <a:path h="2120267" w="2273191">
                <a:moveTo>
                  <a:pt x="0" y="0"/>
                </a:moveTo>
                <a:lnTo>
                  <a:pt x="2273190" y="0"/>
                </a:lnTo>
                <a:lnTo>
                  <a:pt x="2273190" y="2120267"/>
                </a:lnTo>
                <a:lnTo>
                  <a:pt x="0" y="21202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5015484"/>
            <a:ext cx="7315200" cy="256032"/>
          </a:xfrm>
          <a:custGeom>
            <a:avLst/>
            <a:gdLst/>
            <a:ahLst/>
            <a:cxnLst/>
            <a:rect r="r" b="b" t="t" l="l"/>
            <a:pathLst>
              <a:path h="256032" w="7315200">
                <a:moveTo>
                  <a:pt x="0" y="0"/>
                </a:moveTo>
                <a:lnTo>
                  <a:pt x="7315200" y="0"/>
                </a:lnTo>
                <a:lnTo>
                  <a:pt x="7315200" y="256032"/>
                </a:lnTo>
                <a:lnTo>
                  <a:pt x="0" y="2560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611281" y="622259"/>
            <a:ext cx="2217298" cy="1588140"/>
          </a:xfrm>
          <a:custGeom>
            <a:avLst/>
            <a:gdLst/>
            <a:ahLst/>
            <a:cxnLst/>
            <a:rect r="r" b="b" t="t" l="l"/>
            <a:pathLst>
              <a:path h="1588140" w="2217298">
                <a:moveTo>
                  <a:pt x="0" y="0"/>
                </a:moveTo>
                <a:lnTo>
                  <a:pt x="2217298" y="0"/>
                </a:lnTo>
                <a:lnTo>
                  <a:pt x="2217298" y="1588140"/>
                </a:lnTo>
                <a:lnTo>
                  <a:pt x="0" y="15881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4712708" y="4013783"/>
            <a:ext cx="2217298" cy="1588140"/>
          </a:xfrm>
          <a:custGeom>
            <a:avLst/>
            <a:gdLst/>
            <a:ahLst/>
            <a:cxnLst/>
            <a:rect r="r" b="b" t="t" l="l"/>
            <a:pathLst>
              <a:path h="1588140" w="2217298">
                <a:moveTo>
                  <a:pt x="0" y="0"/>
                </a:moveTo>
                <a:lnTo>
                  <a:pt x="2217299" y="0"/>
                </a:lnTo>
                <a:lnTo>
                  <a:pt x="2217299" y="1588139"/>
                </a:lnTo>
                <a:lnTo>
                  <a:pt x="0" y="15881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true" flipV="false" rot="0">
            <a:off x="1214043" y="5480357"/>
            <a:ext cx="2217298" cy="1588140"/>
          </a:xfrm>
          <a:custGeom>
            <a:avLst/>
            <a:gdLst/>
            <a:ahLst/>
            <a:cxnLst/>
            <a:rect r="r" b="b" t="t" l="l"/>
            <a:pathLst>
              <a:path h="1588140" w="2217298">
                <a:moveTo>
                  <a:pt x="2217298" y="0"/>
                </a:moveTo>
                <a:lnTo>
                  <a:pt x="0" y="0"/>
                </a:lnTo>
                <a:lnTo>
                  <a:pt x="0" y="1588140"/>
                </a:lnTo>
                <a:lnTo>
                  <a:pt x="2217298" y="1588140"/>
                </a:lnTo>
                <a:lnTo>
                  <a:pt x="221729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20686" y="7456126"/>
            <a:ext cx="1731967" cy="2585025"/>
          </a:xfrm>
          <a:custGeom>
            <a:avLst/>
            <a:gdLst/>
            <a:ahLst/>
            <a:cxnLst/>
            <a:rect r="r" b="b" t="t" l="l"/>
            <a:pathLst>
              <a:path h="2585025" w="1731967">
                <a:moveTo>
                  <a:pt x="0" y="0"/>
                </a:moveTo>
                <a:lnTo>
                  <a:pt x="1731967" y="0"/>
                </a:lnTo>
                <a:lnTo>
                  <a:pt x="1731967" y="2585025"/>
                </a:lnTo>
                <a:lnTo>
                  <a:pt x="0" y="2585025"/>
                </a:lnTo>
                <a:lnTo>
                  <a:pt x="0" y="0"/>
                </a:lnTo>
                <a:close/>
              </a:path>
            </a:pathLst>
          </a:custGeom>
          <a:blipFill>
            <a:blip r:embed="rId11"/>
            <a:stretch>
              <a:fillRect l="0" t="0" r="0" b="0"/>
            </a:stretch>
          </a:blipFill>
        </p:spPr>
      </p:sp>
      <p:sp>
        <p:nvSpPr>
          <p:cNvPr name="TextBox 13" id="13"/>
          <p:cNvSpPr txBox="true"/>
          <p:nvPr/>
        </p:nvSpPr>
        <p:spPr>
          <a:xfrm rot="0">
            <a:off x="9144000" y="923925"/>
            <a:ext cx="7210220" cy="949584"/>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The Gift and Jealousy </a:t>
            </a:r>
          </a:p>
        </p:txBody>
      </p:sp>
      <p:sp>
        <p:nvSpPr>
          <p:cNvPr name="TextBox 14" id="14"/>
          <p:cNvSpPr txBox="true"/>
          <p:nvPr/>
        </p:nvSpPr>
        <p:spPr>
          <a:xfrm rot="0">
            <a:off x="9144000" y="2840632"/>
            <a:ext cx="8784546" cy="5436855"/>
          </a:xfrm>
          <a:prstGeom prst="rect">
            <a:avLst/>
          </a:prstGeom>
        </p:spPr>
        <p:txBody>
          <a:bodyPr anchor="t" rtlCol="false" tIns="0" lIns="0" bIns="0" rIns="0">
            <a:spAutoFit/>
          </a:bodyPr>
          <a:lstStyle/>
          <a:p>
            <a:pPr algn="l">
              <a:lnSpc>
                <a:spcPts val="6231"/>
              </a:lnSpc>
            </a:pPr>
            <a:r>
              <a:rPr lang="en-US" sz="4451">
                <a:solidFill>
                  <a:srgbClr val="000000"/>
                </a:solidFill>
                <a:latin typeface="Abril Fatface"/>
                <a:ea typeface="Abril Fatface"/>
                <a:cs typeface="Abril Fatface"/>
                <a:sym typeface="Abril Fatface"/>
              </a:rPr>
              <a:t>Jacob had twelve sons and his favorite was Joseph. Jacob gave Joseph a colorful coat. The gift made Joseph’s brothers jealous. Joseph also had dreams that one day his family would bow down to him.  </a:t>
            </a:r>
          </a:p>
        </p:txBody>
      </p:sp>
      <p:sp>
        <p:nvSpPr>
          <p:cNvPr name="TextBox 15" id="15"/>
          <p:cNvSpPr txBox="true"/>
          <p:nvPr/>
        </p:nvSpPr>
        <p:spPr>
          <a:xfrm rot="0">
            <a:off x="1796624" y="969765"/>
            <a:ext cx="1846613" cy="850981"/>
          </a:xfrm>
          <a:prstGeom prst="rect">
            <a:avLst/>
          </a:prstGeom>
        </p:spPr>
        <p:txBody>
          <a:bodyPr anchor="t" rtlCol="false" tIns="0" lIns="0" bIns="0" rIns="0">
            <a:spAutoFit/>
          </a:bodyPr>
          <a:lstStyle/>
          <a:p>
            <a:pPr algn="ctr">
              <a:lnSpc>
                <a:spcPts val="3495"/>
              </a:lnSpc>
            </a:pPr>
            <a:r>
              <a:rPr lang="en-US" sz="2496">
                <a:solidFill>
                  <a:srgbClr val="000000"/>
                </a:solidFill>
                <a:latin typeface="Abril Fatface"/>
                <a:ea typeface="Abril Fatface"/>
                <a:cs typeface="Abril Fatface"/>
                <a:sym typeface="Abril Fatface"/>
              </a:rPr>
              <a:t>My favorite son!</a:t>
            </a:r>
          </a:p>
        </p:txBody>
      </p:sp>
      <p:sp>
        <p:nvSpPr>
          <p:cNvPr name="TextBox 16" id="16"/>
          <p:cNvSpPr txBox="true"/>
          <p:nvPr/>
        </p:nvSpPr>
        <p:spPr>
          <a:xfrm rot="0">
            <a:off x="4898051" y="4292519"/>
            <a:ext cx="1846613" cy="850981"/>
          </a:xfrm>
          <a:prstGeom prst="rect">
            <a:avLst/>
          </a:prstGeom>
        </p:spPr>
        <p:txBody>
          <a:bodyPr anchor="t" rtlCol="false" tIns="0" lIns="0" bIns="0" rIns="0">
            <a:spAutoFit/>
          </a:bodyPr>
          <a:lstStyle/>
          <a:p>
            <a:pPr algn="ctr">
              <a:lnSpc>
                <a:spcPts val="3495"/>
              </a:lnSpc>
            </a:pPr>
            <a:r>
              <a:rPr lang="en-US" sz="2496">
                <a:solidFill>
                  <a:srgbClr val="000000"/>
                </a:solidFill>
                <a:latin typeface="Abril Fatface"/>
                <a:ea typeface="Abril Fatface"/>
                <a:cs typeface="Abril Fatface"/>
                <a:sym typeface="Abril Fatface"/>
              </a:rPr>
              <a:t>Who does he think he is?</a:t>
            </a:r>
          </a:p>
        </p:txBody>
      </p:sp>
      <p:sp>
        <p:nvSpPr>
          <p:cNvPr name="TextBox 17" id="17"/>
          <p:cNvSpPr txBox="true"/>
          <p:nvPr/>
        </p:nvSpPr>
        <p:spPr>
          <a:xfrm rot="0">
            <a:off x="1399385" y="5777853"/>
            <a:ext cx="1846613" cy="850981"/>
          </a:xfrm>
          <a:prstGeom prst="rect">
            <a:avLst/>
          </a:prstGeom>
        </p:spPr>
        <p:txBody>
          <a:bodyPr anchor="t" rtlCol="false" tIns="0" lIns="0" bIns="0" rIns="0">
            <a:spAutoFit/>
          </a:bodyPr>
          <a:lstStyle/>
          <a:p>
            <a:pPr algn="ctr">
              <a:lnSpc>
                <a:spcPts val="3495"/>
              </a:lnSpc>
            </a:pPr>
            <a:r>
              <a:rPr lang="en-US" sz="2496">
                <a:solidFill>
                  <a:srgbClr val="000000"/>
                </a:solidFill>
                <a:latin typeface="Abril Fatface"/>
                <a:ea typeface="Abril Fatface"/>
                <a:cs typeface="Abril Fatface"/>
                <a:sym typeface="Abril Fatface"/>
              </a:rPr>
              <a:t>Thank you father!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grpSp>
        <p:nvGrpSpPr>
          <p:cNvPr name="Group 2" id="2"/>
          <p:cNvGrpSpPr/>
          <p:nvPr/>
        </p:nvGrpSpPr>
        <p:grpSpPr>
          <a:xfrm rot="0">
            <a:off x="10622130" y="0"/>
            <a:ext cx="7828633" cy="10287000"/>
            <a:chOff x="0" y="0"/>
            <a:chExt cx="2061862" cy="2709333"/>
          </a:xfrm>
        </p:grpSpPr>
        <p:sp>
          <p:nvSpPr>
            <p:cNvPr name="Freeform 3" id="3"/>
            <p:cNvSpPr/>
            <p:nvPr/>
          </p:nvSpPr>
          <p:spPr>
            <a:xfrm flipH="false" flipV="false" rot="0">
              <a:off x="0" y="0"/>
              <a:ext cx="2061862" cy="2709333"/>
            </a:xfrm>
            <a:custGeom>
              <a:avLst/>
              <a:gdLst/>
              <a:ahLst/>
              <a:cxnLst/>
              <a:rect r="r" b="b" t="t" l="l"/>
              <a:pathLst>
                <a:path h="2709333" w="2061862">
                  <a:moveTo>
                    <a:pt x="0" y="0"/>
                  </a:moveTo>
                  <a:lnTo>
                    <a:pt x="2061862" y="0"/>
                  </a:lnTo>
                  <a:lnTo>
                    <a:pt x="2061862" y="2709333"/>
                  </a:lnTo>
                  <a:lnTo>
                    <a:pt x="0" y="2709333"/>
                  </a:lnTo>
                  <a:close/>
                </a:path>
              </a:pathLst>
            </a:custGeom>
            <a:solidFill>
              <a:srgbClr val="29485C"/>
            </a:solidFill>
          </p:spPr>
        </p:sp>
        <p:sp>
          <p:nvSpPr>
            <p:cNvPr name="TextBox 4" id="4"/>
            <p:cNvSpPr txBox="true"/>
            <p:nvPr/>
          </p:nvSpPr>
          <p:spPr>
            <a:xfrm>
              <a:off x="0" y="-38100"/>
              <a:ext cx="2061862" cy="2747433"/>
            </a:xfrm>
            <a:prstGeom prst="rect">
              <a:avLst/>
            </a:prstGeom>
          </p:spPr>
          <p:txBody>
            <a:bodyPr anchor="ctr" rtlCol="false" tIns="50800" lIns="50800" bIns="50800" rIns="50800"/>
            <a:lstStyle/>
            <a:p>
              <a:pPr algn="ctr">
                <a:lnSpc>
                  <a:spcPts val="3495"/>
                </a:lnSpc>
              </a:pPr>
            </a:p>
          </p:txBody>
        </p:sp>
      </p:grpSp>
      <p:sp>
        <p:nvSpPr>
          <p:cNvPr name="Freeform 5" id="5"/>
          <p:cNvSpPr/>
          <p:nvPr/>
        </p:nvSpPr>
        <p:spPr>
          <a:xfrm flipH="false" flipV="false" rot="0">
            <a:off x="10622130" y="-2476528"/>
            <a:ext cx="7665870" cy="12763528"/>
          </a:xfrm>
          <a:custGeom>
            <a:avLst/>
            <a:gdLst/>
            <a:ahLst/>
            <a:cxnLst/>
            <a:rect r="r" b="b" t="t" l="l"/>
            <a:pathLst>
              <a:path h="12763528" w="7665870">
                <a:moveTo>
                  <a:pt x="0" y="0"/>
                </a:moveTo>
                <a:lnTo>
                  <a:pt x="7665870" y="0"/>
                </a:lnTo>
                <a:lnTo>
                  <a:pt x="7665870" y="12763528"/>
                </a:lnTo>
                <a:lnTo>
                  <a:pt x="0" y="12763528"/>
                </a:lnTo>
                <a:lnTo>
                  <a:pt x="0" y="0"/>
                </a:lnTo>
                <a:close/>
              </a:path>
            </a:pathLst>
          </a:custGeom>
          <a:blipFill>
            <a:blip r:embed="rId2"/>
            <a:stretch>
              <a:fillRect l="-33249" t="0" r="-33249" b="0"/>
            </a:stretch>
          </a:blipFill>
        </p:spPr>
      </p:sp>
      <p:sp>
        <p:nvSpPr>
          <p:cNvPr name="TextBox 6" id="6"/>
          <p:cNvSpPr txBox="true"/>
          <p:nvPr/>
        </p:nvSpPr>
        <p:spPr>
          <a:xfrm rot="0">
            <a:off x="1028700" y="923925"/>
            <a:ext cx="3037628" cy="949584"/>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To Egypt </a:t>
            </a:r>
          </a:p>
        </p:txBody>
      </p:sp>
      <p:sp>
        <p:nvSpPr>
          <p:cNvPr name="TextBox 7" id="7"/>
          <p:cNvSpPr txBox="true"/>
          <p:nvPr/>
        </p:nvSpPr>
        <p:spPr>
          <a:xfrm rot="0">
            <a:off x="1028700" y="2666220"/>
            <a:ext cx="8784546" cy="6998054"/>
          </a:xfrm>
          <a:prstGeom prst="rect">
            <a:avLst/>
          </a:prstGeom>
        </p:spPr>
        <p:txBody>
          <a:bodyPr anchor="t" rtlCol="false" tIns="0" lIns="0" bIns="0" rIns="0">
            <a:spAutoFit/>
          </a:bodyPr>
          <a:lstStyle/>
          <a:p>
            <a:pPr algn="l">
              <a:lnSpc>
                <a:spcPts val="6231"/>
              </a:lnSpc>
            </a:pPr>
            <a:r>
              <a:rPr lang="en-US" sz="4451">
                <a:solidFill>
                  <a:srgbClr val="000000"/>
                </a:solidFill>
                <a:latin typeface="Abril Fatface"/>
                <a:ea typeface="Abril Fatface"/>
                <a:cs typeface="Abril Fatface"/>
                <a:sym typeface="Abril Fatface"/>
              </a:rPr>
              <a:t>One day Joseph’s brothers had enough. So they thought to kill him, but Reuben thought to save him by putting him in a well until it was safe to take him back to their father. However, Joseph other brothers sold him to travelers that were going to Egypt instead.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sp>
        <p:nvSpPr>
          <p:cNvPr name="Freeform 2" id="2"/>
          <p:cNvSpPr/>
          <p:nvPr/>
        </p:nvSpPr>
        <p:spPr>
          <a:xfrm flipH="false" flipV="false" rot="0">
            <a:off x="918425" y="1377101"/>
            <a:ext cx="6182487" cy="8229600"/>
          </a:xfrm>
          <a:custGeom>
            <a:avLst/>
            <a:gdLst/>
            <a:ahLst/>
            <a:cxnLst/>
            <a:rect r="r" b="b" t="t" l="l"/>
            <a:pathLst>
              <a:path h="8229600" w="6182487">
                <a:moveTo>
                  <a:pt x="0" y="0"/>
                </a:moveTo>
                <a:lnTo>
                  <a:pt x="6182487" y="0"/>
                </a:lnTo>
                <a:lnTo>
                  <a:pt x="6182487" y="8229600"/>
                </a:lnTo>
                <a:lnTo>
                  <a:pt x="0" y="8229600"/>
                </a:lnTo>
                <a:lnTo>
                  <a:pt x="0" y="0"/>
                </a:lnTo>
                <a:close/>
              </a:path>
            </a:pathLst>
          </a:custGeom>
          <a:blipFill>
            <a:blip r:embed="rId2"/>
            <a:stretch>
              <a:fillRect l="0" t="0" r="0" b="0"/>
            </a:stretch>
          </a:blipFill>
        </p:spPr>
      </p:sp>
      <p:sp>
        <p:nvSpPr>
          <p:cNvPr name="TextBox 3" id="3"/>
          <p:cNvSpPr txBox="true"/>
          <p:nvPr/>
        </p:nvSpPr>
        <p:spPr>
          <a:xfrm rot="0">
            <a:off x="8506987" y="3628439"/>
            <a:ext cx="8388742" cy="3913227"/>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How do you think Joseph felt? He was innocent and was taken far from home.</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4871786" y="923925"/>
            <a:ext cx="8544427" cy="949584"/>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Father God is With Joseph</a:t>
            </a:r>
          </a:p>
        </p:txBody>
      </p:sp>
      <p:sp>
        <p:nvSpPr>
          <p:cNvPr name="TextBox 3" id="3"/>
          <p:cNvSpPr txBox="true"/>
          <p:nvPr/>
        </p:nvSpPr>
        <p:spPr>
          <a:xfrm rot="0">
            <a:off x="3210160" y="2784721"/>
            <a:ext cx="11867679" cy="6297261"/>
          </a:xfrm>
          <a:prstGeom prst="rect">
            <a:avLst/>
          </a:prstGeom>
        </p:spPr>
        <p:txBody>
          <a:bodyPr anchor="t" rtlCol="false" tIns="0" lIns="0" bIns="0" rIns="0">
            <a:spAutoFit/>
          </a:bodyPr>
          <a:lstStyle/>
          <a:p>
            <a:pPr algn="ctr">
              <a:lnSpc>
                <a:spcPts val="6231"/>
              </a:lnSpc>
            </a:pPr>
            <a:r>
              <a:rPr lang="en-US" sz="4451">
                <a:solidFill>
                  <a:srgbClr val="000000"/>
                </a:solidFill>
                <a:latin typeface="Abril Fatface"/>
                <a:ea typeface="Abril Fatface"/>
                <a:cs typeface="Abril Fatface"/>
                <a:sym typeface="Abril Fatface"/>
              </a:rPr>
              <a:t>Jospeh was even thrown into prison for something he did not do. Yet he did not complain and Father God did not forget about him. God helped Joseph to understand dreams. Eventually Pharaoh, the king of Egpyt, asked Joseph to help him during the time of famine. becoming the second most powerful man in Egypt.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sp>
        <p:nvSpPr>
          <p:cNvPr name="Freeform 2" id="2"/>
          <p:cNvSpPr/>
          <p:nvPr/>
        </p:nvSpPr>
        <p:spPr>
          <a:xfrm flipH="false" flipV="false" rot="0">
            <a:off x="12472730" y="4573174"/>
            <a:ext cx="4786570" cy="5837280"/>
          </a:xfrm>
          <a:custGeom>
            <a:avLst/>
            <a:gdLst/>
            <a:ahLst/>
            <a:cxnLst/>
            <a:rect r="r" b="b" t="t" l="l"/>
            <a:pathLst>
              <a:path h="5837280" w="4786570">
                <a:moveTo>
                  <a:pt x="0" y="0"/>
                </a:moveTo>
                <a:lnTo>
                  <a:pt x="4786570" y="0"/>
                </a:lnTo>
                <a:lnTo>
                  <a:pt x="4786570" y="5837280"/>
                </a:lnTo>
                <a:lnTo>
                  <a:pt x="0" y="5837280"/>
                </a:lnTo>
                <a:lnTo>
                  <a:pt x="0" y="0"/>
                </a:lnTo>
                <a:close/>
              </a:path>
            </a:pathLst>
          </a:custGeom>
          <a:blipFill>
            <a:blip r:embed="rId2"/>
            <a:stretch>
              <a:fillRect l="0" t="0" r="0" b="0"/>
            </a:stretch>
          </a:blipFill>
        </p:spPr>
      </p:sp>
      <p:sp>
        <p:nvSpPr>
          <p:cNvPr name="TextBox 3" id="3"/>
          <p:cNvSpPr txBox="true"/>
          <p:nvPr/>
        </p:nvSpPr>
        <p:spPr>
          <a:xfrm rot="0">
            <a:off x="1028700" y="688896"/>
            <a:ext cx="4230076" cy="949584"/>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For the Good</a:t>
            </a:r>
          </a:p>
        </p:txBody>
      </p:sp>
      <p:sp>
        <p:nvSpPr>
          <p:cNvPr name="TextBox 4" id="4"/>
          <p:cNvSpPr txBox="true"/>
          <p:nvPr/>
        </p:nvSpPr>
        <p:spPr>
          <a:xfrm rot="0">
            <a:off x="1028700" y="1988738"/>
            <a:ext cx="9974718" cy="7778653"/>
          </a:xfrm>
          <a:prstGeom prst="rect">
            <a:avLst/>
          </a:prstGeom>
        </p:spPr>
        <p:txBody>
          <a:bodyPr anchor="t" rtlCol="false" tIns="0" lIns="0" bIns="0" rIns="0">
            <a:spAutoFit/>
          </a:bodyPr>
          <a:lstStyle/>
          <a:p>
            <a:pPr algn="l">
              <a:lnSpc>
                <a:spcPts val="6231"/>
              </a:lnSpc>
            </a:pPr>
            <a:r>
              <a:rPr lang="en-US" sz="4451">
                <a:solidFill>
                  <a:srgbClr val="000000"/>
                </a:solidFill>
                <a:latin typeface="Abril Fatface"/>
                <a:ea typeface="Abril Fatface"/>
                <a:cs typeface="Abril Fatface"/>
                <a:sym typeface="Abril Fatface"/>
              </a:rPr>
              <a:t>Years later, Joseph’s brother came to Egypt for food. They did not notice Joseph, but he had forgiven them. He told his brothers, “You meant to hurt me, but Father God used it for good.” This story teaches us that even when life feels unfair, Father God is still working. He turns our pain into purpose and our problems into blessings when we trust Him.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3708759" y="3969898"/>
            <a:ext cx="10870482" cy="3416604"/>
          </a:xfrm>
          <a:prstGeom prst="rect">
            <a:avLst/>
          </a:prstGeom>
        </p:spPr>
        <p:txBody>
          <a:bodyPr anchor="t" rtlCol="false" tIns="0" lIns="0" bIns="0" rIns="0">
            <a:spAutoFit/>
          </a:bodyPr>
          <a:lstStyle/>
          <a:p>
            <a:pPr algn="ctr">
              <a:lnSpc>
                <a:spcPts val="9083"/>
              </a:lnSpc>
            </a:pPr>
            <a:r>
              <a:rPr lang="en-US" sz="6488">
                <a:solidFill>
                  <a:srgbClr val="000000"/>
                </a:solidFill>
                <a:latin typeface="Abril Fatface"/>
                <a:ea typeface="Abril Fatface"/>
                <a:cs typeface="Abril Fatface"/>
                <a:sym typeface="Abril Fatface"/>
              </a:rPr>
              <a:t>Even when life is hard, God is still writing a beautiful story. </a:t>
            </a:r>
          </a:p>
        </p:txBody>
      </p:sp>
      <p:sp>
        <p:nvSpPr>
          <p:cNvPr name="Freeform 3" id="3"/>
          <p:cNvSpPr/>
          <p:nvPr/>
        </p:nvSpPr>
        <p:spPr>
          <a:xfrm flipH="false" flipV="false" rot="0">
            <a:off x="12004547" y="6172200"/>
            <a:ext cx="3101531" cy="4114800"/>
          </a:xfrm>
          <a:custGeom>
            <a:avLst/>
            <a:gdLst/>
            <a:ahLst/>
            <a:cxnLst/>
            <a:rect r="r" b="b" t="t" l="l"/>
            <a:pathLst>
              <a:path h="4114800" w="3101531">
                <a:moveTo>
                  <a:pt x="0" y="0"/>
                </a:moveTo>
                <a:lnTo>
                  <a:pt x="3101530" y="0"/>
                </a:lnTo>
                <a:lnTo>
                  <a:pt x="310153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460238" y="1359354"/>
            <a:ext cx="5367524" cy="949584"/>
          </a:xfrm>
          <a:prstGeom prst="rect">
            <a:avLst/>
          </a:prstGeom>
        </p:spPr>
        <p:txBody>
          <a:bodyPr anchor="t" rtlCol="false" tIns="0" lIns="0" bIns="0" rIns="0">
            <a:spAutoFit/>
          </a:bodyPr>
          <a:lstStyle/>
          <a:p>
            <a:pPr algn="ctr">
              <a:lnSpc>
                <a:spcPts val="7885"/>
              </a:lnSpc>
            </a:pPr>
            <a:r>
              <a:rPr lang="en-US" sz="5632">
                <a:solidFill>
                  <a:srgbClr val="000000"/>
                </a:solidFill>
                <a:latin typeface="Abril Fatface"/>
                <a:ea typeface="Abril Fatface"/>
                <a:cs typeface="Abril Fatface"/>
                <a:sym typeface="Abril Fatface"/>
              </a:rPr>
              <a:t>Let’s Remember</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8B571"/>
        </a:solidFill>
      </p:bgPr>
    </p:bg>
    <p:spTree>
      <p:nvGrpSpPr>
        <p:cNvPr id="1" name=""/>
        <p:cNvGrpSpPr/>
        <p:nvPr/>
      </p:nvGrpSpPr>
      <p:grpSpPr>
        <a:xfrm>
          <a:off x="0" y="0"/>
          <a:ext cx="0" cy="0"/>
          <a:chOff x="0" y="0"/>
          <a:chExt cx="0" cy="0"/>
        </a:xfrm>
      </p:grpSpPr>
      <p:sp>
        <p:nvSpPr>
          <p:cNvPr name="TextBox 2" id="2"/>
          <p:cNvSpPr txBox="true"/>
          <p:nvPr/>
        </p:nvSpPr>
        <p:spPr>
          <a:xfrm rot="0">
            <a:off x="4890720" y="1142617"/>
            <a:ext cx="8506560" cy="1166320"/>
          </a:xfrm>
          <a:prstGeom prst="rect">
            <a:avLst/>
          </a:prstGeom>
        </p:spPr>
        <p:txBody>
          <a:bodyPr anchor="t" rtlCol="false" tIns="0" lIns="0" bIns="0" rIns="0">
            <a:spAutoFit/>
          </a:bodyPr>
          <a:lstStyle/>
          <a:p>
            <a:pPr algn="ctr">
              <a:lnSpc>
                <a:spcPts val="9642"/>
              </a:lnSpc>
            </a:pPr>
            <a:r>
              <a:rPr lang="en-US" sz="6887">
                <a:solidFill>
                  <a:srgbClr val="000000"/>
                </a:solidFill>
                <a:latin typeface="Abril Fatface"/>
                <a:ea typeface="Abril Fatface"/>
                <a:cs typeface="Abril Fatface"/>
                <a:sym typeface="Abril Fatface"/>
              </a:rPr>
              <a:t>Discussion Questions</a:t>
            </a:r>
          </a:p>
        </p:txBody>
      </p:sp>
      <p:sp>
        <p:nvSpPr>
          <p:cNvPr name="TextBox 3" id="3"/>
          <p:cNvSpPr txBox="true"/>
          <p:nvPr/>
        </p:nvSpPr>
        <p:spPr>
          <a:xfrm rot="0">
            <a:off x="2092958" y="2809075"/>
            <a:ext cx="14102084" cy="6766278"/>
          </a:xfrm>
          <a:prstGeom prst="rect">
            <a:avLst/>
          </a:prstGeom>
        </p:spPr>
        <p:txBody>
          <a:bodyPr anchor="t" rtlCol="false" tIns="0" lIns="0" bIns="0" rIns="0">
            <a:spAutoFit/>
          </a:bodyPr>
          <a:lstStyle/>
          <a:p>
            <a:pPr algn="just">
              <a:lnSpc>
                <a:spcPts val="7680"/>
              </a:lnSpc>
            </a:pPr>
            <a:r>
              <a:rPr lang="en-US" sz="5486">
                <a:solidFill>
                  <a:srgbClr val="000000"/>
                </a:solidFill>
                <a:latin typeface="Abril Fatface"/>
                <a:ea typeface="Abril Fatface"/>
                <a:cs typeface="Abril Fatface"/>
                <a:sym typeface="Abril Fatface"/>
              </a:rPr>
              <a:t>1. What made Joseph’s brothers  jealous?   </a:t>
            </a:r>
          </a:p>
          <a:p>
            <a:pPr algn="just">
              <a:lnSpc>
                <a:spcPts val="7680"/>
              </a:lnSpc>
            </a:pPr>
          </a:p>
          <a:p>
            <a:pPr algn="just">
              <a:lnSpc>
                <a:spcPts val="7680"/>
              </a:lnSpc>
            </a:pPr>
            <a:r>
              <a:rPr lang="en-US" sz="5486">
                <a:solidFill>
                  <a:srgbClr val="000000"/>
                </a:solidFill>
                <a:latin typeface="Abril Fatface"/>
                <a:ea typeface="Abril Fatface"/>
                <a:cs typeface="Abril Fatface"/>
                <a:sym typeface="Abril Fatface"/>
              </a:rPr>
              <a:t>2. What bad things happened to Joseph, and how did he respond?</a:t>
            </a:r>
          </a:p>
          <a:p>
            <a:pPr algn="just">
              <a:lnSpc>
                <a:spcPts val="7680"/>
              </a:lnSpc>
            </a:pPr>
          </a:p>
          <a:p>
            <a:pPr algn="just">
              <a:lnSpc>
                <a:spcPts val="7680"/>
              </a:lnSpc>
            </a:pPr>
            <a:r>
              <a:rPr lang="en-US" sz="5486">
                <a:solidFill>
                  <a:srgbClr val="000000"/>
                </a:solidFill>
                <a:latin typeface="Abril Fatface"/>
                <a:ea typeface="Abril Fatface"/>
                <a:cs typeface="Abril Fatface"/>
                <a:sym typeface="Abril Fatface"/>
              </a:rPr>
              <a:t>3. How can we trust God when life feels unfair or confusing?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DAHB4ZlOEYE</dc:identifier>
  <dcterms:modified xsi:type="dcterms:W3CDTF">2011-08-01T06:04:30Z</dcterms:modified>
  <cp:revision>1</cp:revision>
  <dc:title>Preschool Unit 2 wk 3</dc:title>
</cp:coreProperties>
</file>