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058400" cy="7772400"/>
  <p:notesSz cx="6858000" cy="9144000"/>
  <p:embeddedFontLst>
    <p:embeddedFont>
      <p:font typeface="Canva Sans" panose="020B0604020202020204" charset="0"/>
      <p:regular r:id="rId14"/>
    </p:embeddedFont>
    <p:embeddedFont>
      <p:font typeface="KG Primary Dots Lined" panose="020B0604020202020204" charset="0"/>
      <p:regular r:id="rId15"/>
    </p:embeddedFont>
    <p:embeddedFont>
      <p:font typeface="KG Primary Penmanship" panose="020B0604020202020204" charset="0"/>
      <p:regular r:id="rId16"/>
    </p:embeddedFont>
    <p:embeddedFont>
      <p:font typeface="Quicksand" panose="020B0604020202020204" charset="0"/>
      <p:regular r:id="rId17"/>
    </p:embeddedFont>
    <p:embeddedFont>
      <p:font typeface="Quicksand Bold" panose="020B0604020202020204" charset="0"/>
      <p:regular r:id="rId18"/>
    </p:embeddedFont>
    <p:embeddedFont>
      <p:font typeface="Sweet Apricot"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9" d="100"/>
          <a:sy n="69" d="100"/>
        </p:scale>
        <p:origin x="1661"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kah Jahaziel" userId="4e9f4179b5ede0bb" providerId="LiveId" clId="{CA146633-3363-4EF0-99DD-838D94DB8CCC}"/>
    <pc:docChg chg="modSld">
      <pc:chgData name="Rebekah Jahaziel" userId="4e9f4179b5ede0bb" providerId="LiveId" clId="{CA146633-3363-4EF0-99DD-838D94DB8CCC}" dt="2026-05-09T02:33:18.772" v="1" actId="14100"/>
      <pc:docMkLst>
        <pc:docMk/>
      </pc:docMkLst>
      <pc:sldChg chg="modSp mod">
        <pc:chgData name="Rebekah Jahaziel" userId="4e9f4179b5ede0bb" providerId="LiveId" clId="{CA146633-3363-4EF0-99DD-838D94DB8CCC}" dt="2026-05-09T02:32:58.610" v="0" actId="14100"/>
        <pc:sldMkLst>
          <pc:docMk/>
          <pc:sldMk cId="0" sldId="258"/>
        </pc:sldMkLst>
        <pc:spChg chg="mod">
          <ac:chgData name="Rebekah Jahaziel" userId="4e9f4179b5ede0bb" providerId="LiveId" clId="{CA146633-3363-4EF0-99DD-838D94DB8CCC}" dt="2026-05-09T02:32:58.610" v="0" actId="14100"/>
          <ac:spMkLst>
            <pc:docMk/>
            <pc:sldMk cId="0" sldId="258"/>
            <ac:spMk id="5" creationId="{00000000-0000-0000-0000-000000000000}"/>
          </ac:spMkLst>
        </pc:spChg>
      </pc:sldChg>
      <pc:sldChg chg="modSp mod">
        <pc:chgData name="Rebekah Jahaziel" userId="4e9f4179b5ede0bb" providerId="LiveId" clId="{CA146633-3363-4EF0-99DD-838D94DB8CCC}" dt="2026-05-09T02:33:18.772" v="1" actId="14100"/>
        <pc:sldMkLst>
          <pc:docMk/>
          <pc:sldMk cId="0" sldId="264"/>
        </pc:sldMkLst>
        <pc:spChg chg="mod">
          <ac:chgData name="Rebekah Jahaziel" userId="4e9f4179b5ede0bb" providerId="LiveId" clId="{CA146633-3363-4EF0-99DD-838D94DB8CCC}" dt="2026-05-09T02:33:18.772" v="1" actId="14100"/>
          <ac:spMkLst>
            <pc:docMk/>
            <pc:sldMk cId="0" sldId="264"/>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sv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sv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zYuJqIqYuEY"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058400" cy="7772400"/>
          </a:xfrm>
          <a:custGeom>
            <a:avLst/>
            <a:gdLst/>
            <a:ahLst/>
            <a:cxnLst/>
            <a:rect l="l" t="t" r="r" b="b"/>
            <a:pathLst>
              <a:path w="10058400" h="7772400">
                <a:moveTo>
                  <a:pt x="0" y="0"/>
                </a:moveTo>
                <a:lnTo>
                  <a:pt x="10058400" y="0"/>
                </a:lnTo>
                <a:lnTo>
                  <a:pt x="10058400" y="7772400"/>
                </a:lnTo>
                <a:lnTo>
                  <a:pt x="0" y="7772400"/>
                </a:lnTo>
                <a:lnTo>
                  <a:pt x="0" y="0"/>
                </a:lnTo>
                <a:close/>
              </a:path>
            </a:pathLst>
          </a:custGeom>
          <a:blipFill>
            <a:blip r:embed="rId2"/>
            <a:stretch>
              <a:fillRect t="-10163" r="-3028" b="-23168"/>
            </a:stretch>
          </a:blipFill>
        </p:spPr>
        <p:txBody>
          <a:bodyPr/>
          <a:lstStyle/>
          <a:p>
            <a:endParaRPr lang="en-US"/>
          </a:p>
        </p:txBody>
      </p:sp>
      <p:sp>
        <p:nvSpPr>
          <p:cNvPr id="3" name="Freeform 3"/>
          <p:cNvSpPr/>
          <p:nvPr/>
        </p:nvSpPr>
        <p:spPr>
          <a:xfrm>
            <a:off x="1328464" y="-18773"/>
            <a:ext cx="7401472" cy="1504673"/>
          </a:xfrm>
          <a:custGeom>
            <a:avLst/>
            <a:gdLst/>
            <a:ahLst/>
            <a:cxnLst/>
            <a:rect l="l" t="t" r="r" b="b"/>
            <a:pathLst>
              <a:path w="7401472" h="1504673">
                <a:moveTo>
                  <a:pt x="0" y="0"/>
                </a:moveTo>
                <a:lnTo>
                  <a:pt x="7401472" y="0"/>
                </a:lnTo>
                <a:lnTo>
                  <a:pt x="7401472" y="1504673"/>
                </a:lnTo>
                <a:lnTo>
                  <a:pt x="0" y="1504673"/>
                </a:lnTo>
                <a:lnTo>
                  <a:pt x="0" y="0"/>
                </a:lnTo>
                <a:close/>
              </a:path>
            </a:pathLst>
          </a:custGeom>
          <a:blipFill>
            <a:blip r:embed="rId3"/>
            <a:stretch>
              <a:fillRect t="-78371" b="-98321"/>
            </a:stretch>
          </a:blipFill>
        </p:spPr>
        <p:txBody>
          <a:bodyPr/>
          <a:lstStyle/>
          <a:p>
            <a:endParaRPr lang="en-US"/>
          </a:p>
        </p:txBody>
      </p:sp>
      <p:sp>
        <p:nvSpPr>
          <p:cNvPr id="4" name="Freeform 4"/>
          <p:cNvSpPr/>
          <p:nvPr/>
        </p:nvSpPr>
        <p:spPr>
          <a:xfrm flipH="1">
            <a:off x="3216969" y="3886200"/>
            <a:ext cx="1181172" cy="2404421"/>
          </a:xfrm>
          <a:custGeom>
            <a:avLst/>
            <a:gdLst/>
            <a:ahLst/>
            <a:cxnLst/>
            <a:rect l="l" t="t" r="r" b="b"/>
            <a:pathLst>
              <a:path w="1181172" h="2404421">
                <a:moveTo>
                  <a:pt x="1181172" y="0"/>
                </a:moveTo>
                <a:lnTo>
                  <a:pt x="0" y="0"/>
                </a:lnTo>
                <a:lnTo>
                  <a:pt x="0" y="2404421"/>
                </a:lnTo>
                <a:lnTo>
                  <a:pt x="1181172" y="2404421"/>
                </a:lnTo>
                <a:lnTo>
                  <a:pt x="1181172" y="0"/>
                </a:lnTo>
                <a:close/>
              </a:path>
            </a:pathLst>
          </a:custGeom>
          <a:blipFill>
            <a:blip r:embed="rId4"/>
            <a:stretch>
              <a:fillRect/>
            </a:stretch>
          </a:blipFill>
        </p:spPr>
        <p:txBody>
          <a:bodyPr/>
          <a:lstStyle/>
          <a:p>
            <a:endParaRPr lang="en-US"/>
          </a:p>
        </p:txBody>
      </p:sp>
      <p:sp>
        <p:nvSpPr>
          <p:cNvPr id="5" name="Freeform 5"/>
          <p:cNvSpPr/>
          <p:nvPr/>
        </p:nvSpPr>
        <p:spPr>
          <a:xfrm>
            <a:off x="4786101" y="3886200"/>
            <a:ext cx="1658212" cy="2327315"/>
          </a:xfrm>
          <a:custGeom>
            <a:avLst/>
            <a:gdLst/>
            <a:ahLst/>
            <a:cxnLst/>
            <a:rect l="l" t="t" r="r" b="b"/>
            <a:pathLst>
              <a:path w="1658212" h="2327315">
                <a:moveTo>
                  <a:pt x="0" y="0"/>
                </a:moveTo>
                <a:lnTo>
                  <a:pt x="1658212" y="0"/>
                </a:lnTo>
                <a:lnTo>
                  <a:pt x="1658212" y="2327315"/>
                </a:lnTo>
                <a:lnTo>
                  <a:pt x="0" y="232731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TextBox 6"/>
          <p:cNvSpPr txBox="1"/>
          <p:nvPr/>
        </p:nvSpPr>
        <p:spPr>
          <a:xfrm>
            <a:off x="711200" y="806049"/>
            <a:ext cx="8636000" cy="1696441"/>
          </a:xfrm>
          <a:prstGeom prst="rect">
            <a:avLst/>
          </a:prstGeom>
        </p:spPr>
        <p:txBody>
          <a:bodyPr lIns="0" tIns="0" rIns="0" bIns="0" rtlCol="0" anchor="t">
            <a:spAutoFit/>
          </a:bodyPr>
          <a:lstStyle/>
          <a:p>
            <a:pPr algn="ctr">
              <a:lnSpc>
                <a:spcPts val="13828"/>
              </a:lnSpc>
              <a:spcBef>
                <a:spcPct val="0"/>
              </a:spcBef>
            </a:pPr>
            <a:r>
              <a:rPr lang="en-US" sz="9877">
                <a:solidFill>
                  <a:srgbClr val="000000"/>
                </a:solidFill>
                <a:latin typeface="Sweet Apricot"/>
                <a:ea typeface="Sweet Apricot"/>
                <a:cs typeface="Sweet Apricot"/>
                <a:sym typeface="Sweet Apricot"/>
              </a:rPr>
              <a:t>God Shows His Power</a:t>
            </a:r>
          </a:p>
        </p:txBody>
      </p:sp>
      <p:sp>
        <p:nvSpPr>
          <p:cNvPr id="7" name="TextBox 7"/>
          <p:cNvSpPr txBox="1"/>
          <p:nvPr/>
        </p:nvSpPr>
        <p:spPr>
          <a:xfrm>
            <a:off x="1021489" y="3414263"/>
            <a:ext cx="8015422" cy="625146"/>
          </a:xfrm>
          <a:prstGeom prst="rect">
            <a:avLst/>
          </a:prstGeom>
        </p:spPr>
        <p:txBody>
          <a:bodyPr lIns="0" tIns="0" rIns="0" bIns="0" rtlCol="0" anchor="t">
            <a:spAutoFit/>
          </a:bodyPr>
          <a:lstStyle/>
          <a:p>
            <a:pPr algn="ctr">
              <a:lnSpc>
                <a:spcPts val="4703"/>
              </a:lnSpc>
              <a:spcBef>
                <a:spcPct val="0"/>
              </a:spcBef>
            </a:pPr>
            <a:r>
              <a:rPr lang="en-US" sz="4703">
                <a:solidFill>
                  <a:srgbClr val="000000"/>
                </a:solidFill>
                <a:latin typeface="KG Primary Penmanship"/>
                <a:ea typeface="KG Primary Penmanship"/>
                <a:cs typeface="KG Primary Penmanship"/>
                <a:sym typeface="KG Primary Penmanship"/>
              </a:rPr>
              <a:t>Let My People Go!</a:t>
            </a:r>
          </a:p>
        </p:txBody>
      </p:sp>
      <p:sp>
        <p:nvSpPr>
          <p:cNvPr id="8" name="TextBox 8"/>
          <p:cNvSpPr txBox="1"/>
          <p:nvPr/>
        </p:nvSpPr>
        <p:spPr>
          <a:xfrm>
            <a:off x="1817217" y="6280190"/>
            <a:ext cx="6423966" cy="503053"/>
          </a:xfrm>
          <a:prstGeom prst="rect">
            <a:avLst/>
          </a:prstGeom>
        </p:spPr>
        <p:txBody>
          <a:bodyPr lIns="0" tIns="0" rIns="0" bIns="0" rtlCol="0" anchor="t">
            <a:spAutoFit/>
          </a:bodyPr>
          <a:lstStyle/>
          <a:p>
            <a:pPr algn="ctr">
              <a:lnSpc>
                <a:spcPts val="3769"/>
              </a:lnSpc>
              <a:spcBef>
                <a:spcPct val="0"/>
              </a:spcBef>
            </a:pPr>
            <a:r>
              <a:rPr lang="en-US" sz="3769">
                <a:solidFill>
                  <a:srgbClr val="000000"/>
                </a:solidFill>
                <a:latin typeface="KG Primary Penmanship"/>
                <a:ea typeface="KG Primary Penmanship"/>
                <a:cs typeface="KG Primary Penmanship"/>
                <a:sym typeface="KG Primary Penmanship"/>
              </a:rPr>
              <a:t>Unit 3: Week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170661" y="737235"/>
            <a:ext cx="9717078" cy="6257925"/>
          </a:xfrm>
          <a:prstGeom prst="rect">
            <a:avLst/>
          </a:prstGeom>
        </p:spPr>
        <p:txBody>
          <a:bodyPr lIns="0" tIns="0" rIns="0" bIns="0" rtlCol="0" anchor="t">
            <a:spAutoFit/>
          </a:bodyPr>
          <a:lstStyle/>
          <a:p>
            <a:pPr algn="ctr">
              <a:lnSpc>
                <a:spcPts val="5488"/>
              </a:lnSpc>
            </a:pPr>
            <a:r>
              <a:rPr lang="en-US" sz="4573" b="1">
                <a:solidFill>
                  <a:srgbClr val="000000"/>
                </a:solidFill>
                <a:latin typeface="Quicksand Bold"/>
                <a:ea typeface="Quicksand Bold"/>
                <a:cs typeface="Quicksand Bold"/>
                <a:sym typeface="Quicksand Bold"/>
              </a:rPr>
              <a:t>Discussion Questions </a:t>
            </a:r>
          </a:p>
          <a:p>
            <a:pPr algn="ctr">
              <a:lnSpc>
                <a:spcPts val="5488"/>
              </a:lnSpc>
            </a:pPr>
            <a:r>
              <a:rPr lang="en-US" sz="4573">
                <a:solidFill>
                  <a:srgbClr val="000000"/>
                </a:solidFill>
                <a:latin typeface="Quicksand"/>
                <a:ea typeface="Quicksand"/>
                <a:cs typeface="Quicksand"/>
                <a:sym typeface="Quicksand"/>
              </a:rPr>
              <a:t>1. Why did Father God send plagues to Egypt?</a:t>
            </a:r>
          </a:p>
          <a:p>
            <a:pPr algn="ctr">
              <a:lnSpc>
                <a:spcPts val="5488"/>
              </a:lnSpc>
            </a:pPr>
            <a:endParaRPr lang="en-US" sz="4573">
              <a:solidFill>
                <a:srgbClr val="000000"/>
              </a:solidFill>
              <a:latin typeface="Quicksand"/>
              <a:ea typeface="Quicksand"/>
              <a:cs typeface="Quicksand"/>
              <a:sym typeface="Quicksand"/>
            </a:endParaRPr>
          </a:p>
          <a:p>
            <a:pPr algn="ctr">
              <a:lnSpc>
                <a:spcPts val="5488"/>
              </a:lnSpc>
            </a:pPr>
            <a:r>
              <a:rPr lang="en-US" sz="4573">
                <a:solidFill>
                  <a:srgbClr val="000000"/>
                </a:solidFill>
                <a:latin typeface="Quicksand"/>
                <a:ea typeface="Quicksand"/>
                <a:cs typeface="Quicksand"/>
                <a:sym typeface="Quicksand"/>
              </a:rPr>
              <a:t> 2. What does Passover remind us of?</a:t>
            </a:r>
          </a:p>
          <a:p>
            <a:pPr algn="ctr">
              <a:lnSpc>
                <a:spcPts val="5488"/>
              </a:lnSpc>
            </a:pPr>
            <a:endParaRPr lang="en-US" sz="4573">
              <a:solidFill>
                <a:srgbClr val="000000"/>
              </a:solidFill>
              <a:latin typeface="Quicksand"/>
              <a:ea typeface="Quicksand"/>
              <a:cs typeface="Quicksand"/>
              <a:sym typeface="Quicksand"/>
            </a:endParaRPr>
          </a:p>
          <a:p>
            <a:pPr algn="ctr">
              <a:lnSpc>
                <a:spcPts val="5488"/>
              </a:lnSpc>
            </a:pPr>
            <a:r>
              <a:rPr lang="en-US" sz="4573">
                <a:solidFill>
                  <a:srgbClr val="000000"/>
                </a:solidFill>
                <a:latin typeface="Quicksand"/>
                <a:ea typeface="Quicksand"/>
                <a:cs typeface="Quicksand"/>
                <a:sym typeface="Quicksand"/>
              </a:rPr>
              <a:t>3. How does Father God show His power in your life today?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855" y="594370"/>
            <a:ext cx="9284691" cy="6583660"/>
            <a:chOff x="0" y="0"/>
            <a:chExt cx="3537025" cy="2508061"/>
          </a:xfrm>
        </p:grpSpPr>
        <p:sp>
          <p:nvSpPr>
            <p:cNvPr id="3" name="Freeform 3"/>
            <p:cNvSpPr/>
            <p:nvPr/>
          </p:nvSpPr>
          <p:spPr>
            <a:xfrm>
              <a:off x="0" y="0"/>
              <a:ext cx="3537025" cy="2508061"/>
            </a:xfrm>
            <a:custGeom>
              <a:avLst/>
              <a:gdLst/>
              <a:ahLst/>
              <a:cxnLst/>
              <a:rect l="l" t="t" r="r" b="b"/>
              <a:pathLst>
                <a:path w="3537025" h="2508061">
                  <a:moveTo>
                    <a:pt x="20012" y="0"/>
                  </a:moveTo>
                  <a:lnTo>
                    <a:pt x="3517013" y="0"/>
                  </a:lnTo>
                  <a:cubicBezTo>
                    <a:pt x="3528066" y="0"/>
                    <a:pt x="3537025" y="8960"/>
                    <a:pt x="3537025" y="20012"/>
                  </a:cubicBezTo>
                  <a:lnTo>
                    <a:pt x="3537025" y="2488049"/>
                  </a:lnTo>
                  <a:cubicBezTo>
                    <a:pt x="3537025" y="2499101"/>
                    <a:pt x="3528066" y="2508061"/>
                    <a:pt x="3517013" y="2508061"/>
                  </a:cubicBezTo>
                  <a:lnTo>
                    <a:pt x="20012" y="2508061"/>
                  </a:lnTo>
                  <a:cubicBezTo>
                    <a:pt x="8960" y="2508061"/>
                    <a:pt x="0" y="2499101"/>
                    <a:pt x="0" y="2488049"/>
                  </a:cubicBezTo>
                  <a:lnTo>
                    <a:pt x="0" y="20012"/>
                  </a:lnTo>
                  <a:cubicBezTo>
                    <a:pt x="0" y="8960"/>
                    <a:pt x="8960" y="0"/>
                    <a:pt x="20012" y="0"/>
                  </a:cubicBezTo>
                  <a:close/>
                </a:path>
              </a:pathLst>
            </a:custGeom>
            <a:ln w="19050" cap="rnd">
              <a:solidFill>
                <a:srgbClr val="000000"/>
              </a:solidFill>
              <a:prstDash val="solid"/>
              <a:round/>
            </a:ln>
          </p:spPr>
          <p:txBody>
            <a:bodyPr/>
            <a:lstStyle/>
            <a:p>
              <a:endParaRPr lang="en-US"/>
            </a:p>
          </p:txBody>
        </p:sp>
        <p:sp>
          <p:nvSpPr>
            <p:cNvPr id="4" name="TextBox 4"/>
            <p:cNvSpPr txBox="1"/>
            <p:nvPr/>
          </p:nvSpPr>
          <p:spPr>
            <a:xfrm>
              <a:off x="0" y="-28575"/>
              <a:ext cx="3537025" cy="2536636"/>
            </a:xfrm>
            <a:prstGeom prst="rect">
              <a:avLst/>
            </a:prstGeom>
          </p:spPr>
          <p:txBody>
            <a:bodyPr lIns="47790" tIns="47790" rIns="47790" bIns="47790" rtlCol="0" anchor="ctr"/>
            <a:lstStyle/>
            <a:p>
              <a:pPr algn="ctr">
                <a:lnSpc>
                  <a:spcPts val="1843"/>
                </a:lnSpc>
              </a:pPr>
              <a:endParaRPr/>
            </a:p>
          </p:txBody>
        </p:sp>
      </p:grpSp>
      <p:sp>
        <p:nvSpPr>
          <p:cNvPr id="5" name="TextBox 5"/>
          <p:cNvSpPr txBox="1"/>
          <p:nvPr/>
        </p:nvSpPr>
        <p:spPr>
          <a:xfrm>
            <a:off x="711200" y="946150"/>
            <a:ext cx="8608222" cy="746981"/>
          </a:xfrm>
          <a:prstGeom prst="rect">
            <a:avLst/>
          </a:prstGeom>
        </p:spPr>
        <p:txBody>
          <a:bodyPr lIns="0" tIns="0" rIns="0" bIns="0" rtlCol="0" anchor="t">
            <a:spAutoFit/>
          </a:bodyPr>
          <a:lstStyle/>
          <a:p>
            <a:pPr algn="ctr">
              <a:lnSpc>
                <a:spcPts val="6058"/>
              </a:lnSpc>
              <a:spcBef>
                <a:spcPct val="0"/>
              </a:spcBef>
            </a:pPr>
            <a:r>
              <a:rPr lang="en-US" sz="4327" spc="64">
                <a:solidFill>
                  <a:srgbClr val="000000"/>
                </a:solidFill>
                <a:latin typeface="Sweet Apricot"/>
                <a:ea typeface="Sweet Apricot"/>
                <a:cs typeface="Sweet Apricot"/>
                <a:sym typeface="Sweet Apricot"/>
              </a:rPr>
              <a:t>The Mission</a:t>
            </a:r>
          </a:p>
        </p:txBody>
      </p:sp>
      <p:sp>
        <p:nvSpPr>
          <p:cNvPr id="6" name="Freeform 6"/>
          <p:cNvSpPr/>
          <p:nvPr/>
        </p:nvSpPr>
        <p:spPr>
          <a:xfrm flipH="1" flipV="1">
            <a:off x="8625368" y="492770"/>
            <a:ext cx="1147777" cy="1230860"/>
          </a:xfrm>
          <a:custGeom>
            <a:avLst/>
            <a:gdLst/>
            <a:ahLst/>
            <a:cxnLst/>
            <a:rect l="l" t="t" r="r" b="b"/>
            <a:pathLst>
              <a:path w="1147777" h="1230860">
                <a:moveTo>
                  <a:pt x="1147777" y="1230861"/>
                </a:moveTo>
                <a:lnTo>
                  <a:pt x="0" y="1230861"/>
                </a:lnTo>
                <a:lnTo>
                  <a:pt x="0" y="0"/>
                </a:lnTo>
                <a:lnTo>
                  <a:pt x="1147777" y="0"/>
                </a:lnTo>
                <a:lnTo>
                  <a:pt x="1147777" y="1230861"/>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Freeform 7"/>
          <p:cNvSpPr/>
          <p:nvPr/>
        </p:nvSpPr>
        <p:spPr>
          <a:xfrm>
            <a:off x="251388" y="6014903"/>
            <a:ext cx="1147777" cy="1230860"/>
          </a:xfrm>
          <a:custGeom>
            <a:avLst/>
            <a:gdLst/>
            <a:ahLst/>
            <a:cxnLst/>
            <a:rect l="l" t="t" r="r" b="b"/>
            <a:pathLst>
              <a:path w="1147777" h="1230860">
                <a:moveTo>
                  <a:pt x="0" y="0"/>
                </a:moveTo>
                <a:lnTo>
                  <a:pt x="1147777" y="0"/>
                </a:lnTo>
                <a:lnTo>
                  <a:pt x="1147777" y="1230860"/>
                </a:lnTo>
                <a:lnTo>
                  <a:pt x="0" y="123086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8" name="TextBox 8"/>
          <p:cNvSpPr txBox="1"/>
          <p:nvPr/>
        </p:nvSpPr>
        <p:spPr>
          <a:xfrm>
            <a:off x="711200" y="4432166"/>
            <a:ext cx="8636000" cy="578485"/>
          </a:xfrm>
          <a:prstGeom prst="rect">
            <a:avLst/>
          </a:prstGeom>
        </p:spPr>
        <p:txBody>
          <a:bodyPr lIns="0" tIns="0" rIns="0" bIns="0" rtlCol="0" anchor="t">
            <a:spAutoFit/>
          </a:bodyPr>
          <a:lstStyle/>
          <a:p>
            <a:pPr algn="ctr">
              <a:lnSpc>
                <a:spcPts val="4233"/>
              </a:lnSpc>
            </a:pPr>
            <a:r>
              <a:rPr lang="en-US" sz="4233">
                <a:solidFill>
                  <a:srgbClr val="000000"/>
                </a:solidFill>
                <a:latin typeface="KG Primary Penmanship"/>
                <a:ea typeface="KG Primary Penmanship"/>
                <a:cs typeface="KG Primary Penmanship"/>
                <a:sym typeface="KG Primary Penmanship"/>
              </a:rPr>
              <a:t>“The Lord is great.”- Exodus 18:11a</a:t>
            </a:r>
          </a:p>
        </p:txBody>
      </p:sp>
      <p:sp>
        <p:nvSpPr>
          <p:cNvPr id="9" name="TextBox 9"/>
          <p:cNvSpPr txBox="1"/>
          <p:nvPr/>
        </p:nvSpPr>
        <p:spPr>
          <a:xfrm>
            <a:off x="711200" y="5425577"/>
            <a:ext cx="8636000" cy="559999"/>
          </a:xfrm>
          <a:prstGeom prst="rect">
            <a:avLst/>
          </a:prstGeom>
        </p:spPr>
        <p:txBody>
          <a:bodyPr lIns="0" tIns="0" rIns="0" bIns="0" rtlCol="0" anchor="t">
            <a:spAutoFit/>
          </a:bodyPr>
          <a:lstStyle/>
          <a:p>
            <a:pPr algn="ctr">
              <a:lnSpc>
                <a:spcPts val="4233"/>
              </a:lnSpc>
            </a:pPr>
            <a:r>
              <a:rPr lang="en-US" sz="4233">
                <a:solidFill>
                  <a:srgbClr val="000000"/>
                </a:solidFill>
                <a:latin typeface="KG Primary Dots Lined"/>
                <a:ea typeface="KG Primary Dots Lined"/>
                <a:cs typeface="KG Primary Dots Lined"/>
                <a:sym typeface="KG Primary Dots Lined"/>
              </a:rPr>
              <a:t>“The Lord is great.”- Exodus 18:11</a:t>
            </a:r>
          </a:p>
        </p:txBody>
      </p:sp>
      <p:sp>
        <p:nvSpPr>
          <p:cNvPr id="10" name="Freeform 10"/>
          <p:cNvSpPr/>
          <p:nvPr/>
        </p:nvSpPr>
        <p:spPr>
          <a:xfrm>
            <a:off x="3939248" y="1855036"/>
            <a:ext cx="2179903" cy="2171729"/>
          </a:xfrm>
          <a:custGeom>
            <a:avLst/>
            <a:gdLst/>
            <a:ahLst/>
            <a:cxnLst/>
            <a:rect l="l" t="t" r="r" b="b"/>
            <a:pathLst>
              <a:path w="2179903" h="2171729">
                <a:moveTo>
                  <a:pt x="0" y="0"/>
                </a:moveTo>
                <a:lnTo>
                  <a:pt x="2179904" y="0"/>
                </a:lnTo>
                <a:lnTo>
                  <a:pt x="2179904" y="2171729"/>
                </a:lnTo>
                <a:lnTo>
                  <a:pt x="0" y="2171729"/>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566652" y="234584"/>
            <a:ext cx="8925096" cy="6257925"/>
          </a:xfrm>
          <a:prstGeom prst="rect">
            <a:avLst/>
          </a:prstGeom>
        </p:spPr>
        <p:txBody>
          <a:bodyPr lIns="0" tIns="0" rIns="0" bIns="0" rtlCol="0" anchor="t">
            <a:spAutoFit/>
          </a:bodyPr>
          <a:lstStyle/>
          <a:p>
            <a:pPr algn="ctr">
              <a:lnSpc>
                <a:spcPts val="5488"/>
              </a:lnSpc>
            </a:pPr>
            <a:r>
              <a:rPr lang="en-US" sz="4573" b="1">
                <a:solidFill>
                  <a:srgbClr val="000000"/>
                </a:solidFill>
                <a:latin typeface="Quicksand Bold"/>
                <a:ea typeface="Quicksand Bold"/>
                <a:cs typeface="Quicksand Bold"/>
                <a:sym typeface="Quicksand Bold"/>
              </a:rPr>
              <a:t>Prayer</a:t>
            </a:r>
          </a:p>
          <a:p>
            <a:pPr algn="ctr">
              <a:lnSpc>
                <a:spcPts val="5488"/>
              </a:lnSpc>
            </a:pPr>
            <a:r>
              <a:rPr lang="en-US" sz="4573">
                <a:solidFill>
                  <a:srgbClr val="000000"/>
                </a:solidFill>
                <a:latin typeface="Quicksand"/>
                <a:ea typeface="Quicksand"/>
                <a:cs typeface="Quicksand"/>
                <a:sym typeface="Quicksand"/>
              </a:rPr>
              <a:t> Dear Father God, thank You for showing Your power in amazing ways. You are strong and mighty, but also loving and kind. Help me to trust You when life is hard and to remember that You are fighting for me, just like You did for the Israelites. Amen.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0058400" cy="7772400"/>
          </a:xfrm>
          <a:custGeom>
            <a:avLst/>
            <a:gdLst/>
            <a:ahLst/>
            <a:cxnLst/>
            <a:rect l="l" t="t" r="r" b="b"/>
            <a:pathLst>
              <a:path w="10058400" h="7772400">
                <a:moveTo>
                  <a:pt x="0" y="0"/>
                </a:moveTo>
                <a:lnTo>
                  <a:pt x="10058400" y="0"/>
                </a:lnTo>
                <a:lnTo>
                  <a:pt x="10058400" y="7772400"/>
                </a:lnTo>
                <a:lnTo>
                  <a:pt x="0" y="7772400"/>
                </a:lnTo>
                <a:lnTo>
                  <a:pt x="0" y="0"/>
                </a:lnTo>
                <a:close/>
              </a:path>
            </a:pathLst>
          </a:custGeom>
          <a:blipFill>
            <a:blip r:embed="rId2"/>
            <a:stretch>
              <a:fillRect l="-1514" t="-16665" r="-1514" b="-16665"/>
            </a:stretch>
          </a:blipFill>
        </p:spPr>
        <p:txBody>
          <a:bodyPr/>
          <a:lstStyle/>
          <a:p>
            <a:endParaRPr lang="en-US"/>
          </a:p>
        </p:txBody>
      </p:sp>
      <p:sp>
        <p:nvSpPr>
          <p:cNvPr id="3" name="TextBox 3"/>
          <p:cNvSpPr txBox="1"/>
          <p:nvPr/>
        </p:nvSpPr>
        <p:spPr>
          <a:xfrm>
            <a:off x="777240" y="2303614"/>
            <a:ext cx="8503920" cy="1856096"/>
          </a:xfrm>
          <a:prstGeom prst="rect">
            <a:avLst/>
          </a:prstGeom>
        </p:spPr>
        <p:txBody>
          <a:bodyPr lIns="0" tIns="0" rIns="0" bIns="0" rtlCol="0" anchor="t">
            <a:spAutoFit/>
          </a:bodyPr>
          <a:lstStyle/>
          <a:p>
            <a:pPr algn="ctr">
              <a:lnSpc>
                <a:spcPts val="7185"/>
              </a:lnSpc>
              <a:spcBef>
                <a:spcPct val="0"/>
              </a:spcBef>
            </a:pPr>
            <a:r>
              <a:rPr lang="en-US" sz="7185">
                <a:solidFill>
                  <a:srgbClr val="000000"/>
                </a:solidFill>
                <a:latin typeface="KG Primary Penmanship"/>
                <a:ea typeface="KG Primary Penmanship"/>
                <a:cs typeface="KG Primary Penmanship"/>
                <a:sym typeface="KG Primary Penmanship"/>
              </a:rPr>
              <a:t> “The Lord is great.” – Exodus 18:11a</a:t>
            </a:r>
          </a:p>
        </p:txBody>
      </p:sp>
      <p:sp>
        <p:nvSpPr>
          <p:cNvPr id="4" name="TextBox 4"/>
          <p:cNvSpPr txBox="1"/>
          <p:nvPr/>
        </p:nvSpPr>
        <p:spPr>
          <a:xfrm>
            <a:off x="1021489" y="7080885"/>
            <a:ext cx="8015422" cy="625146"/>
          </a:xfrm>
          <a:prstGeom prst="rect">
            <a:avLst/>
          </a:prstGeom>
        </p:spPr>
        <p:txBody>
          <a:bodyPr lIns="0" tIns="0" rIns="0" bIns="0" rtlCol="0" anchor="t">
            <a:spAutoFit/>
          </a:bodyPr>
          <a:lstStyle/>
          <a:p>
            <a:pPr algn="ctr">
              <a:lnSpc>
                <a:spcPts val="4703"/>
              </a:lnSpc>
              <a:spcBef>
                <a:spcPct val="0"/>
              </a:spcBef>
            </a:pPr>
            <a:r>
              <a:rPr lang="en-US" sz="4703">
                <a:solidFill>
                  <a:srgbClr val="000000"/>
                </a:solidFill>
                <a:latin typeface="KG Primary Penmanship"/>
                <a:ea typeface="KG Primary Penmanship"/>
                <a:cs typeface="KG Primary Penmanship"/>
                <a:sym typeface="KG Primary Penmanship"/>
              </a:rPr>
              <a:t>Unit 3</a:t>
            </a:r>
          </a:p>
        </p:txBody>
      </p:sp>
      <p:sp>
        <p:nvSpPr>
          <p:cNvPr id="5" name="TextBox 5"/>
          <p:cNvSpPr txBox="1"/>
          <p:nvPr/>
        </p:nvSpPr>
        <p:spPr>
          <a:xfrm>
            <a:off x="777240" y="565955"/>
            <a:ext cx="8503920" cy="952632"/>
          </a:xfrm>
          <a:prstGeom prst="rect">
            <a:avLst/>
          </a:prstGeom>
        </p:spPr>
        <p:txBody>
          <a:bodyPr lIns="0" tIns="0" rIns="0" bIns="0" rtlCol="0" anchor="t">
            <a:spAutoFit/>
          </a:bodyPr>
          <a:lstStyle/>
          <a:p>
            <a:pPr algn="ctr">
              <a:lnSpc>
                <a:spcPts val="7185"/>
              </a:lnSpc>
              <a:spcBef>
                <a:spcPct val="0"/>
              </a:spcBef>
            </a:pPr>
            <a:r>
              <a:rPr lang="en-US" sz="7185">
                <a:solidFill>
                  <a:srgbClr val="000000"/>
                </a:solidFill>
                <a:latin typeface="KG Primary Penmanship"/>
                <a:ea typeface="KG Primary Penmanship"/>
                <a:cs typeface="KG Primary Penmanship"/>
                <a:sym typeface="KG Primary Penmanship"/>
              </a:rPr>
              <a:t>Focus Scripture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058400" cy="7921032"/>
            <a:chOff x="0" y="0"/>
            <a:chExt cx="4816593" cy="3793087"/>
          </a:xfrm>
        </p:grpSpPr>
        <p:sp>
          <p:nvSpPr>
            <p:cNvPr id="3" name="Freeform 3"/>
            <p:cNvSpPr/>
            <p:nvPr/>
          </p:nvSpPr>
          <p:spPr>
            <a:xfrm>
              <a:off x="0" y="0"/>
              <a:ext cx="4816592" cy="3793087"/>
            </a:xfrm>
            <a:custGeom>
              <a:avLst/>
              <a:gdLst/>
              <a:ahLst/>
              <a:cxnLst/>
              <a:rect l="l" t="t" r="r" b="b"/>
              <a:pathLst>
                <a:path w="4816592" h="3793087">
                  <a:moveTo>
                    <a:pt x="0" y="0"/>
                  </a:moveTo>
                  <a:lnTo>
                    <a:pt x="4816592" y="0"/>
                  </a:lnTo>
                  <a:lnTo>
                    <a:pt x="4816592"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816593"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Freeform 5"/>
          <p:cNvSpPr/>
          <p:nvPr/>
        </p:nvSpPr>
        <p:spPr>
          <a:xfrm>
            <a:off x="4785649" y="398730"/>
            <a:ext cx="5272752" cy="4639620"/>
          </a:xfrm>
          <a:custGeom>
            <a:avLst/>
            <a:gdLst/>
            <a:ahLst/>
            <a:cxnLst/>
            <a:rect l="l" t="t" r="r" b="b"/>
            <a:pathLst>
              <a:path w="5649321" h="4639620">
                <a:moveTo>
                  <a:pt x="0" y="0"/>
                </a:moveTo>
                <a:lnTo>
                  <a:pt x="5649321" y="0"/>
                </a:lnTo>
                <a:lnTo>
                  <a:pt x="5649321" y="4639620"/>
                </a:lnTo>
                <a:lnTo>
                  <a:pt x="0" y="4639620"/>
                </a:lnTo>
                <a:lnTo>
                  <a:pt x="0" y="0"/>
                </a:lnTo>
                <a:close/>
              </a:path>
            </a:pathLst>
          </a:custGeom>
          <a:blipFill>
            <a:blip r:embed="rId2"/>
            <a:stretch>
              <a:fillRect l="-18158" t="-1783" r="-33388" b="-2852"/>
            </a:stretch>
          </a:blipFill>
        </p:spPr>
        <p:txBody>
          <a:bodyPr/>
          <a:lstStyle/>
          <a:p>
            <a:endParaRPr lang="en-US"/>
          </a:p>
        </p:txBody>
      </p:sp>
      <p:sp>
        <p:nvSpPr>
          <p:cNvPr id="6" name="TextBox 6"/>
          <p:cNvSpPr txBox="1"/>
          <p:nvPr/>
        </p:nvSpPr>
        <p:spPr>
          <a:xfrm>
            <a:off x="264323" y="398730"/>
            <a:ext cx="4292633" cy="6476730"/>
          </a:xfrm>
          <a:prstGeom prst="rect">
            <a:avLst/>
          </a:prstGeom>
        </p:spPr>
        <p:txBody>
          <a:bodyPr lIns="0" tIns="0" rIns="0" bIns="0" rtlCol="0" anchor="t">
            <a:spAutoFit/>
          </a:bodyPr>
          <a:lstStyle/>
          <a:p>
            <a:pPr algn="l">
              <a:lnSpc>
                <a:spcPts val="3931"/>
              </a:lnSpc>
            </a:pPr>
            <a:r>
              <a:rPr lang="en-US" sz="3276">
                <a:solidFill>
                  <a:srgbClr val="000000"/>
                </a:solidFill>
                <a:latin typeface="Quicksand"/>
                <a:ea typeface="Quicksand"/>
                <a:cs typeface="Quicksand"/>
                <a:sym typeface="Quicksand"/>
              </a:rPr>
              <a:t>After Moses returned to Egypt, he went to Pharoah and gave him a message from Father God: “Let My people go.” But Pharaoh was stubborn. He said no and that made things much worse for the Israelites. They were forced to work even harder. </a:t>
            </a:r>
          </a:p>
        </p:txBody>
      </p:sp>
      <p:sp>
        <p:nvSpPr>
          <p:cNvPr id="7" name="TextBox 7"/>
          <p:cNvSpPr txBox="1"/>
          <p:nvPr/>
        </p:nvSpPr>
        <p:spPr>
          <a:xfrm>
            <a:off x="4785648" y="5860073"/>
            <a:ext cx="5164752" cy="641416"/>
          </a:xfrm>
          <a:prstGeom prst="rect">
            <a:avLst/>
          </a:prstGeom>
        </p:spPr>
        <p:txBody>
          <a:bodyPr lIns="0" tIns="0" rIns="0" bIns="0" rtlCol="0" anchor="t">
            <a:spAutoFit/>
          </a:bodyPr>
          <a:lstStyle/>
          <a:p>
            <a:pPr algn="l">
              <a:lnSpc>
                <a:spcPts val="5098"/>
              </a:lnSpc>
            </a:pPr>
            <a:r>
              <a:rPr lang="en-US" sz="4248" b="1">
                <a:solidFill>
                  <a:srgbClr val="000000"/>
                </a:solidFill>
                <a:latin typeface="Quicksand Bold"/>
                <a:ea typeface="Quicksand Bold"/>
                <a:cs typeface="Quicksand Bold"/>
                <a:sym typeface="Quicksand Bold"/>
              </a:rPr>
              <a:t>“Let My people go.”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821279" cy="7921032"/>
            <a:chOff x="0" y="0"/>
            <a:chExt cx="2308731" cy="3793087"/>
          </a:xfrm>
        </p:grpSpPr>
        <p:sp>
          <p:nvSpPr>
            <p:cNvPr id="3" name="Freeform 3"/>
            <p:cNvSpPr/>
            <p:nvPr/>
          </p:nvSpPr>
          <p:spPr>
            <a:xfrm>
              <a:off x="0" y="0"/>
              <a:ext cx="2308731" cy="3793087"/>
            </a:xfrm>
            <a:custGeom>
              <a:avLst/>
              <a:gdLst/>
              <a:ahLst/>
              <a:cxnLst/>
              <a:rect l="l" t="t" r="r" b="b"/>
              <a:pathLst>
                <a:path w="2308731" h="3793087">
                  <a:moveTo>
                    <a:pt x="0" y="0"/>
                  </a:moveTo>
                  <a:lnTo>
                    <a:pt x="2308731" y="0"/>
                  </a:lnTo>
                  <a:lnTo>
                    <a:pt x="2308731"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2308731"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Freeform 5"/>
          <p:cNvSpPr/>
          <p:nvPr/>
        </p:nvSpPr>
        <p:spPr>
          <a:xfrm>
            <a:off x="5299364" y="957420"/>
            <a:ext cx="4510089" cy="2768067"/>
          </a:xfrm>
          <a:custGeom>
            <a:avLst/>
            <a:gdLst/>
            <a:ahLst/>
            <a:cxnLst/>
            <a:rect l="l" t="t" r="r" b="b"/>
            <a:pathLst>
              <a:path w="4510089" h="2768067">
                <a:moveTo>
                  <a:pt x="0" y="0"/>
                </a:moveTo>
                <a:lnTo>
                  <a:pt x="4510089" y="0"/>
                </a:lnTo>
                <a:lnTo>
                  <a:pt x="4510089" y="2768067"/>
                </a:lnTo>
                <a:lnTo>
                  <a:pt x="0" y="2768067"/>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6"/>
          <p:cNvSpPr/>
          <p:nvPr/>
        </p:nvSpPr>
        <p:spPr>
          <a:xfrm>
            <a:off x="5638698" y="5100999"/>
            <a:ext cx="3045816" cy="2337664"/>
          </a:xfrm>
          <a:custGeom>
            <a:avLst/>
            <a:gdLst/>
            <a:ahLst/>
            <a:cxnLst/>
            <a:rect l="l" t="t" r="r" b="b"/>
            <a:pathLst>
              <a:path w="3045816" h="2337664">
                <a:moveTo>
                  <a:pt x="0" y="0"/>
                </a:moveTo>
                <a:lnTo>
                  <a:pt x="3045816" y="0"/>
                </a:lnTo>
                <a:lnTo>
                  <a:pt x="3045816" y="2337664"/>
                </a:lnTo>
                <a:lnTo>
                  <a:pt x="0" y="2337664"/>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249808" y="1502569"/>
            <a:ext cx="4321664" cy="4767263"/>
          </a:xfrm>
          <a:prstGeom prst="rect">
            <a:avLst/>
          </a:prstGeom>
        </p:spPr>
        <p:txBody>
          <a:bodyPr lIns="0" tIns="0" rIns="0" bIns="0" rtlCol="0" anchor="t">
            <a:spAutoFit/>
          </a:bodyPr>
          <a:lstStyle/>
          <a:p>
            <a:pPr algn="l">
              <a:lnSpc>
                <a:spcPts val="3761"/>
              </a:lnSpc>
            </a:pPr>
            <a:r>
              <a:rPr lang="en-US" sz="3134" dirty="0">
                <a:solidFill>
                  <a:srgbClr val="000000"/>
                </a:solidFill>
                <a:latin typeface="Quicksand"/>
                <a:ea typeface="Quicksand"/>
                <a:cs typeface="Quicksand"/>
                <a:sym typeface="Quicksand"/>
              </a:rPr>
              <a:t>But God wasn’t done. He showed His mighty power through a series of ten plagues. These weren’t just random events, they were signs to show Pharaoh and everyone in Egypt that Father God is the true and powerful King.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48632"/>
            <a:ext cx="10936675" cy="7921032"/>
            <a:chOff x="0" y="0"/>
            <a:chExt cx="5237166" cy="3793087"/>
          </a:xfrm>
        </p:grpSpPr>
        <p:sp>
          <p:nvSpPr>
            <p:cNvPr id="3" name="Freeform 3"/>
            <p:cNvSpPr/>
            <p:nvPr/>
          </p:nvSpPr>
          <p:spPr>
            <a:xfrm>
              <a:off x="0" y="0"/>
              <a:ext cx="5237166" cy="3793087"/>
            </a:xfrm>
            <a:custGeom>
              <a:avLst/>
              <a:gdLst/>
              <a:ahLst/>
              <a:cxnLst/>
              <a:rect l="l" t="t" r="r" b="b"/>
              <a:pathLst>
                <a:path w="5237166" h="3793087">
                  <a:moveTo>
                    <a:pt x="0" y="0"/>
                  </a:moveTo>
                  <a:lnTo>
                    <a:pt x="5237166" y="0"/>
                  </a:lnTo>
                  <a:lnTo>
                    <a:pt x="5237166"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5237166"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429829" y="0"/>
            <a:ext cx="9083427" cy="7664400"/>
          </a:xfrm>
          <a:prstGeom prst="rect">
            <a:avLst/>
          </a:prstGeom>
        </p:spPr>
        <p:txBody>
          <a:bodyPr lIns="0" tIns="0" rIns="0" bIns="0" rtlCol="0" anchor="t">
            <a:spAutoFit/>
          </a:bodyPr>
          <a:lstStyle/>
          <a:p>
            <a:pPr algn="l">
              <a:lnSpc>
                <a:spcPts val="5498"/>
              </a:lnSpc>
            </a:pPr>
            <a:r>
              <a:rPr lang="en-US" sz="4581">
                <a:solidFill>
                  <a:srgbClr val="000000"/>
                </a:solidFill>
                <a:latin typeface="Quicksand"/>
                <a:ea typeface="Quicksand"/>
                <a:cs typeface="Quicksand"/>
                <a:sym typeface="Quicksand"/>
              </a:rPr>
              <a:t>There were frogs, gnats, and flies. The river turned to blood. Animals died. People got painful sores. Hailstorm destroyed crops. There was darkness for three days. Each time, Pharaoh said no. But the final plague was the saddest, the death of every firstborn child in Egypt. Only the homes with lamb’s blood on the doorposts were protected. </a:t>
            </a:r>
          </a:p>
        </p:txBody>
      </p:sp>
      <p:sp>
        <p:nvSpPr>
          <p:cNvPr id="6" name="Freeform 6"/>
          <p:cNvSpPr/>
          <p:nvPr/>
        </p:nvSpPr>
        <p:spPr>
          <a:xfrm>
            <a:off x="8600366" y="6995160"/>
            <a:ext cx="680794" cy="603354"/>
          </a:xfrm>
          <a:custGeom>
            <a:avLst/>
            <a:gdLst/>
            <a:ahLst/>
            <a:cxnLst/>
            <a:rect l="l" t="t" r="r" b="b"/>
            <a:pathLst>
              <a:path w="680794" h="603354">
                <a:moveTo>
                  <a:pt x="0" y="0"/>
                </a:moveTo>
                <a:lnTo>
                  <a:pt x="680794" y="0"/>
                </a:lnTo>
                <a:lnTo>
                  <a:pt x="680794" y="603354"/>
                </a:lnTo>
                <a:lnTo>
                  <a:pt x="0" y="603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7" name="Freeform 7"/>
          <p:cNvSpPr/>
          <p:nvPr/>
        </p:nvSpPr>
        <p:spPr>
          <a:xfrm>
            <a:off x="7612577" y="6995160"/>
            <a:ext cx="711833" cy="630862"/>
          </a:xfrm>
          <a:custGeom>
            <a:avLst/>
            <a:gdLst/>
            <a:ahLst/>
            <a:cxnLst/>
            <a:rect l="l" t="t" r="r" b="b"/>
            <a:pathLst>
              <a:path w="711833" h="630862">
                <a:moveTo>
                  <a:pt x="0" y="0"/>
                </a:moveTo>
                <a:lnTo>
                  <a:pt x="711833" y="0"/>
                </a:lnTo>
                <a:lnTo>
                  <a:pt x="711833" y="630862"/>
                </a:lnTo>
                <a:lnTo>
                  <a:pt x="0" y="630862"/>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8" name="Freeform 8"/>
          <p:cNvSpPr/>
          <p:nvPr/>
        </p:nvSpPr>
        <p:spPr>
          <a:xfrm flipH="1">
            <a:off x="483367" y="6108855"/>
            <a:ext cx="587745" cy="491502"/>
          </a:xfrm>
          <a:custGeom>
            <a:avLst/>
            <a:gdLst/>
            <a:ahLst/>
            <a:cxnLst/>
            <a:rect l="l" t="t" r="r" b="b"/>
            <a:pathLst>
              <a:path w="587745" h="491502">
                <a:moveTo>
                  <a:pt x="587746" y="0"/>
                </a:moveTo>
                <a:lnTo>
                  <a:pt x="0" y="0"/>
                </a:lnTo>
                <a:lnTo>
                  <a:pt x="0" y="491502"/>
                </a:lnTo>
                <a:lnTo>
                  <a:pt x="587746" y="491502"/>
                </a:lnTo>
                <a:lnTo>
                  <a:pt x="587746" y="0"/>
                </a:lnTo>
                <a:close/>
              </a:path>
            </a:pathLst>
          </a:custGeom>
          <a:blipFill>
            <a:blip r:embed="rId3"/>
            <a:stretch>
              <a:fillRect/>
            </a:stretch>
          </a:blipFill>
        </p:spPr>
        <p:txBody>
          <a:bodyPr/>
          <a:lstStyle/>
          <a:p>
            <a:endParaRPr lang="en-US"/>
          </a:p>
        </p:txBody>
      </p:sp>
      <p:sp>
        <p:nvSpPr>
          <p:cNvPr id="9" name="Freeform 9"/>
          <p:cNvSpPr/>
          <p:nvPr/>
        </p:nvSpPr>
        <p:spPr>
          <a:xfrm>
            <a:off x="7909460" y="4477862"/>
            <a:ext cx="1219300" cy="1248962"/>
          </a:xfrm>
          <a:custGeom>
            <a:avLst/>
            <a:gdLst/>
            <a:ahLst/>
            <a:cxnLst/>
            <a:rect l="l" t="t" r="r" b="b"/>
            <a:pathLst>
              <a:path w="1219300" h="1248962">
                <a:moveTo>
                  <a:pt x="0" y="0"/>
                </a:moveTo>
                <a:lnTo>
                  <a:pt x="1219300" y="0"/>
                </a:lnTo>
                <a:lnTo>
                  <a:pt x="1219300" y="1248962"/>
                </a:lnTo>
                <a:lnTo>
                  <a:pt x="0" y="1248962"/>
                </a:lnTo>
                <a:lnTo>
                  <a:pt x="0" y="0"/>
                </a:lnTo>
                <a:close/>
              </a:path>
            </a:pathLst>
          </a:custGeom>
          <a:blipFill>
            <a:blip r:embed="rId4"/>
            <a:stretch>
              <a:fillRect/>
            </a:stretch>
          </a:blipFill>
        </p:spPr>
        <p:txBody>
          <a:bodyPr/>
          <a:lstStyle/>
          <a:p>
            <a:endParaRPr lang="en-US"/>
          </a:p>
        </p:txBody>
      </p:sp>
      <p:sp>
        <p:nvSpPr>
          <p:cNvPr id="10" name="Freeform 10"/>
          <p:cNvSpPr/>
          <p:nvPr/>
        </p:nvSpPr>
        <p:spPr>
          <a:xfrm>
            <a:off x="9128760" y="4477862"/>
            <a:ext cx="1219300" cy="1248962"/>
          </a:xfrm>
          <a:custGeom>
            <a:avLst/>
            <a:gdLst/>
            <a:ahLst/>
            <a:cxnLst/>
            <a:rect l="l" t="t" r="r" b="b"/>
            <a:pathLst>
              <a:path w="1219300" h="1248962">
                <a:moveTo>
                  <a:pt x="0" y="0"/>
                </a:moveTo>
                <a:lnTo>
                  <a:pt x="1219300" y="0"/>
                </a:lnTo>
                <a:lnTo>
                  <a:pt x="1219300" y="1248962"/>
                </a:lnTo>
                <a:lnTo>
                  <a:pt x="0" y="1248962"/>
                </a:lnTo>
                <a:lnTo>
                  <a:pt x="0" y="0"/>
                </a:lnTo>
                <a:close/>
              </a:path>
            </a:pathLst>
          </a:custGeom>
          <a:blipFill>
            <a:blip r:embed="rId4"/>
            <a:stretch>
              <a:fillRect/>
            </a:stretch>
          </a:blipFill>
        </p:spPr>
        <p:txBody>
          <a:bodyPr/>
          <a:lstStyle/>
          <a:p>
            <a:endParaRPr lang="en-US"/>
          </a:p>
        </p:txBody>
      </p:sp>
      <p:sp>
        <p:nvSpPr>
          <p:cNvPr id="11" name="Freeform 11"/>
          <p:cNvSpPr/>
          <p:nvPr/>
        </p:nvSpPr>
        <p:spPr>
          <a:xfrm>
            <a:off x="9128760" y="6108855"/>
            <a:ext cx="680794" cy="603354"/>
          </a:xfrm>
          <a:custGeom>
            <a:avLst/>
            <a:gdLst/>
            <a:ahLst/>
            <a:cxnLst/>
            <a:rect l="l" t="t" r="r" b="b"/>
            <a:pathLst>
              <a:path w="680794" h="603354">
                <a:moveTo>
                  <a:pt x="0" y="0"/>
                </a:moveTo>
                <a:lnTo>
                  <a:pt x="680794" y="0"/>
                </a:lnTo>
                <a:lnTo>
                  <a:pt x="680794" y="603354"/>
                </a:lnTo>
                <a:lnTo>
                  <a:pt x="0" y="603354"/>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2" name="Freeform 12"/>
          <p:cNvSpPr/>
          <p:nvPr/>
        </p:nvSpPr>
        <p:spPr>
          <a:xfrm flipH="1">
            <a:off x="1757986" y="4737255"/>
            <a:ext cx="587745" cy="491502"/>
          </a:xfrm>
          <a:custGeom>
            <a:avLst/>
            <a:gdLst/>
            <a:ahLst/>
            <a:cxnLst/>
            <a:rect l="l" t="t" r="r" b="b"/>
            <a:pathLst>
              <a:path w="587745" h="491502">
                <a:moveTo>
                  <a:pt x="587745" y="0"/>
                </a:moveTo>
                <a:lnTo>
                  <a:pt x="0" y="0"/>
                </a:lnTo>
                <a:lnTo>
                  <a:pt x="0" y="491502"/>
                </a:lnTo>
                <a:lnTo>
                  <a:pt x="587745" y="491502"/>
                </a:lnTo>
                <a:lnTo>
                  <a:pt x="587745" y="0"/>
                </a:lnTo>
                <a:close/>
              </a:path>
            </a:pathLst>
          </a:custGeom>
          <a:blipFill>
            <a:blip r:embed="rId3"/>
            <a:stretch>
              <a:fillRect/>
            </a:stretch>
          </a:blipFill>
        </p:spPr>
        <p:txBody>
          <a:bodyPr/>
          <a:lstStyle/>
          <a:p>
            <a:endParaRPr lang="en-US"/>
          </a:p>
        </p:txBody>
      </p:sp>
      <p:sp>
        <p:nvSpPr>
          <p:cNvPr id="13" name="Freeform 13"/>
          <p:cNvSpPr/>
          <p:nvPr/>
        </p:nvSpPr>
        <p:spPr>
          <a:xfrm>
            <a:off x="5171454" y="1192876"/>
            <a:ext cx="593767" cy="515093"/>
          </a:xfrm>
          <a:custGeom>
            <a:avLst/>
            <a:gdLst/>
            <a:ahLst/>
            <a:cxnLst/>
            <a:rect l="l" t="t" r="r" b="b"/>
            <a:pathLst>
              <a:path w="593767" h="515093">
                <a:moveTo>
                  <a:pt x="0" y="0"/>
                </a:moveTo>
                <a:lnTo>
                  <a:pt x="593767" y="0"/>
                </a:lnTo>
                <a:lnTo>
                  <a:pt x="593767" y="515093"/>
                </a:lnTo>
                <a:lnTo>
                  <a:pt x="0" y="515093"/>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flipH="1">
            <a:off x="9281160" y="2132601"/>
            <a:ext cx="587745" cy="491502"/>
          </a:xfrm>
          <a:custGeom>
            <a:avLst/>
            <a:gdLst/>
            <a:ahLst/>
            <a:cxnLst/>
            <a:rect l="l" t="t" r="r" b="b"/>
            <a:pathLst>
              <a:path w="587745" h="491502">
                <a:moveTo>
                  <a:pt x="587745" y="0"/>
                </a:moveTo>
                <a:lnTo>
                  <a:pt x="0" y="0"/>
                </a:lnTo>
                <a:lnTo>
                  <a:pt x="0" y="491502"/>
                </a:lnTo>
                <a:lnTo>
                  <a:pt x="587745" y="491502"/>
                </a:lnTo>
                <a:lnTo>
                  <a:pt x="587745" y="0"/>
                </a:lnTo>
                <a:close/>
              </a:path>
            </a:pathLst>
          </a:custGeom>
          <a:blipFill>
            <a:blip r:embed="rId3"/>
            <a:stretch>
              <a:fillRect/>
            </a:stretch>
          </a:blipFill>
        </p:spPr>
        <p:txBody>
          <a:bodyPr/>
          <a:lstStyle/>
          <a:p>
            <a:endParaRPr lang="en-US"/>
          </a:p>
        </p:txBody>
      </p:sp>
      <p:sp>
        <p:nvSpPr>
          <p:cNvPr id="15" name="Freeform 15"/>
          <p:cNvSpPr/>
          <p:nvPr/>
        </p:nvSpPr>
        <p:spPr>
          <a:xfrm>
            <a:off x="7321715" y="701374"/>
            <a:ext cx="587745" cy="491502"/>
          </a:xfrm>
          <a:custGeom>
            <a:avLst/>
            <a:gdLst/>
            <a:ahLst/>
            <a:cxnLst/>
            <a:rect l="l" t="t" r="r" b="b"/>
            <a:pathLst>
              <a:path w="587745" h="491502">
                <a:moveTo>
                  <a:pt x="0" y="0"/>
                </a:moveTo>
                <a:lnTo>
                  <a:pt x="587745" y="0"/>
                </a:lnTo>
                <a:lnTo>
                  <a:pt x="587745" y="491502"/>
                </a:lnTo>
                <a:lnTo>
                  <a:pt x="0" y="491502"/>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058400" cy="7921032"/>
            <a:chOff x="0" y="0"/>
            <a:chExt cx="4816593" cy="3793087"/>
          </a:xfrm>
        </p:grpSpPr>
        <p:sp>
          <p:nvSpPr>
            <p:cNvPr id="3" name="Freeform 3"/>
            <p:cNvSpPr/>
            <p:nvPr/>
          </p:nvSpPr>
          <p:spPr>
            <a:xfrm>
              <a:off x="0" y="0"/>
              <a:ext cx="4816592" cy="3793087"/>
            </a:xfrm>
            <a:custGeom>
              <a:avLst/>
              <a:gdLst/>
              <a:ahLst/>
              <a:cxnLst/>
              <a:rect l="l" t="t" r="r" b="b"/>
              <a:pathLst>
                <a:path w="4816592" h="3793087">
                  <a:moveTo>
                    <a:pt x="0" y="0"/>
                  </a:moveTo>
                  <a:lnTo>
                    <a:pt x="4816592" y="0"/>
                  </a:lnTo>
                  <a:lnTo>
                    <a:pt x="4816592"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816593"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429829" y="777240"/>
            <a:ext cx="9198742" cy="3528046"/>
          </a:xfrm>
          <a:prstGeom prst="rect">
            <a:avLst/>
          </a:prstGeom>
        </p:spPr>
        <p:txBody>
          <a:bodyPr lIns="0" tIns="0" rIns="0" bIns="0" rtlCol="0" anchor="t">
            <a:spAutoFit/>
          </a:bodyPr>
          <a:lstStyle/>
          <a:p>
            <a:pPr algn="l">
              <a:lnSpc>
                <a:spcPts val="5568"/>
              </a:lnSpc>
            </a:pPr>
            <a:r>
              <a:rPr lang="en-US" sz="4640">
                <a:solidFill>
                  <a:srgbClr val="000000"/>
                </a:solidFill>
                <a:latin typeface="Quicksand"/>
                <a:ea typeface="Quicksand"/>
                <a:cs typeface="Quicksand"/>
                <a:sym typeface="Quicksand"/>
              </a:rPr>
              <a:t>That night became known as Passover, because God “passed over” those homes. Pharaoh finally gave in and told the Israelites to leave. </a:t>
            </a:r>
          </a:p>
        </p:txBody>
      </p:sp>
      <p:sp>
        <p:nvSpPr>
          <p:cNvPr id="6" name="Freeform 6"/>
          <p:cNvSpPr/>
          <p:nvPr/>
        </p:nvSpPr>
        <p:spPr>
          <a:xfrm>
            <a:off x="274320" y="6323215"/>
            <a:ext cx="5796742" cy="1449185"/>
          </a:xfrm>
          <a:custGeom>
            <a:avLst/>
            <a:gdLst/>
            <a:ahLst/>
            <a:cxnLst/>
            <a:rect l="l" t="t" r="r" b="b"/>
            <a:pathLst>
              <a:path w="5796742" h="1449185">
                <a:moveTo>
                  <a:pt x="0" y="0"/>
                </a:moveTo>
                <a:lnTo>
                  <a:pt x="5796742" y="0"/>
                </a:lnTo>
                <a:lnTo>
                  <a:pt x="5796742" y="1449185"/>
                </a:lnTo>
                <a:lnTo>
                  <a:pt x="0" y="1449185"/>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429829" y="2122177"/>
            <a:ext cx="9198742" cy="4233655"/>
          </a:xfrm>
          <a:prstGeom prst="rect">
            <a:avLst/>
          </a:prstGeom>
        </p:spPr>
        <p:txBody>
          <a:bodyPr lIns="0" tIns="0" rIns="0" bIns="0" rtlCol="0" anchor="t">
            <a:spAutoFit/>
          </a:bodyPr>
          <a:lstStyle/>
          <a:p>
            <a:pPr algn="l">
              <a:lnSpc>
                <a:spcPts val="5568"/>
              </a:lnSpc>
            </a:pPr>
            <a:r>
              <a:rPr lang="en-US" sz="4640">
                <a:solidFill>
                  <a:srgbClr val="000000"/>
                </a:solidFill>
                <a:latin typeface="Quicksand"/>
                <a:ea typeface="Quicksand"/>
                <a:cs typeface="Quicksand"/>
                <a:sym typeface="Quicksand"/>
              </a:rPr>
              <a:t>This story reminds us that Father God fights on behalf of His people. His power is not for display or show—it is for saving, protecting, and guiding us into freedom.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777240" y="786765"/>
            <a:ext cx="8503920" cy="5467350"/>
          </a:xfrm>
          <a:prstGeom prst="rect">
            <a:avLst/>
          </a:prstGeom>
        </p:spPr>
        <p:txBody>
          <a:bodyPr lIns="0" tIns="0" rIns="0" bIns="0" rtlCol="0" anchor="t">
            <a:spAutoFit/>
          </a:bodyPr>
          <a:lstStyle/>
          <a:p>
            <a:pPr algn="ctr">
              <a:lnSpc>
                <a:spcPts val="8656"/>
              </a:lnSpc>
            </a:pPr>
            <a:r>
              <a:rPr lang="en-US" sz="7213" b="1">
                <a:solidFill>
                  <a:srgbClr val="000000"/>
                </a:solidFill>
                <a:latin typeface="Quicksand Bold"/>
                <a:ea typeface="Quicksand Bold"/>
                <a:cs typeface="Quicksand Bold"/>
                <a:sym typeface="Quicksand Bold"/>
              </a:rPr>
              <a:t>Let’s remember:</a:t>
            </a:r>
            <a:r>
              <a:rPr lang="en-US" sz="7213">
                <a:solidFill>
                  <a:srgbClr val="000000"/>
                </a:solidFill>
                <a:latin typeface="Quicksand"/>
                <a:ea typeface="Quicksand"/>
                <a:cs typeface="Quicksand"/>
                <a:sym typeface="Quicksand"/>
              </a:rPr>
              <a:t> Father God is powerful, and He uses His power to help His people.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0238018" cy="7921032"/>
            <a:chOff x="0" y="0"/>
            <a:chExt cx="4902605" cy="3793087"/>
          </a:xfrm>
        </p:grpSpPr>
        <p:sp>
          <p:nvSpPr>
            <p:cNvPr id="3" name="Freeform 3"/>
            <p:cNvSpPr/>
            <p:nvPr/>
          </p:nvSpPr>
          <p:spPr>
            <a:xfrm>
              <a:off x="0" y="0"/>
              <a:ext cx="4902605" cy="3793087"/>
            </a:xfrm>
            <a:custGeom>
              <a:avLst/>
              <a:gdLst/>
              <a:ahLst/>
              <a:cxnLst/>
              <a:rect l="l" t="t" r="r" b="b"/>
              <a:pathLst>
                <a:path w="4902605" h="3793087">
                  <a:moveTo>
                    <a:pt x="0" y="0"/>
                  </a:moveTo>
                  <a:lnTo>
                    <a:pt x="4902605" y="0"/>
                  </a:lnTo>
                  <a:lnTo>
                    <a:pt x="4902605" y="3793087"/>
                  </a:lnTo>
                  <a:lnTo>
                    <a:pt x="0" y="3793087"/>
                  </a:lnTo>
                  <a:close/>
                </a:path>
              </a:pathLst>
            </a:custGeom>
            <a:solidFill>
              <a:srgbClr val="F8BC3D"/>
            </a:solidFill>
          </p:spPr>
          <p:txBody>
            <a:bodyPr/>
            <a:lstStyle/>
            <a:p>
              <a:endParaRPr lang="en-US"/>
            </a:p>
          </p:txBody>
        </p:sp>
        <p:sp>
          <p:nvSpPr>
            <p:cNvPr id="4" name="TextBox 4"/>
            <p:cNvSpPr txBox="1"/>
            <p:nvPr/>
          </p:nvSpPr>
          <p:spPr>
            <a:xfrm>
              <a:off x="0" y="-9525"/>
              <a:ext cx="4902605" cy="3802612"/>
            </a:xfrm>
            <a:prstGeom prst="rect">
              <a:avLst/>
            </a:prstGeom>
          </p:spPr>
          <p:txBody>
            <a:bodyPr lIns="27940" tIns="27940" rIns="27940" bIns="27940" rtlCol="0" anchor="ctr"/>
            <a:lstStyle/>
            <a:p>
              <a:pPr algn="ctr">
                <a:lnSpc>
                  <a:spcPts val="1462"/>
                </a:lnSpc>
                <a:spcBef>
                  <a:spcPct val="0"/>
                </a:spcBef>
              </a:pPr>
              <a:endParaRPr/>
            </a:p>
          </p:txBody>
        </p:sp>
      </p:grpSp>
      <p:sp>
        <p:nvSpPr>
          <p:cNvPr id="5" name="TextBox 5"/>
          <p:cNvSpPr txBox="1"/>
          <p:nvPr/>
        </p:nvSpPr>
        <p:spPr>
          <a:xfrm>
            <a:off x="4536629" y="2605512"/>
            <a:ext cx="1483171" cy="471417"/>
          </a:xfrm>
          <a:prstGeom prst="rect">
            <a:avLst/>
          </a:prstGeom>
        </p:spPr>
        <p:txBody>
          <a:bodyPr wrap="square" lIns="0" tIns="0" rIns="0" bIns="0" rtlCol="0" anchor="t">
            <a:spAutoFit/>
          </a:bodyPr>
          <a:lstStyle/>
          <a:p>
            <a:pPr algn="ctr">
              <a:lnSpc>
                <a:spcPts val="3941"/>
              </a:lnSpc>
              <a:spcBef>
                <a:spcPct val="0"/>
              </a:spcBef>
            </a:pPr>
            <a:r>
              <a:rPr lang="en-US" sz="2815" u="sng" dirty="0">
                <a:solidFill>
                  <a:srgbClr val="000000"/>
                </a:solidFill>
                <a:latin typeface="Canva Sans"/>
                <a:ea typeface="Canva Sans"/>
                <a:cs typeface="Canva Sans"/>
                <a:sym typeface="Canva Sans"/>
                <a:hlinkClick r:id="rId2" tooltip="https://www.youtube.com/watch?v=zYuJqIqYuEY"/>
              </a:rPr>
              <a:t>Video</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392</Words>
  <Application>Microsoft Office PowerPoint</Application>
  <PresentationFormat>Custom</PresentationFormat>
  <Paragraphs>25</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KG Primary Dots Lined</vt:lpstr>
      <vt:lpstr>KG Primary Penmanship</vt:lpstr>
      <vt:lpstr>Quicksand Bold</vt:lpstr>
      <vt:lpstr>Quicksand</vt:lpstr>
      <vt:lpstr>Calibri</vt:lpstr>
      <vt:lpstr>Sweet Apricot</vt:lpstr>
      <vt:lpstr>Arial</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Preschool Week 2</dc:title>
  <cp:lastModifiedBy>Rebekah Jahaziel</cp:lastModifiedBy>
  <cp:revision>1</cp:revision>
  <dcterms:created xsi:type="dcterms:W3CDTF">2006-08-16T00:00:00Z</dcterms:created>
  <dcterms:modified xsi:type="dcterms:W3CDTF">2026-05-09T02:33:19Z</dcterms:modified>
  <dc:identifier>DAHI7-2Vrc4</dc:identifier>
</cp:coreProperties>
</file>