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58400" cy="7772400"/>
  <p:notesSz cx="6858000" cy="9144000"/>
  <p:embeddedFontLst>
    <p:embeddedFont>
      <p:font typeface="KG Primary Dots Lined" panose="020B0604020202020204" charset="0"/>
      <p:regular r:id="rId14"/>
    </p:embeddedFont>
    <p:embeddedFont>
      <p:font typeface="KG Primary Penmanship" panose="020B0604020202020204" charset="0"/>
      <p:regular r:id="rId15"/>
    </p:embeddedFont>
    <p:embeddedFont>
      <p:font typeface="Quicksand" panose="020B0604020202020204" charset="0"/>
      <p:regular r:id="rId16"/>
    </p:embeddedFont>
    <p:embeddedFont>
      <p:font typeface="Quicksand Bold" panose="020B0604020202020204" charset="0"/>
      <p:regular r:id="rId17"/>
    </p:embeddedFont>
    <p:embeddedFont>
      <p:font typeface="Sweet Apricot"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166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Jahaziel" userId="4e9f4179b5ede0bb" providerId="LiveId" clId="{CA146633-3363-4EF0-99DD-838D94DB8CCC}"/>
    <pc:docChg chg="custSel modSld">
      <pc:chgData name="Rebekah Jahaziel" userId="4e9f4179b5ede0bb" providerId="LiveId" clId="{CA146633-3363-4EF0-99DD-838D94DB8CCC}" dt="2026-05-09T02:21:43.738" v="7" actId="313"/>
      <pc:docMkLst>
        <pc:docMk/>
      </pc:docMkLst>
      <pc:sldChg chg="modSp mod">
        <pc:chgData name="Rebekah Jahaziel" userId="4e9f4179b5ede0bb" providerId="LiveId" clId="{CA146633-3363-4EF0-99DD-838D94DB8CCC}" dt="2026-05-09T02:21:43.738" v="7" actId="313"/>
        <pc:sldMkLst>
          <pc:docMk/>
          <pc:sldMk cId="0" sldId="259"/>
        </pc:sldMkLst>
        <pc:spChg chg="mod">
          <ac:chgData name="Rebekah Jahaziel" userId="4e9f4179b5ede0bb" providerId="LiveId" clId="{CA146633-3363-4EF0-99DD-838D94DB8CCC}" dt="2026-05-09T02:21:21.988" v="3" actId="14100"/>
          <ac:spMkLst>
            <pc:docMk/>
            <pc:sldMk cId="0" sldId="259"/>
            <ac:spMk id="2" creationId="{00000000-0000-0000-0000-000000000000}"/>
          </ac:spMkLst>
        </pc:spChg>
        <pc:spChg chg="mod">
          <ac:chgData name="Rebekah Jahaziel" userId="4e9f4179b5ede0bb" providerId="LiveId" clId="{CA146633-3363-4EF0-99DD-838D94DB8CCC}" dt="2026-05-09T02:21:32.992" v="4" actId="14100"/>
          <ac:spMkLst>
            <pc:docMk/>
            <pc:sldMk cId="0" sldId="259"/>
            <ac:spMk id="3" creationId="{00000000-0000-0000-0000-000000000000}"/>
          </ac:spMkLst>
        </pc:spChg>
        <pc:spChg chg="mod">
          <ac:chgData name="Rebekah Jahaziel" userId="4e9f4179b5ede0bb" providerId="LiveId" clId="{CA146633-3363-4EF0-99DD-838D94DB8CCC}" dt="2026-05-09T02:21:43.738" v="7" actId="313"/>
          <ac:spMkLst>
            <pc:docMk/>
            <pc:sldMk cId="0" sldId="259"/>
            <ac:spMk id="7" creationId="{00000000-0000-0000-0000-000000000000}"/>
          </ac:spMkLst>
        </pc:spChg>
        <pc:grpChg chg="mod">
          <ac:chgData name="Rebekah Jahaziel" userId="4e9f4179b5ede0bb" providerId="LiveId" clId="{CA146633-3363-4EF0-99DD-838D94DB8CCC}" dt="2026-05-09T02:21:38.741" v="5" actId="14100"/>
          <ac:grpSpMkLst>
            <pc:docMk/>
            <pc:sldMk cId="0" sldId="259"/>
            <ac:grpSpMk id="4"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watch?v=gPt-vGG8Fb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058400" cy="7772400"/>
          </a:xfrm>
          <a:custGeom>
            <a:avLst/>
            <a:gdLst/>
            <a:ahLst/>
            <a:cxnLst/>
            <a:rect l="l" t="t" r="r" b="b"/>
            <a:pathLst>
              <a:path w="10058400" h="7772400">
                <a:moveTo>
                  <a:pt x="0" y="0"/>
                </a:moveTo>
                <a:lnTo>
                  <a:pt x="10058400" y="0"/>
                </a:lnTo>
                <a:lnTo>
                  <a:pt x="10058400" y="7772400"/>
                </a:lnTo>
                <a:lnTo>
                  <a:pt x="0" y="7772400"/>
                </a:lnTo>
                <a:lnTo>
                  <a:pt x="0" y="0"/>
                </a:lnTo>
                <a:close/>
              </a:path>
            </a:pathLst>
          </a:custGeom>
          <a:blipFill>
            <a:blip r:embed="rId2"/>
            <a:stretch>
              <a:fillRect t="-10163" r="-3028" b="-23168"/>
            </a:stretch>
          </a:blipFill>
        </p:spPr>
        <p:txBody>
          <a:bodyPr/>
          <a:lstStyle/>
          <a:p>
            <a:endParaRPr lang="en-US"/>
          </a:p>
        </p:txBody>
      </p:sp>
      <p:sp>
        <p:nvSpPr>
          <p:cNvPr id="3" name="Freeform 3"/>
          <p:cNvSpPr/>
          <p:nvPr/>
        </p:nvSpPr>
        <p:spPr>
          <a:xfrm>
            <a:off x="1328464" y="-18773"/>
            <a:ext cx="7401472" cy="1504673"/>
          </a:xfrm>
          <a:custGeom>
            <a:avLst/>
            <a:gdLst/>
            <a:ahLst/>
            <a:cxnLst/>
            <a:rect l="l" t="t" r="r" b="b"/>
            <a:pathLst>
              <a:path w="7401472" h="1504673">
                <a:moveTo>
                  <a:pt x="0" y="0"/>
                </a:moveTo>
                <a:lnTo>
                  <a:pt x="7401472" y="0"/>
                </a:lnTo>
                <a:lnTo>
                  <a:pt x="7401472" y="1504673"/>
                </a:lnTo>
                <a:lnTo>
                  <a:pt x="0" y="1504673"/>
                </a:lnTo>
                <a:lnTo>
                  <a:pt x="0" y="0"/>
                </a:lnTo>
                <a:close/>
              </a:path>
            </a:pathLst>
          </a:custGeom>
          <a:blipFill>
            <a:blip r:embed="rId3"/>
            <a:stretch>
              <a:fillRect t="-78371" b="-98321"/>
            </a:stretch>
          </a:blipFill>
        </p:spPr>
        <p:txBody>
          <a:bodyPr/>
          <a:lstStyle/>
          <a:p>
            <a:endParaRPr lang="en-US"/>
          </a:p>
        </p:txBody>
      </p:sp>
      <p:sp>
        <p:nvSpPr>
          <p:cNvPr id="4" name="Freeform 4"/>
          <p:cNvSpPr/>
          <p:nvPr/>
        </p:nvSpPr>
        <p:spPr>
          <a:xfrm>
            <a:off x="3018609" y="4216669"/>
            <a:ext cx="4021183" cy="1819585"/>
          </a:xfrm>
          <a:custGeom>
            <a:avLst/>
            <a:gdLst/>
            <a:ahLst/>
            <a:cxnLst/>
            <a:rect l="l" t="t" r="r" b="b"/>
            <a:pathLst>
              <a:path w="4021183" h="1819585">
                <a:moveTo>
                  <a:pt x="0" y="0"/>
                </a:moveTo>
                <a:lnTo>
                  <a:pt x="4021182" y="0"/>
                </a:lnTo>
                <a:lnTo>
                  <a:pt x="4021182" y="1819585"/>
                </a:lnTo>
                <a:lnTo>
                  <a:pt x="0" y="1819585"/>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711200" y="806049"/>
            <a:ext cx="8636000" cy="1696441"/>
          </a:xfrm>
          <a:prstGeom prst="rect">
            <a:avLst/>
          </a:prstGeom>
        </p:spPr>
        <p:txBody>
          <a:bodyPr lIns="0" tIns="0" rIns="0" bIns="0" rtlCol="0" anchor="t">
            <a:spAutoFit/>
          </a:bodyPr>
          <a:lstStyle/>
          <a:p>
            <a:pPr algn="ctr">
              <a:lnSpc>
                <a:spcPts val="13828"/>
              </a:lnSpc>
              <a:spcBef>
                <a:spcPct val="0"/>
              </a:spcBef>
            </a:pPr>
            <a:r>
              <a:rPr lang="en-US" sz="9877">
                <a:solidFill>
                  <a:srgbClr val="000000"/>
                </a:solidFill>
                <a:latin typeface="Sweet Apricot"/>
                <a:ea typeface="Sweet Apricot"/>
                <a:cs typeface="Sweet Apricot"/>
                <a:sym typeface="Sweet Apricot"/>
              </a:rPr>
              <a:t>God Shows His Power</a:t>
            </a:r>
          </a:p>
        </p:txBody>
      </p:sp>
      <p:sp>
        <p:nvSpPr>
          <p:cNvPr id="6" name="TextBox 6"/>
          <p:cNvSpPr txBox="1"/>
          <p:nvPr/>
        </p:nvSpPr>
        <p:spPr>
          <a:xfrm>
            <a:off x="1021489" y="3414263"/>
            <a:ext cx="8015422" cy="625146"/>
          </a:xfrm>
          <a:prstGeom prst="rect">
            <a:avLst/>
          </a:prstGeom>
        </p:spPr>
        <p:txBody>
          <a:bodyPr lIns="0" tIns="0" rIns="0" bIns="0" rtlCol="0" anchor="t">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Water Walls!</a:t>
            </a:r>
          </a:p>
        </p:txBody>
      </p:sp>
      <p:sp>
        <p:nvSpPr>
          <p:cNvPr id="7" name="TextBox 7"/>
          <p:cNvSpPr txBox="1"/>
          <p:nvPr/>
        </p:nvSpPr>
        <p:spPr>
          <a:xfrm>
            <a:off x="1817217" y="6280190"/>
            <a:ext cx="6423966" cy="503053"/>
          </a:xfrm>
          <a:prstGeom prst="rect">
            <a:avLst/>
          </a:prstGeom>
        </p:spPr>
        <p:txBody>
          <a:bodyPr lIns="0" tIns="0" rIns="0" bIns="0" rtlCol="0" anchor="t">
            <a:spAutoFit/>
          </a:bodyPr>
          <a:lstStyle/>
          <a:p>
            <a:pPr algn="ctr">
              <a:lnSpc>
                <a:spcPts val="3769"/>
              </a:lnSpc>
              <a:spcBef>
                <a:spcPct val="0"/>
              </a:spcBef>
            </a:pPr>
            <a:r>
              <a:rPr lang="en-US" sz="3769">
                <a:solidFill>
                  <a:srgbClr val="000000"/>
                </a:solidFill>
                <a:latin typeface="KG Primary Penmanship"/>
                <a:ea typeface="KG Primary Penmanship"/>
                <a:cs typeface="KG Primary Penmanship"/>
                <a:sym typeface="KG Primary Penmanship"/>
              </a:rPr>
              <a:t>Unit 3: Week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170661" y="737235"/>
            <a:ext cx="9717078" cy="6257925"/>
          </a:xfrm>
          <a:prstGeom prst="rect">
            <a:avLst/>
          </a:prstGeom>
        </p:spPr>
        <p:txBody>
          <a:bodyPr lIns="0" tIns="0" rIns="0" bIns="0" rtlCol="0" anchor="t">
            <a:spAutoFit/>
          </a:bodyPr>
          <a:lstStyle/>
          <a:p>
            <a:pPr algn="ctr">
              <a:lnSpc>
                <a:spcPts val="5488"/>
              </a:lnSpc>
            </a:pPr>
            <a:r>
              <a:rPr lang="en-US" sz="4573" b="1">
                <a:solidFill>
                  <a:srgbClr val="000000"/>
                </a:solidFill>
                <a:latin typeface="Quicksand Bold"/>
                <a:ea typeface="Quicksand Bold"/>
                <a:cs typeface="Quicksand Bold"/>
                <a:sym typeface="Quicksand Bold"/>
              </a:rPr>
              <a:t>Discussion Questions </a:t>
            </a:r>
          </a:p>
          <a:p>
            <a:pPr algn="ctr">
              <a:lnSpc>
                <a:spcPts val="5488"/>
              </a:lnSpc>
            </a:pPr>
            <a:r>
              <a:rPr lang="en-US" sz="4573">
                <a:solidFill>
                  <a:srgbClr val="000000"/>
                </a:solidFill>
                <a:latin typeface="Quicksand"/>
                <a:ea typeface="Quicksand"/>
                <a:cs typeface="Quicksand"/>
                <a:sym typeface="Quicksand"/>
              </a:rPr>
              <a:t>1. How did Father God protect the Israelites from Pharaoh’s army?</a:t>
            </a:r>
          </a:p>
          <a:p>
            <a:pPr algn="ctr">
              <a:lnSpc>
                <a:spcPts val="5488"/>
              </a:lnSpc>
            </a:pPr>
            <a:endParaRPr lang="en-US" sz="4573">
              <a:solidFill>
                <a:srgbClr val="000000"/>
              </a:solidFill>
              <a:latin typeface="Quicksand"/>
              <a:ea typeface="Quicksand"/>
              <a:cs typeface="Quicksand"/>
              <a:sym typeface="Quicksand"/>
            </a:endParaRPr>
          </a:p>
          <a:p>
            <a:pPr algn="ctr">
              <a:lnSpc>
                <a:spcPts val="5488"/>
              </a:lnSpc>
            </a:pPr>
            <a:r>
              <a:rPr lang="en-US" sz="4573">
                <a:solidFill>
                  <a:srgbClr val="000000"/>
                </a:solidFill>
                <a:latin typeface="Quicksand"/>
                <a:ea typeface="Quicksand"/>
                <a:cs typeface="Quicksand"/>
                <a:sym typeface="Quicksand"/>
              </a:rPr>
              <a:t> 2. What did Moses do to part the sea?</a:t>
            </a:r>
          </a:p>
          <a:p>
            <a:pPr algn="ctr">
              <a:lnSpc>
                <a:spcPts val="5488"/>
              </a:lnSpc>
            </a:pPr>
            <a:endParaRPr lang="en-US" sz="4573">
              <a:solidFill>
                <a:srgbClr val="000000"/>
              </a:solidFill>
              <a:latin typeface="Quicksand"/>
              <a:ea typeface="Quicksand"/>
              <a:cs typeface="Quicksand"/>
              <a:sym typeface="Quicksand"/>
            </a:endParaRPr>
          </a:p>
          <a:p>
            <a:pPr algn="ctr">
              <a:lnSpc>
                <a:spcPts val="5488"/>
              </a:lnSpc>
            </a:pPr>
            <a:r>
              <a:rPr lang="en-US" sz="4573">
                <a:solidFill>
                  <a:srgbClr val="000000"/>
                </a:solidFill>
                <a:latin typeface="Quicksand"/>
                <a:ea typeface="Quicksand"/>
                <a:cs typeface="Quicksand"/>
                <a:sym typeface="Quicksand"/>
              </a:rPr>
              <a:t>3. How can we trust Father God when we feel trapped or afraid?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855" y="594370"/>
            <a:ext cx="9284691" cy="6583660"/>
            <a:chOff x="0" y="0"/>
            <a:chExt cx="3537025" cy="2508061"/>
          </a:xfrm>
        </p:grpSpPr>
        <p:sp>
          <p:nvSpPr>
            <p:cNvPr id="3" name="Freeform 3"/>
            <p:cNvSpPr/>
            <p:nvPr/>
          </p:nvSpPr>
          <p:spPr>
            <a:xfrm>
              <a:off x="0" y="0"/>
              <a:ext cx="3537025" cy="2508061"/>
            </a:xfrm>
            <a:custGeom>
              <a:avLst/>
              <a:gdLst/>
              <a:ahLst/>
              <a:cxnLst/>
              <a:rect l="l" t="t" r="r" b="b"/>
              <a:pathLst>
                <a:path w="3537025" h="2508061">
                  <a:moveTo>
                    <a:pt x="20012" y="0"/>
                  </a:moveTo>
                  <a:lnTo>
                    <a:pt x="3517013" y="0"/>
                  </a:lnTo>
                  <a:cubicBezTo>
                    <a:pt x="3528066" y="0"/>
                    <a:pt x="3537025" y="8960"/>
                    <a:pt x="3537025" y="20012"/>
                  </a:cubicBezTo>
                  <a:lnTo>
                    <a:pt x="3537025" y="2488049"/>
                  </a:lnTo>
                  <a:cubicBezTo>
                    <a:pt x="3537025" y="2499101"/>
                    <a:pt x="3528066" y="2508061"/>
                    <a:pt x="3517013" y="2508061"/>
                  </a:cubicBezTo>
                  <a:lnTo>
                    <a:pt x="20012" y="2508061"/>
                  </a:lnTo>
                  <a:cubicBezTo>
                    <a:pt x="8960" y="2508061"/>
                    <a:pt x="0" y="2499101"/>
                    <a:pt x="0" y="2488049"/>
                  </a:cubicBezTo>
                  <a:lnTo>
                    <a:pt x="0" y="20012"/>
                  </a:lnTo>
                  <a:cubicBezTo>
                    <a:pt x="0" y="8960"/>
                    <a:pt x="8960" y="0"/>
                    <a:pt x="20012" y="0"/>
                  </a:cubicBezTo>
                  <a:close/>
                </a:path>
              </a:pathLst>
            </a:custGeom>
            <a:ln w="19050" cap="rnd">
              <a:solidFill>
                <a:srgbClr val="000000"/>
              </a:solidFill>
              <a:prstDash val="solid"/>
              <a:round/>
            </a:ln>
          </p:spPr>
          <p:txBody>
            <a:bodyPr/>
            <a:lstStyle/>
            <a:p>
              <a:endParaRPr lang="en-US"/>
            </a:p>
          </p:txBody>
        </p:sp>
        <p:sp>
          <p:nvSpPr>
            <p:cNvPr id="4" name="TextBox 4"/>
            <p:cNvSpPr txBox="1"/>
            <p:nvPr/>
          </p:nvSpPr>
          <p:spPr>
            <a:xfrm>
              <a:off x="0" y="-28575"/>
              <a:ext cx="3537025" cy="2536636"/>
            </a:xfrm>
            <a:prstGeom prst="rect">
              <a:avLst/>
            </a:prstGeom>
          </p:spPr>
          <p:txBody>
            <a:bodyPr lIns="47790" tIns="47790" rIns="47790" bIns="47790" rtlCol="0" anchor="ctr"/>
            <a:lstStyle/>
            <a:p>
              <a:pPr algn="ctr">
                <a:lnSpc>
                  <a:spcPts val="1843"/>
                </a:lnSpc>
              </a:pPr>
              <a:endParaRPr/>
            </a:p>
          </p:txBody>
        </p:sp>
      </p:grpSp>
      <p:sp>
        <p:nvSpPr>
          <p:cNvPr id="5" name="TextBox 5"/>
          <p:cNvSpPr txBox="1"/>
          <p:nvPr/>
        </p:nvSpPr>
        <p:spPr>
          <a:xfrm>
            <a:off x="711200" y="946150"/>
            <a:ext cx="8608222" cy="746981"/>
          </a:xfrm>
          <a:prstGeom prst="rect">
            <a:avLst/>
          </a:prstGeom>
        </p:spPr>
        <p:txBody>
          <a:bodyPr lIns="0" tIns="0" rIns="0" bIns="0" rtlCol="0" anchor="t">
            <a:spAutoFit/>
          </a:bodyPr>
          <a:lstStyle/>
          <a:p>
            <a:pPr algn="ctr">
              <a:lnSpc>
                <a:spcPts val="6058"/>
              </a:lnSpc>
              <a:spcBef>
                <a:spcPct val="0"/>
              </a:spcBef>
            </a:pPr>
            <a:r>
              <a:rPr lang="en-US" sz="4327" spc="64">
                <a:solidFill>
                  <a:srgbClr val="000000"/>
                </a:solidFill>
                <a:latin typeface="Sweet Apricot"/>
                <a:ea typeface="Sweet Apricot"/>
                <a:cs typeface="Sweet Apricot"/>
                <a:sym typeface="Sweet Apricot"/>
              </a:rPr>
              <a:t>The Mission</a:t>
            </a:r>
          </a:p>
        </p:txBody>
      </p:sp>
      <p:sp>
        <p:nvSpPr>
          <p:cNvPr id="6" name="Freeform 6"/>
          <p:cNvSpPr/>
          <p:nvPr/>
        </p:nvSpPr>
        <p:spPr>
          <a:xfrm flipH="1" flipV="1">
            <a:off x="8625368" y="492770"/>
            <a:ext cx="1147777" cy="1230860"/>
          </a:xfrm>
          <a:custGeom>
            <a:avLst/>
            <a:gdLst/>
            <a:ahLst/>
            <a:cxnLst/>
            <a:rect l="l" t="t" r="r" b="b"/>
            <a:pathLst>
              <a:path w="1147777" h="1230860">
                <a:moveTo>
                  <a:pt x="1147777" y="1230861"/>
                </a:moveTo>
                <a:lnTo>
                  <a:pt x="0" y="1230861"/>
                </a:lnTo>
                <a:lnTo>
                  <a:pt x="0" y="0"/>
                </a:lnTo>
                <a:lnTo>
                  <a:pt x="1147777" y="0"/>
                </a:lnTo>
                <a:lnTo>
                  <a:pt x="1147777" y="1230861"/>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Freeform 7"/>
          <p:cNvSpPr/>
          <p:nvPr/>
        </p:nvSpPr>
        <p:spPr>
          <a:xfrm>
            <a:off x="251388" y="6014903"/>
            <a:ext cx="1147777" cy="1230860"/>
          </a:xfrm>
          <a:custGeom>
            <a:avLst/>
            <a:gdLst/>
            <a:ahLst/>
            <a:cxnLst/>
            <a:rect l="l" t="t" r="r" b="b"/>
            <a:pathLst>
              <a:path w="1147777" h="1230860">
                <a:moveTo>
                  <a:pt x="0" y="0"/>
                </a:moveTo>
                <a:lnTo>
                  <a:pt x="1147777" y="0"/>
                </a:lnTo>
                <a:lnTo>
                  <a:pt x="1147777" y="1230860"/>
                </a:lnTo>
                <a:lnTo>
                  <a:pt x="0" y="12308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Freeform 8"/>
          <p:cNvSpPr/>
          <p:nvPr/>
        </p:nvSpPr>
        <p:spPr>
          <a:xfrm>
            <a:off x="3004720" y="1985110"/>
            <a:ext cx="4021183" cy="1819585"/>
          </a:xfrm>
          <a:custGeom>
            <a:avLst/>
            <a:gdLst/>
            <a:ahLst/>
            <a:cxnLst/>
            <a:rect l="l" t="t" r="r" b="b"/>
            <a:pathLst>
              <a:path w="4021183" h="1819585">
                <a:moveTo>
                  <a:pt x="0" y="0"/>
                </a:moveTo>
                <a:lnTo>
                  <a:pt x="4021182" y="0"/>
                </a:lnTo>
                <a:lnTo>
                  <a:pt x="4021182" y="1819585"/>
                </a:lnTo>
                <a:lnTo>
                  <a:pt x="0" y="181958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711200" y="4163349"/>
            <a:ext cx="8636000" cy="1116118"/>
          </a:xfrm>
          <a:prstGeom prst="rect">
            <a:avLst/>
          </a:prstGeom>
        </p:spPr>
        <p:txBody>
          <a:bodyPr lIns="0" tIns="0" rIns="0" bIns="0" rtlCol="0" anchor="t">
            <a:spAutoFit/>
          </a:bodyPr>
          <a:lstStyle/>
          <a:p>
            <a:pPr algn="ctr">
              <a:lnSpc>
                <a:spcPts val="4233"/>
              </a:lnSpc>
            </a:pPr>
            <a:r>
              <a:rPr lang="en-US" sz="4233">
                <a:solidFill>
                  <a:srgbClr val="000000"/>
                </a:solidFill>
                <a:latin typeface="KG Primary Penmanship"/>
                <a:ea typeface="KG Primary Penmanship"/>
                <a:cs typeface="KG Primary Penmanship"/>
                <a:sym typeface="KG Primary Penmanship"/>
              </a:rPr>
              <a:t>“Do not be afraid. Stand firm and see the Lord’s salvation.” -Exodus 14:13a</a:t>
            </a:r>
          </a:p>
        </p:txBody>
      </p:sp>
      <p:sp>
        <p:nvSpPr>
          <p:cNvPr id="10" name="TextBox 10"/>
          <p:cNvSpPr txBox="1"/>
          <p:nvPr/>
        </p:nvSpPr>
        <p:spPr>
          <a:xfrm>
            <a:off x="711200" y="5425577"/>
            <a:ext cx="8636000" cy="1088672"/>
          </a:xfrm>
          <a:prstGeom prst="rect">
            <a:avLst/>
          </a:prstGeom>
        </p:spPr>
        <p:txBody>
          <a:bodyPr lIns="0" tIns="0" rIns="0" bIns="0" rtlCol="0" anchor="t">
            <a:spAutoFit/>
          </a:bodyPr>
          <a:lstStyle/>
          <a:p>
            <a:pPr algn="ctr">
              <a:lnSpc>
                <a:spcPts val="4233"/>
              </a:lnSpc>
            </a:pPr>
            <a:r>
              <a:rPr lang="en-US" sz="4233">
                <a:solidFill>
                  <a:srgbClr val="000000"/>
                </a:solidFill>
                <a:latin typeface="KG Primary Dots Lined"/>
                <a:ea typeface="KG Primary Dots Lined"/>
                <a:cs typeface="KG Primary Dots Lined"/>
                <a:sym typeface="KG Primary Dots Lined"/>
              </a:rPr>
              <a:t>“Do not be afraid. Stand firm and see the Lord’s salvation.” -Exodus 14:13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566652" y="234584"/>
            <a:ext cx="8925096" cy="6953250"/>
          </a:xfrm>
          <a:prstGeom prst="rect">
            <a:avLst/>
          </a:prstGeom>
        </p:spPr>
        <p:txBody>
          <a:bodyPr lIns="0" tIns="0" rIns="0" bIns="0" rtlCol="0" anchor="t">
            <a:spAutoFit/>
          </a:bodyPr>
          <a:lstStyle/>
          <a:p>
            <a:pPr algn="ctr">
              <a:lnSpc>
                <a:spcPts val="5488"/>
              </a:lnSpc>
            </a:pPr>
            <a:r>
              <a:rPr lang="en-US" sz="4573" b="1">
                <a:solidFill>
                  <a:srgbClr val="000000"/>
                </a:solidFill>
                <a:latin typeface="Quicksand Bold"/>
                <a:ea typeface="Quicksand Bold"/>
                <a:cs typeface="Quicksand Bold"/>
                <a:sym typeface="Quicksand Bold"/>
              </a:rPr>
              <a:t>Prayer</a:t>
            </a:r>
          </a:p>
          <a:p>
            <a:pPr algn="ctr">
              <a:lnSpc>
                <a:spcPts val="5488"/>
              </a:lnSpc>
            </a:pPr>
            <a:r>
              <a:rPr lang="en-US" sz="4573">
                <a:solidFill>
                  <a:srgbClr val="000000"/>
                </a:solidFill>
                <a:latin typeface="Quicksand"/>
                <a:ea typeface="Quicksand"/>
                <a:cs typeface="Quicksand"/>
                <a:sym typeface="Quicksand"/>
              </a:rPr>
              <a:t> Father God, You are the One who makes a way when there is no way. Thank You for the story of the Red Sea that shows how powerful and caring You are. Help me to stand firm and trust You when I feel scared or stuck. I know You are always with me. Amen.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058400" cy="7772400"/>
          </a:xfrm>
          <a:custGeom>
            <a:avLst/>
            <a:gdLst/>
            <a:ahLst/>
            <a:cxnLst/>
            <a:rect l="l" t="t" r="r" b="b"/>
            <a:pathLst>
              <a:path w="10058400" h="7772400">
                <a:moveTo>
                  <a:pt x="0" y="0"/>
                </a:moveTo>
                <a:lnTo>
                  <a:pt x="10058400" y="0"/>
                </a:lnTo>
                <a:lnTo>
                  <a:pt x="10058400" y="7772400"/>
                </a:lnTo>
                <a:lnTo>
                  <a:pt x="0" y="7772400"/>
                </a:lnTo>
                <a:lnTo>
                  <a:pt x="0" y="0"/>
                </a:lnTo>
                <a:close/>
              </a:path>
            </a:pathLst>
          </a:custGeom>
          <a:blipFill>
            <a:blip r:embed="rId2"/>
            <a:stretch>
              <a:fillRect l="-1514" t="-16665" r="-1514" b="-16665"/>
            </a:stretch>
          </a:blipFill>
        </p:spPr>
        <p:txBody>
          <a:bodyPr/>
          <a:lstStyle/>
          <a:p>
            <a:endParaRPr lang="en-US"/>
          </a:p>
        </p:txBody>
      </p:sp>
      <p:sp>
        <p:nvSpPr>
          <p:cNvPr id="3" name="TextBox 3"/>
          <p:cNvSpPr txBox="1"/>
          <p:nvPr/>
        </p:nvSpPr>
        <p:spPr>
          <a:xfrm>
            <a:off x="777240" y="2303614"/>
            <a:ext cx="8503920" cy="2759560"/>
          </a:xfrm>
          <a:prstGeom prst="rect">
            <a:avLst/>
          </a:prstGeom>
        </p:spPr>
        <p:txBody>
          <a:bodyPr lIns="0" tIns="0" rIns="0" bIns="0" rtlCol="0" anchor="t">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 “Do not be afraid. Stand firm and see the Lord’s salvation.” – Exodus 14:13a</a:t>
            </a:r>
          </a:p>
        </p:txBody>
      </p:sp>
      <p:sp>
        <p:nvSpPr>
          <p:cNvPr id="4" name="TextBox 4"/>
          <p:cNvSpPr txBox="1"/>
          <p:nvPr/>
        </p:nvSpPr>
        <p:spPr>
          <a:xfrm>
            <a:off x="1021489" y="7080885"/>
            <a:ext cx="8015422" cy="625146"/>
          </a:xfrm>
          <a:prstGeom prst="rect">
            <a:avLst/>
          </a:prstGeom>
        </p:spPr>
        <p:txBody>
          <a:bodyPr lIns="0" tIns="0" rIns="0" bIns="0" rtlCol="0" anchor="t">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Unit 3</a:t>
            </a:r>
          </a:p>
        </p:txBody>
      </p:sp>
      <p:sp>
        <p:nvSpPr>
          <p:cNvPr id="5" name="TextBox 5"/>
          <p:cNvSpPr txBox="1"/>
          <p:nvPr/>
        </p:nvSpPr>
        <p:spPr>
          <a:xfrm>
            <a:off x="777240" y="565955"/>
            <a:ext cx="8503920" cy="952632"/>
          </a:xfrm>
          <a:prstGeom prst="rect">
            <a:avLst/>
          </a:prstGeom>
        </p:spPr>
        <p:txBody>
          <a:bodyPr lIns="0" tIns="0" rIns="0" bIns="0" rtlCol="0" anchor="t">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Focus Scripture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196843" cy="7921032"/>
            <a:chOff x="0" y="0"/>
            <a:chExt cx="4882888" cy="3793087"/>
          </a:xfrm>
        </p:grpSpPr>
        <p:sp>
          <p:nvSpPr>
            <p:cNvPr id="3" name="Freeform 3"/>
            <p:cNvSpPr/>
            <p:nvPr/>
          </p:nvSpPr>
          <p:spPr>
            <a:xfrm>
              <a:off x="0" y="0"/>
              <a:ext cx="4882888" cy="3793087"/>
            </a:xfrm>
            <a:custGeom>
              <a:avLst/>
              <a:gdLst/>
              <a:ahLst/>
              <a:cxnLst/>
              <a:rect l="l" t="t" r="r" b="b"/>
              <a:pathLst>
                <a:path w="4882888" h="3793087">
                  <a:moveTo>
                    <a:pt x="0" y="0"/>
                  </a:moveTo>
                  <a:lnTo>
                    <a:pt x="4882888" y="0"/>
                  </a:lnTo>
                  <a:lnTo>
                    <a:pt x="4882888"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882888"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Freeform 5"/>
          <p:cNvSpPr/>
          <p:nvPr/>
        </p:nvSpPr>
        <p:spPr>
          <a:xfrm>
            <a:off x="4782757" y="1158047"/>
            <a:ext cx="5167643" cy="3123804"/>
          </a:xfrm>
          <a:custGeom>
            <a:avLst/>
            <a:gdLst/>
            <a:ahLst/>
            <a:cxnLst/>
            <a:rect l="l" t="t" r="r" b="b"/>
            <a:pathLst>
              <a:path w="5167643" h="3123804">
                <a:moveTo>
                  <a:pt x="0" y="0"/>
                </a:moveTo>
                <a:lnTo>
                  <a:pt x="5167643" y="0"/>
                </a:lnTo>
                <a:lnTo>
                  <a:pt x="5167643" y="3123804"/>
                </a:lnTo>
                <a:lnTo>
                  <a:pt x="0" y="3123804"/>
                </a:lnTo>
                <a:lnTo>
                  <a:pt x="0" y="0"/>
                </a:lnTo>
                <a:close/>
              </a:path>
            </a:pathLst>
          </a:custGeom>
          <a:blipFill>
            <a:blip r:embed="rId2"/>
            <a:stretch>
              <a:fillRect l="-4023" t="-1970" r="-34686" b="-28084"/>
            </a:stretch>
          </a:blipFill>
        </p:spPr>
        <p:txBody>
          <a:bodyPr/>
          <a:lstStyle/>
          <a:p>
            <a:endParaRPr lang="en-US"/>
          </a:p>
        </p:txBody>
      </p:sp>
      <p:sp>
        <p:nvSpPr>
          <p:cNvPr id="6" name="TextBox 6"/>
          <p:cNvSpPr txBox="1"/>
          <p:nvPr/>
        </p:nvSpPr>
        <p:spPr>
          <a:xfrm>
            <a:off x="241741" y="204401"/>
            <a:ext cx="4556956" cy="6974940"/>
          </a:xfrm>
          <a:prstGeom prst="rect">
            <a:avLst/>
          </a:prstGeom>
        </p:spPr>
        <p:txBody>
          <a:bodyPr lIns="0" tIns="0" rIns="0" bIns="0" rtlCol="0" anchor="t">
            <a:spAutoFit/>
          </a:bodyPr>
          <a:lstStyle/>
          <a:p>
            <a:pPr algn="l">
              <a:lnSpc>
                <a:spcPts val="3931"/>
              </a:lnSpc>
            </a:pPr>
            <a:r>
              <a:rPr lang="en-US" sz="3276">
                <a:solidFill>
                  <a:srgbClr val="000000"/>
                </a:solidFill>
                <a:latin typeface="Quicksand"/>
                <a:ea typeface="Quicksand"/>
                <a:cs typeface="Quicksand"/>
                <a:sym typeface="Quicksand"/>
              </a:rPr>
              <a:t>The Israelites were finally free! After hundreds of years of slavery, they were walking out of Egypt with Moses leading the way. But soon, Pharaoh changed his mind and sent his army to chase them. The Israelites looked ahead and saw the Red Sea, and behind them were Pharaoh’s chariots. </a:t>
            </a:r>
          </a:p>
        </p:txBody>
      </p:sp>
      <p:sp>
        <p:nvSpPr>
          <p:cNvPr id="7" name="TextBox 7"/>
          <p:cNvSpPr txBox="1"/>
          <p:nvPr/>
        </p:nvSpPr>
        <p:spPr>
          <a:xfrm>
            <a:off x="4892336" y="4451491"/>
            <a:ext cx="4948485" cy="595578"/>
          </a:xfrm>
          <a:prstGeom prst="rect">
            <a:avLst/>
          </a:prstGeom>
        </p:spPr>
        <p:txBody>
          <a:bodyPr lIns="0" tIns="0" rIns="0" bIns="0" rtlCol="0" anchor="t">
            <a:spAutoFit/>
          </a:bodyPr>
          <a:lstStyle/>
          <a:p>
            <a:pPr algn="l">
              <a:lnSpc>
                <a:spcPts val="4803"/>
              </a:lnSpc>
            </a:pPr>
            <a:r>
              <a:rPr lang="en-US" sz="4002" b="1">
                <a:solidFill>
                  <a:srgbClr val="000000"/>
                </a:solidFill>
                <a:latin typeface="Quicksand Bold"/>
                <a:ea typeface="Quicksand Bold"/>
                <a:cs typeface="Quicksand Bold"/>
                <a:sym typeface="Quicksand Bold"/>
              </a:rPr>
              <a:t>They were trapped!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8005" y="0"/>
            <a:ext cx="6060395" cy="3352800"/>
          </a:xfrm>
          <a:custGeom>
            <a:avLst/>
            <a:gdLst/>
            <a:ahLst/>
            <a:cxnLst/>
            <a:rect l="l" t="t" r="r" b="b"/>
            <a:pathLst>
              <a:path w="6060395" h="3183276">
                <a:moveTo>
                  <a:pt x="0" y="0"/>
                </a:moveTo>
                <a:lnTo>
                  <a:pt x="6060395" y="0"/>
                </a:lnTo>
                <a:lnTo>
                  <a:pt x="6060395" y="3183276"/>
                </a:lnTo>
                <a:lnTo>
                  <a:pt x="0" y="3183276"/>
                </a:lnTo>
                <a:lnTo>
                  <a:pt x="0" y="0"/>
                </a:lnTo>
                <a:close/>
              </a:path>
            </a:pathLst>
          </a:custGeom>
          <a:blipFill>
            <a:blip r:embed="rId2"/>
            <a:stretch>
              <a:fillRect l="-1395" t="-5597" r="-1794" b="-2277"/>
            </a:stretch>
          </a:blipFill>
        </p:spPr>
        <p:txBody>
          <a:bodyPr/>
          <a:lstStyle/>
          <a:p>
            <a:endParaRPr lang="en-US"/>
          </a:p>
        </p:txBody>
      </p:sp>
      <p:sp>
        <p:nvSpPr>
          <p:cNvPr id="3" name="Freeform 3"/>
          <p:cNvSpPr/>
          <p:nvPr/>
        </p:nvSpPr>
        <p:spPr>
          <a:xfrm>
            <a:off x="4821279" y="3270776"/>
            <a:ext cx="5237121" cy="4501624"/>
          </a:xfrm>
          <a:custGeom>
            <a:avLst/>
            <a:gdLst/>
            <a:ahLst/>
            <a:cxnLst/>
            <a:rect l="l" t="t" r="r" b="b"/>
            <a:pathLst>
              <a:path w="8478067" h="4501624">
                <a:moveTo>
                  <a:pt x="0" y="0"/>
                </a:moveTo>
                <a:lnTo>
                  <a:pt x="8478067" y="0"/>
                </a:lnTo>
                <a:lnTo>
                  <a:pt x="8478067" y="4501624"/>
                </a:lnTo>
                <a:lnTo>
                  <a:pt x="0" y="4501624"/>
                </a:lnTo>
                <a:lnTo>
                  <a:pt x="0" y="0"/>
                </a:lnTo>
                <a:close/>
              </a:path>
            </a:pathLst>
          </a:custGeom>
          <a:blipFill>
            <a:blip r:embed="rId3"/>
            <a:stretch>
              <a:fillRect t="-2410"/>
            </a:stretch>
          </a:blipFill>
        </p:spPr>
        <p:txBody>
          <a:bodyPr/>
          <a:lstStyle/>
          <a:p>
            <a:endParaRPr lang="en-US"/>
          </a:p>
        </p:txBody>
      </p:sp>
      <p:grpSp>
        <p:nvGrpSpPr>
          <p:cNvPr id="4" name="Group 4"/>
          <p:cNvGrpSpPr/>
          <p:nvPr/>
        </p:nvGrpSpPr>
        <p:grpSpPr>
          <a:xfrm>
            <a:off x="0" y="0"/>
            <a:ext cx="4876800" cy="7772400"/>
            <a:chOff x="0" y="0"/>
            <a:chExt cx="2308731" cy="3793087"/>
          </a:xfrm>
        </p:grpSpPr>
        <p:sp>
          <p:nvSpPr>
            <p:cNvPr id="5" name="Freeform 5"/>
            <p:cNvSpPr/>
            <p:nvPr/>
          </p:nvSpPr>
          <p:spPr>
            <a:xfrm>
              <a:off x="0" y="0"/>
              <a:ext cx="2308731" cy="3793087"/>
            </a:xfrm>
            <a:custGeom>
              <a:avLst/>
              <a:gdLst/>
              <a:ahLst/>
              <a:cxnLst/>
              <a:rect l="l" t="t" r="r" b="b"/>
              <a:pathLst>
                <a:path w="2308731" h="3793087">
                  <a:moveTo>
                    <a:pt x="0" y="0"/>
                  </a:moveTo>
                  <a:lnTo>
                    <a:pt x="2308731" y="0"/>
                  </a:lnTo>
                  <a:lnTo>
                    <a:pt x="2308731" y="3793087"/>
                  </a:lnTo>
                  <a:lnTo>
                    <a:pt x="0" y="3793087"/>
                  </a:lnTo>
                  <a:close/>
                </a:path>
              </a:pathLst>
            </a:custGeom>
            <a:solidFill>
              <a:srgbClr val="F8BC3D"/>
            </a:solidFill>
          </p:spPr>
          <p:txBody>
            <a:bodyPr/>
            <a:lstStyle/>
            <a:p>
              <a:endParaRPr lang="en-US"/>
            </a:p>
          </p:txBody>
        </p:sp>
        <p:sp>
          <p:nvSpPr>
            <p:cNvPr id="6" name="TextBox 6"/>
            <p:cNvSpPr txBox="1"/>
            <p:nvPr/>
          </p:nvSpPr>
          <p:spPr>
            <a:xfrm>
              <a:off x="0" y="-9525"/>
              <a:ext cx="2308731" cy="3802612"/>
            </a:xfrm>
            <a:prstGeom prst="rect">
              <a:avLst/>
            </a:prstGeom>
          </p:spPr>
          <p:txBody>
            <a:bodyPr lIns="27940" tIns="27940" rIns="27940" bIns="27940" rtlCol="0" anchor="ctr"/>
            <a:lstStyle/>
            <a:p>
              <a:pPr algn="ctr">
                <a:lnSpc>
                  <a:spcPts val="1462"/>
                </a:lnSpc>
                <a:spcBef>
                  <a:spcPct val="0"/>
                </a:spcBef>
              </a:pPr>
              <a:endParaRPr/>
            </a:p>
          </p:txBody>
        </p:sp>
      </p:grpSp>
      <p:sp>
        <p:nvSpPr>
          <p:cNvPr id="7" name="TextBox 7"/>
          <p:cNvSpPr txBox="1"/>
          <p:nvPr/>
        </p:nvSpPr>
        <p:spPr>
          <a:xfrm>
            <a:off x="249808" y="1502569"/>
            <a:ext cx="4321664" cy="5335050"/>
          </a:xfrm>
          <a:prstGeom prst="rect">
            <a:avLst/>
          </a:prstGeom>
        </p:spPr>
        <p:txBody>
          <a:bodyPr lIns="0" tIns="0" rIns="0" bIns="0" rtlCol="0" anchor="t">
            <a:spAutoFit/>
          </a:bodyPr>
          <a:lstStyle/>
          <a:p>
            <a:pPr algn="l">
              <a:lnSpc>
                <a:spcPts val="3761"/>
              </a:lnSpc>
            </a:pPr>
            <a:r>
              <a:rPr lang="en-US" sz="3134" dirty="0">
                <a:solidFill>
                  <a:srgbClr val="000000"/>
                </a:solidFill>
                <a:latin typeface="Quicksand"/>
                <a:ea typeface="Quicksand"/>
                <a:cs typeface="Quicksand"/>
                <a:sym typeface="Quicksand"/>
              </a:rPr>
              <a:t>The people were scared. They cried out to Father God and shouted at Moses, “Why did you bring us here to die?” But Moses stood strong. He told the people, “Don’t be afraid. Just watch God is going to do something amazing!”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8632"/>
            <a:ext cx="10936675" cy="7921032"/>
            <a:chOff x="0" y="0"/>
            <a:chExt cx="5237166" cy="3793087"/>
          </a:xfrm>
        </p:grpSpPr>
        <p:sp>
          <p:nvSpPr>
            <p:cNvPr id="3" name="Freeform 3"/>
            <p:cNvSpPr/>
            <p:nvPr/>
          </p:nvSpPr>
          <p:spPr>
            <a:xfrm>
              <a:off x="0" y="0"/>
              <a:ext cx="5237166" cy="3793087"/>
            </a:xfrm>
            <a:custGeom>
              <a:avLst/>
              <a:gdLst/>
              <a:ahLst/>
              <a:cxnLst/>
              <a:rect l="l" t="t" r="r" b="b"/>
              <a:pathLst>
                <a:path w="5237166" h="3793087">
                  <a:moveTo>
                    <a:pt x="0" y="0"/>
                  </a:moveTo>
                  <a:lnTo>
                    <a:pt x="5237166" y="0"/>
                  </a:lnTo>
                  <a:lnTo>
                    <a:pt x="5237166"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5237166"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746748" y="242520"/>
            <a:ext cx="8564904" cy="4589429"/>
          </a:xfrm>
          <a:prstGeom prst="rect">
            <a:avLst/>
          </a:prstGeom>
        </p:spPr>
        <p:txBody>
          <a:bodyPr lIns="0" tIns="0" rIns="0" bIns="0" rtlCol="0" anchor="t">
            <a:spAutoFit/>
          </a:bodyPr>
          <a:lstStyle/>
          <a:p>
            <a:pPr algn="ctr">
              <a:lnSpc>
                <a:spcPts val="5184"/>
              </a:lnSpc>
            </a:pPr>
            <a:r>
              <a:rPr lang="en-US" sz="4320">
                <a:solidFill>
                  <a:srgbClr val="000000"/>
                </a:solidFill>
                <a:latin typeface="Quicksand"/>
                <a:ea typeface="Quicksand"/>
                <a:cs typeface="Quicksand"/>
                <a:sym typeface="Quicksand"/>
              </a:rPr>
              <a:t>Father God told Moses to stretch out his staff over the sea. And right before their eyes, the water split in two, creating giant walls of water on both sides. The Israelites walked across on dry ground!</a:t>
            </a:r>
          </a:p>
        </p:txBody>
      </p:sp>
      <p:sp>
        <p:nvSpPr>
          <p:cNvPr id="6" name="Freeform 6"/>
          <p:cNvSpPr/>
          <p:nvPr/>
        </p:nvSpPr>
        <p:spPr>
          <a:xfrm>
            <a:off x="3017520" y="4689500"/>
            <a:ext cx="4023360" cy="3082900"/>
          </a:xfrm>
          <a:custGeom>
            <a:avLst/>
            <a:gdLst/>
            <a:ahLst/>
            <a:cxnLst/>
            <a:rect l="l" t="t" r="r" b="b"/>
            <a:pathLst>
              <a:path w="4023360" h="3082900">
                <a:moveTo>
                  <a:pt x="0" y="0"/>
                </a:moveTo>
                <a:lnTo>
                  <a:pt x="4023360" y="0"/>
                </a:lnTo>
                <a:lnTo>
                  <a:pt x="4023360" y="3082900"/>
                </a:lnTo>
                <a:lnTo>
                  <a:pt x="0" y="308290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058400" cy="7921032"/>
            <a:chOff x="0" y="0"/>
            <a:chExt cx="4816593" cy="3793087"/>
          </a:xfrm>
        </p:grpSpPr>
        <p:sp>
          <p:nvSpPr>
            <p:cNvPr id="3" name="Freeform 3"/>
            <p:cNvSpPr/>
            <p:nvPr/>
          </p:nvSpPr>
          <p:spPr>
            <a:xfrm>
              <a:off x="0" y="0"/>
              <a:ext cx="4816592" cy="3793087"/>
            </a:xfrm>
            <a:custGeom>
              <a:avLst/>
              <a:gdLst/>
              <a:ahLst/>
              <a:cxnLst/>
              <a:rect l="l" t="t" r="r" b="b"/>
              <a:pathLst>
                <a:path w="4816592" h="3793087">
                  <a:moveTo>
                    <a:pt x="0" y="0"/>
                  </a:moveTo>
                  <a:lnTo>
                    <a:pt x="4816592" y="0"/>
                  </a:lnTo>
                  <a:lnTo>
                    <a:pt x="4816592"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816593"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429829" y="1416568"/>
            <a:ext cx="9198742" cy="4939264"/>
          </a:xfrm>
          <a:prstGeom prst="rect">
            <a:avLst/>
          </a:prstGeom>
        </p:spPr>
        <p:txBody>
          <a:bodyPr lIns="0" tIns="0" rIns="0" bIns="0" rtlCol="0" anchor="t">
            <a:spAutoFit/>
          </a:bodyPr>
          <a:lstStyle/>
          <a:p>
            <a:pPr algn="l">
              <a:lnSpc>
                <a:spcPts val="5568"/>
              </a:lnSpc>
            </a:pPr>
            <a:r>
              <a:rPr lang="en-US" sz="4640">
                <a:solidFill>
                  <a:srgbClr val="000000"/>
                </a:solidFill>
                <a:latin typeface="Quicksand"/>
                <a:ea typeface="Quicksand"/>
                <a:cs typeface="Quicksand"/>
                <a:sym typeface="Quicksand"/>
              </a:rPr>
              <a:t>When the Egyptian army tried to follow, Father God closed the sea, and they were swept away. Father God had saved His people with a mighty miracle. They danced, sang songs, and praised God for what He had done.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Freeform 5"/>
          <p:cNvSpPr/>
          <p:nvPr/>
        </p:nvSpPr>
        <p:spPr>
          <a:xfrm>
            <a:off x="5915711" y="1703112"/>
            <a:ext cx="4142689" cy="6217920"/>
          </a:xfrm>
          <a:custGeom>
            <a:avLst/>
            <a:gdLst/>
            <a:ahLst/>
            <a:cxnLst/>
            <a:rect l="l" t="t" r="r" b="b"/>
            <a:pathLst>
              <a:path w="4142689" h="6217920">
                <a:moveTo>
                  <a:pt x="0" y="0"/>
                </a:moveTo>
                <a:lnTo>
                  <a:pt x="4142689" y="0"/>
                </a:lnTo>
                <a:lnTo>
                  <a:pt x="4142689" y="6217920"/>
                </a:lnTo>
                <a:lnTo>
                  <a:pt x="0" y="6217920"/>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777240" y="247015"/>
            <a:ext cx="5891319" cy="7192546"/>
          </a:xfrm>
          <a:prstGeom prst="rect">
            <a:avLst/>
          </a:prstGeom>
        </p:spPr>
        <p:txBody>
          <a:bodyPr lIns="0" tIns="0" rIns="0" bIns="0" rtlCol="0" anchor="t">
            <a:spAutoFit/>
          </a:bodyPr>
          <a:lstStyle/>
          <a:p>
            <a:pPr algn="l">
              <a:lnSpc>
                <a:spcPts val="5675"/>
              </a:lnSpc>
            </a:pPr>
            <a:r>
              <a:rPr lang="en-US" sz="4729">
                <a:solidFill>
                  <a:srgbClr val="000000"/>
                </a:solidFill>
                <a:latin typeface="Quicksand"/>
                <a:ea typeface="Quicksand"/>
                <a:cs typeface="Quicksand"/>
                <a:sym typeface="Quicksand"/>
              </a:rPr>
              <a:t>This story shows us that even when things look impossible, nothing is too hard for our Father God. When we feel surrounded by problems, we can trust Him to make a way.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777240" y="786765"/>
            <a:ext cx="8503920" cy="5467350"/>
          </a:xfrm>
          <a:prstGeom prst="rect">
            <a:avLst/>
          </a:prstGeom>
        </p:spPr>
        <p:txBody>
          <a:bodyPr lIns="0" tIns="0" rIns="0" bIns="0" rtlCol="0" anchor="t">
            <a:spAutoFit/>
          </a:bodyPr>
          <a:lstStyle/>
          <a:p>
            <a:pPr algn="ctr">
              <a:lnSpc>
                <a:spcPts val="8656"/>
              </a:lnSpc>
            </a:pPr>
            <a:r>
              <a:rPr lang="en-US" sz="7213" b="1">
                <a:solidFill>
                  <a:srgbClr val="000000"/>
                </a:solidFill>
                <a:latin typeface="Quicksand Bold"/>
                <a:ea typeface="Quicksand Bold"/>
                <a:cs typeface="Quicksand Bold"/>
                <a:sym typeface="Quicksand Bold"/>
              </a:rPr>
              <a:t>Let’s remember:</a:t>
            </a:r>
            <a:r>
              <a:rPr lang="en-US" sz="7213">
                <a:solidFill>
                  <a:srgbClr val="000000"/>
                </a:solidFill>
                <a:latin typeface="Quicksand"/>
                <a:ea typeface="Quicksand"/>
                <a:cs typeface="Quicksand"/>
                <a:sym typeface="Quicksand"/>
              </a:rPr>
              <a:t> Father God can do the impossible when we trust and obey Him.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pic>
        <p:nvPicPr>
          <p:cNvPr id="5" name="Picture 5"/>
          <p:cNvPicPr>
            <a:picLocks noChangeAspect="1"/>
          </p:cNvPicPr>
          <p:nvPr>
            <a:videoFile r:link="rId1"/>
          </p:nvPr>
        </p:nvPicPr>
        <p:blipFill>
          <a:blip r:embed="rId3"/>
          <a:stretch>
            <a:fillRect/>
          </a:stretch>
        </p:blipFill>
        <p:spPr>
          <a:xfrm>
            <a:off x="777240" y="1146776"/>
            <a:ext cx="8503920" cy="47797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Custom</PresentationFormat>
  <Paragraphs>24</Paragraphs>
  <Slides>12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Quicksand</vt:lpstr>
      <vt:lpstr>KG Primary Penmanship</vt:lpstr>
      <vt:lpstr>Calibri</vt:lpstr>
      <vt:lpstr>Quicksand Bold</vt:lpstr>
      <vt:lpstr>Sweet Apricot</vt:lpstr>
      <vt:lpstr>KG Primary Dots Lined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Preschool Week 3</dc:title>
  <cp:lastModifiedBy>Rebekah Jahaziel</cp:lastModifiedBy>
  <cp:revision>1</cp:revision>
  <dcterms:created xsi:type="dcterms:W3CDTF">2006-08-16T00:00:00Z</dcterms:created>
  <dcterms:modified xsi:type="dcterms:W3CDTF">2026-05-09T02:21:52Z</dcterms:modified>
  <dc:identifier>DAHI8CHLJHo</dc:identifier>
</cp:coreProperties>
</file>