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Lst>
  <p:sldSz cx="18288000" cy="10287000"/>
  <p:notesSz cx="6858000" cy="9144000"/>
  <p:embeddedFontLst>
    <p:embeddedFont>
      <p:font typeface="29LT Zarid Display" charset="1" panose="00000500000000000000"/>
      <p:regular r:id="rId16"/>
    </p:embeddedFont>
    <p:embeddedFont>
      <p:font typeface="Poppins Light" charset="1" panose="00000400000000000000"/>
      <p:regular r:id="rId17"/>
    </p:embeddedFont>
    <p:embeddedFont>
      <p:font typeface="Poppins Bold" charset="1" panose="00000800000000000000"/>
      <p:regular r:id="rId18"/>
    </p:embeddedFont>
    <p:embeddedFont>
      <p:font typeface="Poppins" charset="1" panose="00000500000000000000"/>
      <p:regular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0.svg" Type="http://schemas.openxmlformats.org/officeDocument/2006/relationships/image"/><Relationship Id="rId12" Target="../media/image11.png" Type="http://schemas.openxmlformats.org/officeDocument/2006/relationships/image"/><Relationship Id="rId13" Target="../media/image12.pn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7.png" Type="http://schemas.openxmlformats.org/officeDocument/2006/relationships/image"/><Relationship Id="rId7" Target="../media/image8.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 Id="rId4" Target="../media/image7.png" Type="http://schemas.openxmlformats.org/officeDocument/2006/relationships/image"/><Relationship Id="rId5" Target="../media/image8.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7.png" Type="http://schemas.openxmlformats.org/officeDocument/2006/relationships/image"/><Relationship Id="rId7" Target="../media/image8.svg" Type="http://schemas.openxmlformats.org/officeDocument/2006/relationships/image"/><Relationship Id="rId8" Target="../media/image13.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7.png" Type="http://schemas.openxmlformats.org/officeDocument/2006/relationships/image"/><Relationship Id="rId5" Target="../media/image8.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7.png" Type="http://schemas.openxmlformats.org/officeDocument/2006/relationships/image"/><Relationship Id="rId7" Target="../media/image8.svg" Type="http://schemas.openxmlformats.org/officeDocument/2006/relationships/image"/><Relationship Id="rId8" Target="../media/image14.jpe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7.png" Type="http://schemas.openxmlformats.org/officeDocument/2006/relationships/image"/><Relationship Id="rId7" Target="../media/image8.svg" Type="http://schemas.openxmlformats.org/officeDocument/2006/relationships/image"/><Relationship Id="rId8" Target="../media/image15.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 Id="rId4" Target="../media/image7.png" Type="http://schemas.openxmlformats.org/officeDocument/2006/relationships/image"/><Relationship Id="rId5" Target="../media/image8.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FFF9E1">
                <a:alpha val="100000"/>
              </a:srgbClr>
            </a:gs>
            <a:gs pos="100000">
              <a:srgbClr val="FFDA9B">
                <a:alpha val="100000"/>
              </a:srgbClr>
            </a:gs>
          </a:gsLst>
          <a:lin ang="5400000"/>
        </a:gradFill>
      </p:bgPr>
    </p:bg>
    <p:spTree>
      <p:nvGrpSpPr>
        <p:cNvPr id="1" name=""/>
        <p:cNvGrpSpPr/>
        <p:nvPr/>
      </p:nvGrpSpPr>
      <p:grpSpPr>
        <a:xfrm>
          <a:off x="0" y="0"/>
          <a:ext cx="0" cy="0"/>
          <a:chOff x="0" y="0"/>
          <a:chExt cx="0" cy="0"/>
        </a:xfrm>
      </p:grpSpPr>
      <p:sp>
        <p:nvSpPr>
          <p:cNvPr name="Freeform 2" id="2"/>
          <p:cNvSpPr/>
          <p:nvPr/>
        </p:nvSpPr>
        <p:spPr>
          <a:xfrm flipH="false" flipV="false" rot="4348283">
            <a:off x="-3065068" y="5166022"/>
            <a:ext cx="8812920" cy="8140935"/>
          </a:xfrm>
          <a:custGeom>
            <a:avLst/>
            <a:gdLst/>
            <a:ahLst/>
            <a:cxnLst/>
            <a:rect r="r" b="b" t="t" l="l"/>
            <a:pathLst>
              <a:path h="8140935" w="8812920">
                <a:moveTo>
                  <a:pt x="0" y="0"/>
                </a:moveTo>
                <a:lnTo>
                  <a:pt x="8812920" y="0"/>
                </a:lnTo>
                <a:lnTo>
                  <a:pt x="8812920" y="8140935"/>
                </a:lnTo>
                <a:lnTo>
                  <a:pt x="0" y="814093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6305478">
            <a:off x="13343693" y="-2928695"/>
            <a:ext cx="8094222" cy="7477038"/>
          </a:xfrm>
          <a:custGeom>
            <a:avLst/>
            <a:gdLst/>
            <a:ahLst/>
            <a:cxnLst/>
            <a:rect r="r" b="b" t="t" l="l"/>
            <a:pathLst>
              <a:path h="7477038" w="8094222">
                <a:moveTo>
                  <a:pt x="0" y="0"/>
                </a:moveTo>
                <a:lnTo>
                  <a:pt x="8094222" y="0"/>
                </a:lnTo>
                <a:lnTo>
                  <a:pt x="8094222" y="7477038"/>
                </a:lnTo>
                <a:lnTo>
                  <a:pt x="0" y="747703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2155944" y="-374179"/>
            <a:ext cx="5878929" cy="2638169"/>
          </a:xfrm>
          <a:custGeom>
            <a:avLst/>
            <a:gdLst/>
            <a:ahLst/>
            <a:cxnLst/>
            <a:rect r="r" b="b" t="t" l="l"/>
            <a:pathLst>
              <a:path h="2638169" w="5878929">
                <a:moveTo>
                  <a:pt x="0" y="0"/>
                </a:moveTo>
                <a:lnTo>
                  <a:pt x="5878930" y="0"/>
                </a:lnTo>
                <a:lnTo>
                  <a:pt x="5878930" y="2638170"/>
                </a:lnTo>
                <a:lnTo>
                  <a:pt x="0" y="263817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0">
            <a:off x="16271344" y="2537269"/>
            <a:ext cx="3832927" cy="1720026"/>
          </a:xfrm>
          <a:custGeom>
            <a:avLst/>
            <a:gdLst/>
            <a:ahLst/>
            <a:cxnLst/>
            <a:rect r="r" b="b" t="t" l="l"/>
            <a:pathLst>
              <a:path h="1720026" w="3832927">
                <a:moveTo>
                  <a:pt x="0" y="0"/>
                </a:moveTo>
                <a:lnTo>
                  <a:pt x="3832928" y="0"/>
                </a:lnTo>
                <a:lnTo>
                  <a:pt x="3832928" y="1720026"/>
                </a:lnTo>
                <a:lnTo>
                  <a:pt x="0" y="172002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false" rot="0">
            <a:off x="15751836" y="2854176"/>
            <a:ext cx="754940" cy="771330"/>
          </a:xfrm>
          <a:custGeom>
            <a:avLst/>
            <a:gdLst/>
            <a:ahLst/>
            <a:cxnLst/>
            <a:rect r="r" b="b" t="t" l="l"/>
            <a:pathLst>
              <a:path h="771330" w="754940">
                <a:moveTo>
                  <a:pt x="0" y="0"/>
                </a:moveTo>
                <a:lnTo>
                  <a:pt x="754940" y="0"/>
                </a:lnTo>
                <a:lnTo>
                  <a:pt x="754940" y="771331"/>
                </a:lnTo>
                <a:lnTo>
                  <a:pt x="0" y="771331"/>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7" id="7"/>
          <p:cNvSpPr/>
          <p:nvPr/>
        </p:nvSpPr>
        <p:spPr>
          <a:xfrm flipH="false" flipV="false" rot="0">
            <a:off x="13197703" y="8958611"/>
            <a:ext cx="271973" cy="277878"/>
          </a:xfrm>
          <a:custGeom>
            <a:avLst/>
            <a:gdLst/>
            <a:ahLst/>
            <a:cxnLst/>
            <a:rect r="r" b="b" t="t" l="l"/>
            <a:pathLst>
              <a:path h="277878" w="271973">
                <a:moveTo>
                  <a:pt x="0" y="0"/>
                </a:moveTo>
                <a:lnTo>
                  <a:pt x="271973" y="0"/>
                </a:lnTo>
                <a:lnTo>
                  <a:pt x="271973" y="277878"/>
                </a:lnTo>
                <a:lnTo>
                  <a:pt x="0" y="277878"/>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8" id="8"/>
          <p:cNvSpPr/>
          <p:nvPr/>
        </p:nvSpPr>
        <p:spPr>
          <a:xfrm flipH="false" flipV="false" rot="0">
            <a:off x="338754" y="2854176"/>
            <a:ext cx="444767" cy="454423"/>
          </a:xfrm>
          <a:custGeom>
            <a:avLst/>
            <a:gdLst/>
            <a:ahLst/>
            <a:cxnLst/>
            <a:rect r="r" b="b" t="t" l="l"/>
            <a:pathLst>
              <a:path h="454423" w="444767">
                <a:moveTo>
                  <a:pt x="0" y="0"/>
                </a:moveTo>
                <a:lnTo>
                  <a:pt x="444767" y="0"/>
                </a:lnTo>
                <a:lnTo>
                  <a:pt x="444767" y="454424"/>
                </a:lnTo>
                <a:lnTo>
                  <a:pt x="0" y="454424"/>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9" id="9"/>
          <p:cNvSpPr/>
          <p:nvPr/>
        </p:nvSpPr>
        <p:spPr>
          <a:xfrm flipH="false" flipV="false" rot="0">
            <a:off x="8865353" y="3534711"/>
            <a:ext cx="557293" cy="722584"/>
          </a:xfrm>
          <a:custGeom>
            <a:avLst/>
            <a:gdLst/>
            <a:ahLst/>
            <a:cxnLst/>
            <a:rect r="r" b="b" t="t" l="l"/>
            <a:pathLst>
              <a:path h="722584" w="557293">
                <a:moveTo>
                  <a:pt x="0" y="0"/>
                </a:moveTo>
                <a:lnTo>
                  <a:pt x="557294" y="0"/>
                </a:lnTo>
                <a:lnTo>
                  <a:pt x="557294" y="722584"/>
                </a:lnTo>
                <a:lnTo>
                  <a:pt x="0" y="722584"/>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0" id="10"/>
          <p:cNvSpPr/>
          <p:nvPr/>
        </p:nvSpPr>
        <p:spPr>
          <a:xfrm flipH="false" flipV="false" rot="0">
            <a:off x="3515319" y="0"/>
            <a:ext cx="11257363" cy="1889812"/>
          </a:xfrm>
          <a:custGeom>
            <a:avLst/>
            <a:gdLst/>
            <a:ahLst/>
            <a:cxnLst/>
            <a:rect r="r" b="b" t="t" l="l"/>
            <a:pathLst>
              <a:path h="1889812" w="11257363">
                <a:moveTo>
                  <a:pt x="0" y="0"/>
                </a:moveTo>
                <a:lnTo>
                  <a:pt x="11257362" y="0"/>
                </a:lnTo>
                <a:lnTo>
                  <a:pt x="11257362" y="1889812"/>
                </a:lnTo>
                <a:lnTo>
                  <a:pt x="0" y="1889812"/>
                </a:lnTo>
                <a:lnTo>
                  <a:pt x="0" y="0"/>
                </a:lnTo>
                <a:close/>
              </a:path>
            </a:pathLst>
          </a:custGeom>
          <a:blipFill>
            <a:blip r:embed="rId12"/>
            <a:stretch>
              <a:fillRect l="0" t="-104684" r="0" b="-130389"/>
            </a:stretch>
          </a:blipFill>
        </p:spPr>
      </p:sp>
      <p:sp>
        <p:nvSpPr>
          <p:cNvPr name="Freeform 11" id="11"/>
          <p:cNvSpPr/>
          <p:nvPr/>
        </p:nvSpPr>
        <p:spPr>
          <a:xfrm flipH="false" flipV="false" rot="0">
            <a:off x="3250447" y="515090"/>
            <a:ext cx="12344400" cy="8229600"/>
          </a:xfrm>
          <a:custGeom>
            <a:avLst/>
            <a:gdLst/>
            <a:ahLst/>
            <a:cxnLst/>
            <a:rect r="r" b="b" t="t" l="l"/>
            <a:pathLst>
              <a:path h="8229600" w="12344400">
                <a:moveTo>
                  <a:pt x="0" y="0"/>
                </a:moveTo>
                <a:lnTo>
                  <a:pt x="12344400" y="0"/>
                </a:lnTo>
                <a:lnTo>
                  <a:pt x="12344400" y="8229600"/>
                </a:lnTo>
                <a:lnTo>
                  <a:pt x="0" y="8229600"/>
                </a:lnTo>
                <a:lnTo>
                  <a:pt x="0" y="0"/>
                </a:lnTo>
                <a:close/>
              </a:path>
            </a:pathLst>
          </a:custGeom>
          <a:blipFill>
            <a:blip r:embed="rId13"/>
            <a:stretch>
              <a:fillRect l="0" t="0" r="0" b="0"/>
            </a:stretch>
          </a:blipFill>
        </p:spPr>
      </p:sp>
      <p:sp>
        <p:nvSpPr>
          <p:cNvPr name="TextBox 12" id="12"/>
          <p:cNvSpPr txBox="true"/>
          <p:nvPr/>
        </p:nvSpPr>
        <p:spPr>
          <a:xfrm rot="0">
            <a:off x="1781224" y="1621444"/>
            <a:ext cx="14725552" cy="2274559"/>
          </a:xfrm>
          <a:prstGeom prst="rect">
            <a:avLst/>
          </a:prstGeom>
        </p:spPr>
        <p:txBody>
          <a:bodyPr anchor="t" rtlCol="false" tIns="0" lIns="0" bIns="0" rIns="0">
            <a:spAutoFit/>
          </a:bodyPr>
          <a:lstStyle/>
          <a:p>
            <a:pPr algn="ctr">
              <a:lnSpc>
                <a:spcPts val="16097"/>
              </a:lnSpc>
              <a:spcBef>
                <a:spcPct val="0"/>
              </a:spcBef>
            </a:pPr>
            <a:r>
              <a:rPr lang="en-US" sz="11498">
                <a:solidFill>
                  <a:srgbClr val="2F1708"/>
                </a:solidFill>
                <a:latin typeface="29LT Zarid Display"/>
                <a:ea typeface="29LT Zarid Display"/>
                <a:cs typeface="29LT Zarid Display"/>
                <a:sym typeface="29LT Zarid Display"/>
              </a:rPr>
              <a:t>REAL LIFE, REAL FAITH</a:t>
            </a:r>
          </a:p>
        </p:txBody>
      </p:sp>
      <p:sp>
        <p:nvSpPr>
          <p:cNvPr name="TextBox 13" id="13"/>
          <p:cNvSpPr txBox="true"/>
          <p:nvPr/>
        </p:nvSpPr>
        <p:spPr>
          <a:xfrm rot="0">
            <a:off x="2205749" y="4420340"/>
            <a:ext cx="13876503" cy="1338142"/>
          </a:xfrm>
          <a:prstGeom prst="rect">
            <a:avLst/>
          </a:prstGeom>
        </p:spPr>
        <p:txBody>
          <a:bodyPr anchor="t" rtlCol="false" tIns="0" lIns="0" bIns="0" rIns="0">
            <a:spAutoFit/>
          </a:bodyPr>
          <a:lstStyle/>
          <a:p>
            <a:pPr algn="ctr">
              <a:lnSpc>
                <a:spcPts val="10485"/>
              </a:lnSpc>
              <a:spcBef>
                <a:spcPct val="0"/>
              </a:spcBef>
            </a:pPr>
            <a:r>
              <a:rPr lang="en-US" sz="7489">
                <a:solidFill>
                  <a:srgbClr val="000000"/>
                </a:solidFill>
                <a:latin typeface="Poppins Light"/>
                <a:ea typeface="Poppins Light"/>
                <a:cs typeface="Poppins Light"/>
                <a:sym typeface="Poppins Light"/>
              </a:rPr>
              <a:t>Understanding the Impact of </a:t>
            </a:r>
          </a:p>
        </p:txBody>
      </p:sp>
      <p:sp>
        <p:nvSpPr>
          <p:cNvPr name="TextBox 14" id="14"/>
          <p:cNvSpPr txBox="true"/>
          <p:nvPr/>
        </p:nvSpPr>
        <p:spPr>
          <a:xfrm rot="0">
            <a:off x="5649910" y="9548058"/>
            <a:ext cx="6988180" cy="616817"/>
          </a:xfrm>
          <a:prstGeom prst="rect">
            <a:avLst/>
          </a:prstGeom>
        </p:spPr>
        <p:txBody>
          <a:bodyPr anchor="t" rtlCol="false" tIns="0" lIns="0" bIns="0" rIns="0">
            <a:spAutoFit/>
          </a:bodyPr>
          <a:lstStyle/>
          <a:p>
            <a:pPr algn="ctr">
              <a:lnSpc>
                <a:spcPts val="4852"/>
              </a:lnSpc>
              <a:spcBef>
                <a:spcPct val="0"/>
              </a:spcBef>
            </a:pPr>
            <a:r>
              <a:rPr lang="en-US" b="true" sz="3465">
                <a:solidFill>
                  <a:srgbClr val="000000"/>
                </a:solidFill>
                <a:latin typeface="Poppins Bold"/>
                <a:ea typeface="Poppins Bold"/>
                <a:cs typeface="Poppins Bold"/>
                <a:sym typeface="Poppins Bold"/>
              </a:rPr>
              <a:t>Unit 3 Week 1</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FFF9E1">
                <a:alpha val="100000"/>
              </a:srgbClr>
            </a:gs>
            <a:gs pos="100000">
              <a:srgbClr val="FFDA9B">
                <a:alpha val="100000"/>
              </a:srgbClr>
            </a:gs>
          </a:gsLst>
          <a:lin ang="5400000"/>
        </a:gradFill>
      </p:bgPr>
    </p:bg>
    <p:spTree>
      <p:nvGrpSpPr>
        <p:cNvPr id="1" name=""/>
        <p:cNvGrpSpPr/>
        <p:nvPr/>
      </p:nvGrpSpPr>
      <p:grpSpPr>
        <a:xfrm>
          <a:off x="0" y="0"/>
          <a:ext cx="0" cy="0"/>
          <a:chOff x="0" y="0"/>
          <a:chExt cx="0" cy="0"/>
        </a:xfrm>
      </p:grpSpPr>
      <p:sp>
        <p:nvSpPr>
          <p:cNvPr name="Freeform 2" id="2"/>
          <p:cNvSpPr/>
          <p:nvPr/>
        </p:nvSpPr>
        <p:spPr>
          <a:xfrm flipH="false" flipV="false" rot="4348283">
            <a:off x="13416725" y="5166022"/>
            <a:ext cx="8812920" cy="8140935"/>
          </a:xfrm>
          <a:custGeom>
            <a:avLst/>
            <a:gdLst/>
            <a:ahLst/>
            <a:cxnLst/>
            <a:rect r="r" b="b" t="t" l="l"/>
            <a:pathLst>
              <a:path h="8140935" w="8812920">
                <a:moveTo>
                  <a:pt x="0" y="0"/>
                </a:moveTo>
                <a:lnTo>
                  <a:pt x="8812920" y="0"/>
                </a:lnTo>
                <a:lnTo>
                  <a:pt x="8812920" y="8140935"/>
                </a:lnTo>
                <a:lnTo>
                  <a:pt x="0" y="814093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1818310">
            <a:off x="-3152518" y="-1430151"/>
            <a:ext cx="14461229" cy="13358560"/>
          </a:xfrm>
          <a:custGeom>
            <a:avLst/>
            <a:gdLst/>
            <a:ahLst/>
            <a:cxnLst/>
            <a:rect r="r" b="b" t="t" l="l"/>
            <a:pathLst>
              <a:path h="13358560" w="14461229">
                <a:moveTo>
                  <a:pt x="0" y="0"/>
                </a:moveTo>
                <a:lnTo>
                  <a:pt x="14461229" y="0"/>
                </a:lnTo>
                <a:lnTo>
                  <a:pt x="14461229" y="13358560"/>
                </a:lnTo>
                <a:lnTo>
                  <a:pt x="0" y="1335856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6425645" y="8537510"/>
            <a:ext cx="271973" cy="277878"/>
          </a:xfrm>
          <a:custGeom>
            <a:avLst/>
            <a:gdLst/>
            <a:ahLst/>
            <a:cxnLst/>
            <a:rect r="r" b="b" t="t" l="l"/>
            <a:pathLst>
              <a:path h="277878" w="271973">
                <a:moveTo>
                  <a:pt x="0" y="0"/>
                </a:moveTo>
                <a:lnTo>
                  <a:pt x="271974" y="0"/>
                </a:lnTo>
                <a:lnTo>
                  <a:pt x="271974" y="277878"/>
                </a:lnTo>
                <a:lnTo>
                  <a:pt x="0" y="277878"/>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0">
            <a:off x="14940794" y="801488"/>
            <a:ext cx="444767" cy="454423"/>
          </a:xfrm>
          <a:custGeom>
            <a:avLst/>
            <a:gdLst/>
            <a:ahLst/>
            <a:cxnLst/>
            <a:rect r="r" b="b" t="t" l="l"/>
            <a:pathLst>
              <a:path h="454423" w="444767">
                <a:moveTo>
                  <a:pt x="0" y="0"/>
                </a:moveTo>
                <a:lnTo>
                  <a:pt x="444767" y="0"/>
                </a:lnTo>
                <a:lnTo>
                  <a:pt x="444767" y="454424"/>
                </a:lnTo>
                <a:lnTo>
                  <a:pt x="0" y="454424"/>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6" id="6"/>
          <p:cNvSpPr txBox="true"/>
          <p:nvPr/>
        </p:nvSpPr>
        <p:spPr>
          <a:xfrm rot="0">
            <a:off x="4078096" y="618820"/>
            <a:ext cx="9901793" cy="1000734"/>
          </a:xfrm>
          <a:prstGeom prst="rect">
            <a:avLst/>
          </a:prstGeom>
        </p:spPr>
        <p:txBody>
          <a:bodyPr anchor="t" rtlCol="false" tIns="0" lIns="0" bIns="0" rIns="0">
            <a:spAutoFit/>
          </a:bodyPr>
          <a:lstStyle/>
          <a:p>
            <a:pPr algn="ctr">
              <a:lnSpc>
                <a:spcPts val="5384"/>
              </a:lnSpc>
            </a:pPr>
            <a:r>
              <a:rPr lang="en-US" sz="7803">
                <a:solidFill>
                  <a:srgbClr val="2F1708"/>
                </a:solidFill>
                <a:latin typeface="29LT Zarid Display"/>
                <a:ea typeface="29LT Zarid Display"/>
                <a:cs typeface="29LT Zarid Display"/>
                <a:sym typeface="29LT Zarid Display"/>
              </a:rPr>
              <a:t>PRAYER</a:t>
            </a:r>
          </a:p>
        </p:txBody>
      </p:sp>
      <p:sp>
        <p:nvSpPr>
          <p:cNvPr name="TextBox 7" id="7"/>
          <p:cNvSpPr txBox="true"/>
          <p:nvPr/>
        </p:nvSpPr>
        <p:spPr>
          <a:xfrm rot="0">
            <a:off x="425683" y="1666658"/>
            <a:ext cx="17206619" cy="6870852"/>
          </a:xfrm>
          <a:prstGeom prst="rect">
            <a:avLst/>
          </a:prstGeom>
        </p:spPr>
        <p:txBody>
          <a:bodyPr anchor="t" rtlCol="false" tIns="0" lIns="0" bIns="0" rIns="0">
            <a:spAutoFit/>
          </a:bodyPr>
          <a:lstStyle/>
          <a:p>
            <a:pPr algn="ctr">
              <a:lnSpc>
                <a:spcPts val="9145"/>
              </a:lnSpc>
            </a:pPr>
            <a:r>
              <a:rPr lang="en-US" sz="6532">
                <a:solidFill>
                  <a:srgbClr val="000000"/>
                </a:solidFill>
                <a:latin typeface="Poppins Light"/>
                <a:ea typeface="Poppins Light"/>
                <a:cs typeface="Poppins Light"/>
                <a:sym typeface="Poppins Light"/>
              </a:rPr>
              <a:t>Dear God,</a:t>
            </a:r>
          </a:p>
          <a:p>
            <a:pPr algn="ctr">
              <a:lnSpc>
                <a:spcPts val="9145"/>
              </a:lnSpc>
              <a:spcBef>
                <a:spcPct val="0"/>
              </a:spcBef>
            </a:pPr>
            <a:r>
              <a:rPr lang="en-US" sz="6532">
                <a:solidFill>
                  <a:srgbClr val="000000"/>
                </a:solidFill>
                <a:latin typeface="Poppins Light"/>
                <a:ea typeface="Poppins Light"/>
                <a:cs typeface="Poppins Light"/>
                <a:sym typeface="Poppins Light"/>
              </a:rPr>
              <a:t>H</a:t>
            </a:r>
            <a:r>
              <a:rPr lang="en-US" sz="6532">
                <a:solidFill>
                  <a:srgbClr val="000000"/>
                </a:solidFill>
                <a:latin typeface="Poppins Light"/>
                <a:ea typeface="Poppins Light"/>
                <a:cs typeface="Poppins Light"/>
                <a:sym typeface="Poppins Light"/>
              </a:rPr>
              <a:t>elp me to use my words wisely. Teach me to speak with kindness, encouragement, and love. Let my words reflect You and bring peace to those around me. Amen.</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FFF9E1">
                <a:alpha val="100000"/>
              </a:srgbClr>
            </a:gs>
            <a:gs pos="100000">
              <a:srgbClr val="FFDA9B">
                <a:alpha val="100000"/>
              </a:srgbClr>
            </a:gs>
          </a:gsLst>
          <a:lin ang="5400000"/>
        </a:gradFill>
      </p:bgPr>
    </p:bg>
    <p:spTree>
      <p:nvGrpSpPr>
        <p:cNvPr id="1" name=""/>
        <p:cNvGrpSpPr/>
        <p:nvPr/>
      </p:nvGrpSpPr>
      <p:grpSpPr>
        <a:xfrm>
          <a:off x="0" y="0"/>
          <a:ext cx="0" cy="0"/>
          <a:chOff x="0" y="0"/>
          <a:chExt cx="0" cy="0"/>
        </a:xfrm>
      </p:grpSpPr>
      <p:sp>
        <p:nvSpPr>
          <p:cNvPr name="Freeform 2" id="2"/>
          <p:cNvSpPr/>
          <p:nvPr/>
        </p:nvSpPr>
        <p:spPr>
          <a:xfrm flipH="false" flipV="false" rot="-1818310">
            <a:off x="10334048" y="173767"/>
            <a:ext cx="14461229" cy="13358560"/>
          </a:xfrm>
          <a:custGeom>
            <a:avLst/>
            <a:gdLst/>
            <a:ahLst/>
            <a:cxnLst/>
            <a:rect r="r" b="b" t="t" l="l"/>
            <a:pathLst>
              <a:path h="13358560" w="14461229">
                <a:moveTo>
                  <a:pt x="0" y="0"/>
                </a:moveTo>
                <a:lnTo>
                  <a:pt x="14461229" y="0"/>
                </a:lnTo>
                <a:lnTo>
                  <a:pt x="14461229" y="13358560"/>
                </a:lnTo>
                <a:lnTo>
                  <a:pt x="0" y="1335856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9972774" y="8921362"/>
            <a:ext cx="271973" cy="277878"/>
          </a:xfrm>
          <a:custGeom>
            <a:avLst/>
            <a:gdLst/>
            <a:ahLst/>
            <a:cxnLst/>
            <a:rect r="r" b="b" t="t" l="l"/>
            <a:pathLst>
              <a:path h="277878" w="271973">
                <a:moveTo>
                  <a:pt x="0" y="0"/>
                </a:moveTo>
                <a:lnTo>
                  <a:pt x="271973" y="0"/>
                </a:lnTo>
                <a:lnTo>
                  <a:pt x="271973" y="277878"/>
                </a:lnTo>
                <a:lnTo>
                  <a:pt x="0" y="27787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4" id="4"/>
          <p:cNvSpPr txBox="true"/>
          <p:nvPr/>
        </p:nvSpPr>
        <p:spPr>
          <a:xfrm rot="0">
            <a:off x="2326247" y="903487"/>
            <a:ext cx="9479008" cy="1538222"/>
          </a:xfrm>
          <a:prstGeom prst="rect">
            <a:avLst/>
          </a:prstGeom>
        </p:spPr>
        <p:txBody>
          <a:bodyPr anchor="t" rtlCol="false" tIns="0" lIns="0" bIns="0" rIns="0">
            <a:spAutoFit/>
          </a:bodyPr>
          <a:lstStyle/>
          <a:p>
            <a:pPr algn="l">
              <a:lnSpc>
                <a:spcPts val="10924"/>
              </a:lnSpc>
              <a:spcBef>
                <a:spcPct val="0"/>
              </a:spcBef>
            </a:pPr>
            <a:r>
              <a:rPr lang="en-US" sz="7803">
                <a:solidFill>
                  <a:srgbClr val="2F1708"/>
                </a:solidFill>
                <a:latin typeface="29LT Zarid Display"/>
                <a:ea typeface="29LT Zarid Display"/>
                <a:cs typeface="29LT Zarid Display"/>
                <a:sym typeface="29LT Zarid Display"/>
              </a:rPr>
              <a:t>FOCUS SCRIPTURE </a:t>
            </a:r>
          </a:p>
        </p:txBody>
      </p:sp>
      <p:sp>
        <p:nvSpPr>
          <p:cNvPr name="TextBox 5" id="5"/>
          <p:cNvSpPr txBox="true"/>
          <p:nvPr/>
        </p:nvSpPr>
        <p:spPr>
          <a:xfrm rot="0">
            <a:off x="829254" y="2766267"/>
            <a:ext cx="12622951" cy="6432974"/>
          </a:xfrm>
          <a:prstGeom prst="rect">
            <a:avLst/>
          </a:prstGeom>
        </p:spPr>
        <p:txBody>
          <a:bodyPr anchor="t" rtlCol="false" tIns="0" lIns="0" bIns="0" rIns="0">
            <a:spAutoFit/>
          </a:bodyPr>
          <a:lstStyle/>
          <a:p>
            <a:pPr algn="l">
              <a:lnSpc>
                <a:spcPts val="10275"/>
              </a:lnSpc>
              <a:spcBef>
                <a:spcPct val="0"/>
              </a:spcBef>
            </a:pPr>
            <a:r>
              <a:rPr lang="en-US" sz="7339">
                <a:solidFill>
                  <a:srgbClr val="000000"/>
                </a:solidFill>
                <a:latin typeface="Poppins Light"/>
                <a:ea typeface="Poppins Light"/>
                <a:cs typeface="Poppins Light"/>
                <a:sym typeface="Poppins Light"/>
              </a:rPr>
              <a:t>“The t</a:t>
            </a:r>
            <a:r>
              <a:rPr lang="en-US" sz="7339">
                <a:solidFill>
                  <a:srgbClr val="000000"/>
                </a:solidFill>
                <a:latin typeface="Poppins Light"/>
                <a:ea typeface="Poppins Light"/>
                <a:cs typeface="Poppins Light"/>
                <a:sym typeface="Poppins Light"/>
              </a:rPr>
              <a:t>ongue has the power of life and death, and those who love it will eat its fruit.”</a:t>
            </a:r>
          </a:p>
          <a:p>
            <a:pPr algn="l">
              <a:lnSpc>
                <a:spcPts val="10275"/>
              </a:lnSpc>
              <a:spcBef>
                <a:spcPct val="0"/>
              </a:spcBef>
            </a:pPr>
            <a:r>
              <a:rPr lang="en-US" sz="7339">
                <a:solidFill>
                  <a:srgbClr val="000000"/>
                </a:solidFill>
                <a:latin typeface="Poppins Light"/>
                <a:ea typeface="Poppins Light"/>
                <a:cs typeface="Poppins Light"/>
                <a:sym typeface="Poppins Light"/>
              </a:rPr>
              <a:t>-Proverbs 18:21‬ ‭NIV‬‬</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FFF9E1">
                <a:alpha val="100000"/>
              </a:srgbClr>
            </a:gs>
            <a:gs pos="100000">
              <a:srgbClr val="FFDA9B">
                <a:alpha val="100000"/>
              </a:srgbClr>
            </a:gs>
          </a:gsLst>
          <a:lin ang="5400000"/>
        </a:gradFill>
      </p:bgPr>
    </p:bg>
    <p:spTree>
      <p:nvGrpSpPr>
        <p:cNvPr id="1" name=""/>
        <p:cNvGrpSpPr/>
        <p:nvPr/>
      </p:nvGrpSpPr>
      <p:grpSpPr>
        <a:xfrm>
          <a:off x="0" y="0"/>
          <a:ext cx="0" cy="0"/>
          <a:chOff x="0" y="0"/>
          <a:chExt cx="0" cy="0"/>
        </a:xfrm>
      </p:grpSpPr>
      <p:sp>
        <p:nvSpPr>
          <p:cNvPr name="Freeform 2" id="2"/>
          <p:cNvSpPr/>
          <p:nvPr/>
        </p:nvSpPr>
        <p:spPr>
          <a:xfrm flipH="false" flipV="false" rot="4348283">
            <a:off x="13416725" y="5166022"/>
            <a:ext cx="8812920" cy="8140935"/>
          </a:xfrm>
          <a:custGeom>
            <a:avLst/>
            <a:gdLst/>
            <a:ahLst/>
            <a:cxnLst/>
            <a:rect r="r" b="b" t="t" l="l"/>
            <a:pathLst>
              <a:path h="8140935" w="8812920">
                <a:moveTo>
                  <a:pt x="0" y="0"/>
                </a:moveTo>
                <a:lnTo>
                  <a:pt x="8812920" y="0"/>
                </a:lnTo>
                <a:lnTo>
                  <a:pt x="8812920" y="8140935"/>
                </a:lnTo>
                <a:lnTo>
                  <a:pt x="0" y="814093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1818310">
            <a:off x="-3152518" y="-1430151"/>
            <a:ext cx="14461229" cy="13358560"/>
          </a:xfrm>
          <a:custGeom>
            <a:avLst/>
            <a:gdLst/>
            <a:ahLst/>
            <a:cxnLst/>
            <a:rect r="r" b="b" t="t" l="l"/>
            <a:pathLst>
              <a:path h="13358560" w="14461229">
                <a:moveTo>
                  <a:pt x="0" y="0"/>
                </a:moveTo>
                <a:lnTo>
                  <a:pt x="14461229" y="0"/>
                </a:lnTo>
                <a:lnTo>
                  <a:pt x="14461229" y="13358560"/>
                </a:lnTo>
                <a:lnTo>
                  <a:pt x="0" y="1335856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397105" y="1028700"/>
            <a:ext cx="2038665" cy="914851"/>
          </a:xfrm>
          <a:custGeom>
            <a:avLst/>
            <a:gdLst/>
            <a:ahLst/>
            <a:cxnLst/>
            <a:rect r="r" b="b" t="t" l="l"/>
            <a:pathLst>
              <a:path h="914851" w="2038665">
                <a:moveTo>
                  <a:pt x="0" y="0"/>
                </a:moveTo>
                <a:lnTo>
                  <a:pt x="2038664" y="0"/>
                </a:lnTo>
                <a:lnTo>
                  <a:pt x="2038664" y="914851"/>
                </a:lnTo>
                <a:lnTo>
                  <a:pt x="0" y="914851"/>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0">
            <a:off x="16425645" y="8537510"/>
            <a:ext cx="271973" cy="277878"/>
          </a:xfrm>
          <a:custGeom>
            <a:avLst/>
            <a:gdLst/>
            <a:ahLst/>
            <a:cxnLst/>
            <a:rect r="r" b="b" t="t" l="l"/>
            <a:pathLst>
              <a:path h="277878" w="271973">
                <a:moveTo>
                  <a:pt x="0" y="0"/>
                </a:moveTo>
                <a:lnTo>
                  <a:pt x="271974" y="0"/>
                </a:lnTo>
                <a:lnTo>
                  <a:pt x="271974" y="277878"/>
                </a:lnTo>
                <a:lnTo>
                  <a:pt x="0" y="277878"/>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6" id="6"/>
          <p:cNvSpPr/>
          <p:nvPr/>
        </p:nvSpPr>
        <p:spPr>
          <a:xfrm flipH="false" flipV="false" rot="0">
            <a:off x="14940794" y="801488"/>
            <a:ext cx="444767" cy="454423"/>
          </a:xfrm>
          <a:custGeom>
            <a:avLst/>
            <a:gdLst/>
            <a:ahLst/>
            <a:cxnLst/>
            <a:rect r="r" b="b" t="t" l="l"/>
            <a:pathLst>
              <a:path h="454423" w="444767">
                <a:moveTo>
                  <a:pt x="0" y="0"/>
                </a:moveTo>
                <a:lnTo>
                  <a:pt x="444767" y="0"/>
                </a:lnTo>
                <a:lnTo>
                  <a:pt x="444767" y="454424"/>
                </a:lnTo>
                <a:lnTo>
                  <a:pt x="0" y="454424"/>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7" id="7"/>
          <p:cNvSpPr txBox="true"/>
          <p:nvPr/>
        </p:nvSpPr>
        <p:spPr>
          <a:xfrm rot="0">
            <a:off x="4078096" y="618820"/>
            <a:ext cx="9901793" cy="1000734"/>
          </a:xfrm>
          <a:prstGeom prst="rect">
            <a:avLst/>
          </a:prstGeom>
        </p:spPr>
        <p:txBody>
          <a:bodyPr anchor="t" rtlCol="false" tIns="0" lIns="0" bIns="0" rIns="0">
            <a:spAutoFit/>
          </a:bodyPr>
          <a:lstStyle/>
          <a:p>
            <a:pPr algn="ctr">
              <a:lnSpc>
                <a:spcPts val="5384"/>
              </a:lnSpc>
            </a:pPr>
            <a:r>
              <a:rPr lang="en-US" sz="7803">
                <a:solidFill>
                  <a:srgbClr val="2F1708"/>
                </a:solidFill>
                <a:latin typeface="29LT Zarid Display"/>
                <a:ea typeface="29LT Zarid Display"/>
                <a:cs typeface="29LT Zarid Display"/>
                <a:sym typeface="29LT Zarid Display"/>
              </a:rPr>
              <a:t>WORDS HAVE POWER</a:t>
            </a:r>
          </a:p>
        </p:txBody>
      </p:sp>
      <p:sp>
        <p:nvSpPr>
          <p:cNvPr name="TextBox 8" id="8"/>
          <p:cNvSpPr txBox="true"/>
          <p:nvPr/>
        </p:nvSpPr>
        <p:spPr>
          <a:xfrm rot="0">
            <a:off x="616565" y="1982398"/>
            <a:ext cx="17054870" cy="6362013"/>
          </a:xfrm>
          <a:prstGeom prst="rect">
            <a:avLst/>
          </a:prstGeom>
        </p:spPr>
        <p:txBody>
          <a:bodyPr anchor="t" rtlCol="false" tIns="0" lIns="0" bIns="0" rIns="0">
            <a:spAutoFit/>
          </a:bodyPr>
          <a:lstStyle/>
          <a:p>
            <a:pPr algn="ctr">
              <a:lnSpc>
                <a:spcPts val="8475"/>
              </a:lnSpc>
              <a:spcBef>
                <a:spcPct val="0"/>
              </a:spcBef>
            </a:pPr>
            <a:r>
              <a:rPr lang="en-US" sz="6053">
                <a:solidFill>
                  <a:srgbClr val="000000"/>
                </a:solidFill>
                <a:latin typeface="Poppins Light"/>
                <a:ea typeface="Poppins Light"/>
                <a:cs typeface="Poppins Light"/>
                <a:sym typeface="Poppins Light"/>
              </a:rPr>
              <a:t>The w</a:t>
            </a:r>
            <a:r>
              <a:rPr lang="en-US" sz="6053">
                <a:solidFill>
                  <a:srgbClr val="000000"/>
                </a:solidFill>
                <a:latin typeface="Poppins Light"/>
                <a:ea typeface="Poppins Light"/>
                <a:cs typeface="Poppins Light"/>
                <a:sym typeface="Poppins Light"/>
              </a:rPr>
              <a:t>ords we speak can either build others up or tear them down. Proverbs 18:21 reminds us that “the tongue has the power of life and death.” This means that our words can bring encouragement, healing, and joy—or they can cause pain, anger, and destruction.</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FFF9E1">
                <a:alpha val="100000"/>
              </a:srgbClr>
            </a:gs>
            <a:gs pos="100000">
              <a:srgbClr val="FFDA9B">
                <a:alpha val="100000"/>
              </a:srgbClr>
            </a:gs>
          </a:gsLst>
          <a:lin ang="5400000"/>
        </a:gradFill>
      </p:bgPr>
    </p:bg>
    <p:spTree>
      <p:nvGrpSpPr>
        <p:cNvPr id="1" name=""/>
        <p:cNvGrpSpPr/>
        <p:nvPr/>
      </p:nvGrpSpPr>
      <p:grpSpPr>
        <a:xfrm>
          <a:off x="0" y="0"/>
          <a:ext cx="0" cy="0"/>
          <a:chOff x="0" y="0"/>
          <a:chExt cx="0" cy="0"/>
        </a:xfrm>
      </p:grpSpPr>
      <p:sp>
        <p:nvSpPr>
          <p:cNvPr name="Freeform 2" id="2"/>
          <p:cNvSpPr/>
          <p:nvPr/>
        </p:nvSpPr>
        <p:spPr>
          <a:xfrm flipH="false" flipV="false" rot="4348283">
            <a:off x="13416725" y="5166022"/>
            <a:ext cx="8812920" cy="8140935"/>
          </a:xfrm>
          <a:custGeom>
            <a:avLst/>
            <a:gdLst/>
            <a:ahLst/>
            <a:cxnLst/>
            <a:rect r="r" b="b" t="t" l="l"/>
            <a:pathLst>
              <a:path h="8140935" w="8812920">
                <a:moveTo>
                  <a:pt x="0" y="0"/>
                </a:moveTo>
                <a:lnTo>
                  <a:pt x="8812920" y="0"/>
                </a:lnTo>
                <a:lnTo>
                  <a:pt x="8812920" y="8140935"/>
                </a:lnTo>
                <a:lnTo>
                  <a:pt x="0" y="814093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1818310">
            <a:off x="-6456545" y="-1430151"/>
            <a:ext cx="14461229" cy="13358560"/>
          </a:xfrm>
          <a:custGeom>
            <a:avLst/>
            <a:gdLst/>
            <a:ahLst/>
            <a:cxnLst/>
            <a:rect r="r" b="b" t="t" l="l"/>
            <a:pathLst>
              <a:path h="13358560" w="14461229">
                <a:moveTo>
                  <a:pt x="0" y="0"/>
                </a:moveTo>
                <a:lnTo>
                  <a:pt x="14461228" y="0"/>
                </a:lnTo>
                <a:lnTo>
                  <a:pt x="14461228" y="13358560"/>
                </a:lnTo>
                <a:lnTo>
                  <a:pt x="0" y="1335856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8872027" y="9258300"/>
            <a:ext cx="271973" cy="277878"/>
          </a:xfrm>
          <a:custGeom>
            <a:avLst/>
            <a:gdLst/>
            <a:ahLst/>
            <a:cxnLst/>
            <a:rect r="r" b="b" t="t" l="l"/>
            <a:pathLst>
              <a:path h="277878" w="271973">
                <a:moveTo>
                  <a:pt x="0" y="0"/>
                </a:moveTo>
                <a:lnTo>
                  <a:pt x="271973" y="0"/>
                </a:lnTo>
                <a:lnTo>
                  <a:pt x="271973" y="277878"/>
                </a:lnTo>
                <a:lnTo>
                  <a:pt x="0" y="277878"/>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0">
            <a:off x="14940794" y="801488"/>
            <a:ext cx="444767" cy="454423"/>
          </a:xfrm>
          <a:custGeom>
            <a:avLst/>
            <a:gdLst/>
            <a:ahLst/>
            <a:cxnLst/>
            <a:rect r="r" b="b" t="t" l="l"/>
            <a:pathLst>
              <a:path h="454423" w="444767">
                <a:moveTo>
                  <a:pt x="0" y="0"/>
                </a:moveTo>
                <a:lnTo>
                  <a:pt x="444767" y="0"/>
                </a:lnTo>
                <a:lnTo>
                  <a:pt x="444767" y="454424"/>
                </a:lnTo>
                <a:lnTo>
                  <a:pt x="0" y="454424"/>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6" id="6"/>
          <p:cNvSpPr txBox="true"/>
          <p:nvPr/>
        </p:nvSpPr>
        <p:spPr>
          <a:xfrm rot="0">
            <a:off x="5081902" y="1093987"/>
            <a:ext cx="12573818" cy="7348600"/>
          </a:xfrm>
          <a:prstGeom prst="rect">
            <a:avLst/>
          </a:prstGeom>
        </p:spPr>
        <p:txBody>
          <a:bodyPr anchor="t" rtlCol="false" tIns="0" lIns="0" bIns="0" rIns="0">
            <a:spAutoFit/>
          </a:bodyPr>
          <a:lstStyle/>
          <a:p>
            <a:pPr algn="l">
              <a:lnSpc>
                <a:spcPts val="8403"/>
              </a:lnSpc>
              <a:spcBef>
                <a:spcPct val="0"/>
              </a:spcBef>
            </a:pPr>
            <a:r>
              <a:rPr lang="en-US" sz="6002">
                <a:solidFill>
                  <a:srgbClr val="000000"/>
                </a:solidFill>
                <a:latin typeface="Poppins Light"/>
                <a:ea typeface="Poppins Light"/>
                <a:cs typeface="Poppins Light"/>
                <a:sym typeface="Poppins Light"/>
              </a:rPr>
              <a:t>We’ve all experienced th</a:t>
            </a:r>
            <a:r>
              <a:rPr lang="en-US" sz="6002">
                <a:solidFill>
                  <a:srgbClr val="000000"/>
                </a:solidFill>
                <a:latin typeface="Poppins Light"/>
                <a:ea typeface="Poppins Light"/>
                <a:cs typeface="Poppins Light"/>
                <a:sym typeface="Poppins Light"/>
              </a:rPr>
              <a:t>e power of words. Encouraging words can make someone’s day better, while negative words can leave deep scars. As followers of Christ, we are called to speak with love, kindness, and truth.</a:t>
            </a:r>
          </a:p>
        </p:txBody>
      </p:sp>
      <p:sp>
        <p:nvSpPr>
          <p:cNvPr name="Freeform 7" id="7"/>
          <p:cNvSpPr/>
          <p:nvPr/>
        </p:nvSpPr>
        <p:spPr>
          <a:xfrm flipH="false" flipV="false" rot="0">
            <a:off x="-1906660" y="1255912"/>
            <a:ext cx="8923487" cy="5950850"/>
          </a:xfrm>
          <a:custGeom>
            <a:avLst/>
            <a:gdLst/>
            <a:ahLst/>
            <a:cxnLst/>
            <a:rect r="r" b="b" t="t" l="l"/>
            <a:pathLst>
              <a:path h="5950850" w="8923487">
                <a:moveTo>
                  <a:pt x="0" y="0"/>
                </a:moveTo>
                <a:lnTo>
                  <a:pt x="8923486" y="0"/>
                </a:lnTo>
                <a:lnTo>
                  <a:pt x="8923486" y="5950850"/>
                </a:lnTo>
                <a:lnTo>
                  <a:pt x="0" y="5950850"/>
                </a:lnTo>
                <a:lnTo>
                  <a:pt x="0" y="0"/>
                </a:lnTo>
                <a:close/>
              </a:path>
            </a:pathLst>
          </a:custGeom>
          <a:blipFill>
            <a:blip r:embed="rId8"/>
            <a:stretch>
              <a:fillRect l="0" t="0" r="0" b="0"/>
            </a:stretch>
          </a:blipFill>
        </p:spPr>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FFF9E1">
                <a:alpha val="100000"/>
              </a:srgbClr>
            </a:gs>
            <a:gs pos="100000">
              <a:srgbClr val="FFDA9B">
                <a:alpha val="100000"/>
              </a:srgbClr>
            </a:gs>
          </a:gsLst>
          <a:lin ang="5400000"/>
        </a:gradFill>
      </p:bgPr>
    </p:bg>
    <p:spTree>
      <p:nvGrpSpPr>
        <p:cNvPr id="1" name=""/>
        <p:cNvGrpSpPr/>
        <p:nvPr/>
      </p:nvGrpSpPr>
      <p:grpSpPr>
        <a:xfrm>
          <a:off x="0" y="0"/>
          <a:ext cx="0" cy="0"/>
          <a:chOff x="0" y="0"/>
          <a:chExt cx="0" cy="0"/>
        </a:xfrm>
      </p:grpSpPr>
      <p:sp>
        <p:nvSpPr>
          <p:cNvPr name="Freeform 2" id="2"/>
          <p:cNvSpPr/>
          <p:nvPr/>
        </p:nvSpPr>
        <p:spPr>
          <a:xfrm flipH="false" flipV="false" rot="4348283">
            <a:off x="13416725" y="5166022"/>
            <a:ext cx="8812920" cy="8140935"/>
          </a:xfrm>
          <a:custGeom>
            <a:avLst/>
            <a:gdLst/>
            <a:ahLst/>
            <a:cxnLst/>
            <a:rect r="r" b="b" t="t" l="l"/>
            <a:pathLst>
              <a:path h="8140935" w="8812920">
                <a:moveTo>
                  <a:pt x="0" y="0"/>
                </a:moveTo>
                <a:lnTo>
                  <a:pt x="8812920" y="0"/>
                </a:lnTo>
                <a:lnTo>
                  <a:pt x="8812920" y="8140935"/>
                </a:lnTo>
                <a:lnTo>
                  <a:pt x="0" y="814093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8872027" y="9258300"/>
            <a:ext cx="271973" cy="277878"/>
          </a:xfrm>
          <a:custGeom>
            <a:avLst/>
            <a:gdLst/>
            <a:ahLst/>
            <a:cxnLst/>
            <a:rect r="r" b="b" t="t" l="l"/>
            <a:pathLst>
              <a:path h="277878" w="271973">
                <a:moveTo>
                  <a:pt x="0" y="0"/>
                </a:moveTo>
                <a:lnTo>
                  <a:pt x="271973" y="0"/>
                </a:lnTo>
                <a:lnTo>
                  <a:pt x="271973" y="277878"/>
                </a:lnTo>
                <a:lnTo>
                  <a:pt x="0" y="27787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4940794" y="801488"/>
            <a:ext cx="444767" cy="454423"/>
          </a:xfrm>
          <a:custGeom>
            <a:avLst/>
            <a:gdLst/>
            <a:ahLst/>
            <a:cxnLst/>
            <a:rect r="r" b="b" t="t" l="l"/>
            <a:pathLst>
              <a:path h="454423" w="444767">
                <a:moveTo>
                  <a:pt x="0" y="0"/>
                </a:moveTo>
                <a:lnTo>
                  <a:pt x="444767" y="0"/>
                </a:lnTo>
                <a:lnTo>
                  <a:pt x="444767" y="454424"/>
                </a:lnTo>
                <a:lnTo>
                  <a:pt x="0" y="45442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5" id="5"/>
          <p:cNvSpPr txBox="true"/>
          <p:nvPr/>
        </p:nvSpPr>
        <p:spPr>
          <a:xfrm rot="0">
            <a:off x="1222524" y="1139129"/>
            <a:ext cx="16600661" cy="8397049"/>
          </a:xfrm>
          <a:prstGeom prst="rect">
            <a:avLst/>
          </a:prstGeom>
        </p:spPr>
        <p:txBody>
          <a:bodyPr anchor="t" rtlCol="false" tIns="0" lIns="0" bIns="0" rIns="0">
            <a:spAutoFit/>
          </a:bodyPr>
          <a:lstStyle/>
          <a:p>
            <a:pPr algn="l">
              <a:lnSpc>
                <a:spcPts val="8403"/>
              </a:lnSpc>
              <a:spcBef>
                <a:spcPct val="0"/>
              </a:spcBef>
            </a:pPr>
            <a:r>
              <a:rPr lang="en-US" sz="6002">
                <a:solidFill>
                  <a:srgbClr val="000000"/>
                </a:solidFill>
                <a:latin typeface="Poppins Light"/>
                <a:ea typeface="Poppins Light"/>
                <a:cs typeface="Poppins Light"/>
                <a:sym typeface="Poppins Light"/>
              </a:rPr>
              <a:t>Jesus always used His</a:t>
            </a:r>
            <a:r>
              <a:rPr lang="en-US" sz="6002">
                <a:solidFill>
                  <a:srgbClr val="000000"/>
                </a:solidFill>
                <a:latin typeface="Poppins Light"/>
                <a:ea typeface="Poppins Light"/>
                <a:cs typeface="Poppins Light"/>
                <a:sym typeface="Poppins Light"/>
              </a:rPr>
              <a:t> words to bless, teach, and uplift others. He reminds us that we will be held accountable for every word we speak (Matthew 12:36). This is why we must be careful not to gossip, lie, or use words that hurt others. Instead, we should use our words to bring hope, peace, and encouragement.</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FFF9E1">
                <a:alpha val="100000"/>
              </a:srgbClr>
            </a:gs>
            <a:gs pos="100000">
              <a:srgbClr val="FFDA9B">
                <a:alpha val="100000"/>
              </a:srgbClr>
            </a:gs>
          </a:gsLst>
          <a:lin ang="5400000"/>
        </a:gradFill>
      </p:bgPr>
    </p:bg>
    <p:spTree>
      <p:nvGrpSpPr>
        <p:cNvPr id="1" name=""/>
        <p:cNvGrpSpPr/>
        <p:nvPr/>
      </p:nvGrpSpPr>
      <p:grpSpPr>
        <a:xfrm>
          <a:off x="0" y="0"/>
          <a:ext cx="0" cy="0"/>
          <a:chOff x="0" y="0"/>
          <a:chExt cx="0" cy="0"/>
        </a:xfrm>
      </p:grpSpPr>
      <p:sp>
        <p:nvSpPr>
          <p:cNvPr name="Freeform 2" id="2"/>
          <p:cNvSpPr/>
          <p:nvPr/>
        </p:nvSpPr>
        <p:spPr>
          <a:xfrm flipH="false" flipV="false" rot="4348283">
            <a:off x="-3065068" y="5166022"/>
            <a:ext cx="8812920" cy="8140935"/>
          </a:xfrm>
          <a:custGeom>
            <a:avLst/>
            <a:gdLst/>
            <a:ahLst/>
            <a:cxnLst/>
            <a:rect r="r" b="b" t="t" l="l"/>
            <a:pathLst>
              <a:path h="8140935" w="8812920">
                <a:moveTo>
                  <a:pt x="0" y="0"/>
                </a:moveTo>
                <a:lnTo>
                  <a:pt x="8812920" y="0"/>
                </a:lnTo>
                <a:lnTo>
                  <a:pt x="8812920" y="8140935"/>
                </a:lnTo>
                <a:lnTo>
                  <a:pt x="0" y="814093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1818310">
            <a:off x="10334048" y="173767"/>
            <a:ext cx="14461229" cy="13358560"/>
          </a:xfrm>
          <a:custGeom>
            <a:avLst/>
            <a:gdLst/>
            <a:ahLst/>
            <a:cxnLst/>
            <a:rect r="r" b="b" t="t" l="l"/>
            <a:pathLst>
              <a:path h="13358560" w="14461229">
                <a:moveTo>
                  <a:pt x="0" y="0"/>
                </a:moveTo>
                <a:lnTo>
                  <a:pt x="14461229" y="0"/>
                </a:lnTo>
                <a:lnTo>
                  <a:pt x="14461229" y="13358560"/>
                </a:lnTo>
                <a:lnTo>
                  <a:pt x="0" y="1335856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8553108" y="9060301"/>
            <a:ext cx="271973" cy="277878"/>
          </a:xfrm>
          <a:custGeom>
            <a:avLst/>
            <a:gdLst/>
            <a:ahLst/>
            <a:cxnLst/>
            <a:rect r="r" b="b" t="t" l="l"/>
            <a:pathLst>
              <a:path h="277878" w="271973">
                <a:moveTo>
                  <a:pt x="0" y="0"/>
                </a:moveTo>
                <a:lnTo>
                  <a:pt x="271974" y="0"/>
                </a:lnTo>
                <a:lnTo>
                  <a:pt x="271974" y="277878"/>
                </a:lnTo>
                <a:lnTo>
                  <a:pt x="0" y="277878"/>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0">
            <a:off x="8108342" y="1028700"/>
            <a:ext cx="444767" cy="454423"/>
          </a:xfrm>
          <a:custGeom>
            <a:avLst/>
            <a:gdLst/>
            <a:ahLst/>
            <a:cxnLst/>
            <a:rect r="r" b="b" t="t" l="l"/>
            <a:pathLst>
              <a:path h="454423" w="444767">
                <a:moveTo>
                  <a:pt x="0" y="0"/>
                </a:moveTo>
                <a:lnTo>
                  <a:pt x="444766" y="0"/>
                </a:lnTo>
                <a:lnTo>
                  <a:pt x="444766" y="454423"/>
                </a:lnTo>
                <a:lnTo>
                  <a:pt x="0" y="454423"/>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false" rot="0">
            <a:off x="-88599" y="2764355"/>
            <a:ext cx="8419324" cy="4758290"/>
          </a:xfrm>
          <a:custGeom>
            <a:avLst/>
            <a:gdLst/>
            <a:ahLst/>
            <a:cxnLst/>
            <a:rect r="r" b="b" t="t" l="l"/>
            <a:pathLst>
              <a:path h="4758290" w="8419324">
                <a:moveTo>
                  <a:pt x="0" y="0"/>
                </a:moveTo>
                <a:lnTo>
                  <a:pt x="8419324" y="0"/>
                </a:lnTo>
                <a:lnTo>
                  <a:pt x="8419324" y="4758290"/>
                </a:lnTo>
                <a:lnTo>
                  <a:pt x="0" y="4758290"/>
                </a:lnTo>
                <a:lnTo>
                  <a:pt x="0" y="0"/>
                </a:lnTo>
                <a:close/>
              </a:path>
            </a:pathLst>
          </a:custGeom>
          <a:blipFill>
            <a:blip r:embed="rId8"/>
            <a:stretch>
              <a:fillRect l="0" t="0" r="0" b="0"/>
            </a:stretch>
          </a:blipFill>
        </p:spPr>
      </p:sp>
      <p:sp>
        <p:nvSpPr>
          <p:cNvPr name="TextBox 7" id="7"/>
          <p:cNvSpPr txBox="true"/>
          <p:nvPr/>
        </p:nvSpPr>
        <p:spPr>
          <a:xfrm rot="0">
            <a:off x="5634111" y="228144"/>
            <a:ext cx="5393229" cy="1027767"/>
          </a:xfrm>
          <a:prstGeom prst="rect">
            <a:avLst/>
          </a:prstGeom>
        </p:spPr>
        <p:txBody>
          <a:bodyPr anchor="t" rtlCol="false" tIns="0" lIns="0" bIns="0" rIns="0">
            <a:spAutoFit/>
          </a:bodyPr>
          <a:lstStyle/>
          <a:p>
            <a:pPr algn="l">
              <a:lnSpc>
                <a:spcPts val="5696"/>
              </a:lnSpc>
            </a:pPr>
            <a:r>
              <a:rPr lang="en-US" sz="7803">
                <a:solidFill>
                  <a:srgbClr val="2F1708"/>
                </a:solidFill>
                <a:latin typeface="29LT Zarid Display"/>
                <a:ea typeface="29LT Zarid Display"/>
                <a:cs typeface="29LT Zarid Display"/>
                <a:sym typeface="29LT Zarid Display"/>
              </a:rPr>
              <a:t>KEY LESSONS</a:t>
            </a:r>
          </a:p>
        </p:txBody>
      </p:sp>
      <p:sp>
        <p:nvSpPr>
          <p:cNvPr name="TextBox 8" id="8"/>
          <p:cNvSpPr txBox="true"/>
          <p:nvPr/>
        </p:nvSpPr>
        <p:spPr>
          <a:xfrm rot="0">
            <a:off x="8825082" y="1731246"/>
            <a:ext cx="8739580" cy="6720371"/>
          </a:xfrm>
          <a:prstGeom prst="rect">
            <a:avLst/>
          </a:prstGeom>
        </p:spPr>
        <p:txBody>
          <a:bodyPr anchor="t" rtlCol="false" tIns="0" lIns="0" bIns="0" rIns="0">
            <a:spAutoFit/>
          </a:bodyPr>
          <a:lstStyle/>
          <a:p>
            <a:pPr algn="l" marL="1033019" indent="-516509" lvl="1">
              <a:lnSpc>
                <a:spcPts val="6698"/>
              </a:lnSpc>
              <a:buFont typeface="Arial"/>
              <a:buChar char="•"/>
            </a:pPr>
            <a:r>
              <a:rPr lang="en-US" sz="4784">
                <a:solidFill>
                  <a:srgbClr val="000000"/>
                </a:solidFill>
                <a:latin typeface="Poppins"/>
                <a:ea typeface="Poppins"/>
                <a:cs typeface="Poppins"/>
                <a:sym typeface="Poppins"/>
              </a:rPr>
              <a:t>Words have power—they ca</a:t>
            </a:r>
            <a:r>
              <a:rPr lang="en-US" sz="4784">
                <a:solidFill>
                  <a:srgbClr val="000000"/>
                </a:solidFill>
                <a:latin typeface="Poppins"/>
                <a:ea typeface="Poppins"/>
                <a:cs typeface="Poppins"/>
                <a:sym typeface="Poppins"/>
              </a:rPr>
              <a:t>n heal or hurt. ​</a:t>
            </a:r>
          </a:p>
          <a:p>
            <a:pPr algn="l" marL="1033019" indent="-516509" lvl="1">
              <a:lnSpc>
                <a:spcPts val="6698"/>
              </a:lnSpc>
              <a:buFont typeface="Arial"/>
              <a:buChar char="•"/>
            </a:pPr>
            <a:r>
              <a:rPr lang="en-US" sz="4784">
                <a:solidFill>
                  <a:srgbClr val="000000"/>
                </a:solidFill>
                <a:latin typeface="Poppins"/>
                <a:ea typeface="Poppins"/>
                <a:cs typeface="Poppins"/>
                <a:sym typeface="Poppins"/>
              </a:rPr>
              <a:t>God wants us to use our words to bring life and encouragement.</a:t>
            </a:r>
          </a:p>
          <a:p>
            <a:pPr algn="l" marL="1033019" indent="-516509" lvl="1">
              <a:lnSpc>
                <a:spcPts val="6698"/>
              </a:lnSpc>
              <a:buFont typeface="Arial"/>
              <a:buChar char="•"/>
            </a:pPr>
            <a:r>
              <a:rPr lang="en-US" sz="4784">
                <a:solidFill>
                  <a:srgbClr val="000000"/>
                </a:solidFill>
                <a:latin typeface="Poppins"/>
                <a:ea typeface="Poppins"/>
                <a:cs typeface="Poppins"/>
                <a:sym typeface="Poppins"/>
              </a:rPr>
              <a:t> Being mindful of what we say reflects Christ’s love.</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FFF9E1">
                <a:alpha val="100000"/>
              </a:srgbClr>
            </a:gs>
            <a:gs pos="100000">
              <a:srgbClr val="FFDA9B">
                <a:alpha val="100000"/>
              </a:srgbClr>
            </a:gs>
          </a:gsLst>
          <a:lin ang="5400000"/>
        </a:gradFill>
      </p:bgPr>
    </p:bg>
    <p:spTree>
      <p:nvGrpSpPr>
        <p:cNvPr id="1" name=""/>
        <p:cNvGrpSpPr/>
        <p:nvPr/>
      </p:nvGrpSpPr>
      <p:grpSpPr>
        <a:xfrm>
          <a:off x="0" y="0"/>
          <a:ext cx="0" cy="0"/>
          <a:chOff x="0" y="0"/>
          <a:chExt cx="0" cy="0"/>
        </a:xfrm>
      </p:grpSpPr>
      <p:sp>
        <p:nvSpPr>
          <p:cNvPr name="Freeform 2" id="2"/>
          <p:cNvSpPr/>
          <p:nvPr/>
        </p:nvSpPr>
        <p:spPr>
          <a:xfrm flipH="false" flipV="false" rot="4348283">
            <a:off x="-3065068" y="5166022"/>
            <a:ext cx="8812920" cy="8140935"/>
          </a:xfrm>
          <a:custGeom>
            <a:avLst/>
            <a:gdLst/>
            <a:ahLst/>
            <a:cxnLst/>
            <a:rect r="r" b="b" t="t" l="l"/>
            <a:pathLst>
              <a:path h="8140935" w="8812920">
                <a:moveTo>
                  <a:pt x="0" y="0"/>
                </a:moveTo>
                <a:lnTo>
                  <a:pt x="8812920" y="0"/>
                </a:lnTo>
                <a:lnTo>
                  <a:pt x="8812920" y="8140935"/>
                </a:lnTo>
                <a:lnTo>
                  <a:pt x="0" y="814093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6305478">
            <a:off x="13343693" y="-2928695"/>
            <a:ext cx="8094222" cy="7477038"/>
          </a:xfrm>
          <a:custGeom>
            <a:avLst/>
            <a:gdLst/>
            <a:ahLst/>
            <a:cxnLst/>
            <a:rect r="r" b="b" t="t" l="l"/>
            <a:pathLst>
              <a:path h="7477038" w="8094222">
                <a:moveTo>
                  <a:pt x="0" y="0"/>
                </a:moveTo>
                <a:lnTo>
                  <a:pt x="8094222" y="0"/>
                </a:lnTo>
                <a:lnTo>
                  <a:pt x="8094222" y="7477038"/>
                </a:lnTo>
                <a:lnTo>
                  <a:pt x="0" y="747703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6754311" y="8526669"/>
            <a:ext cx="271973" cy="277878"/>
          </a:xfrm>
          <a:custGeom>
            <a:avLst/>
            <a:gdLst/>
            <a:ahLst/>
            <a:cxnLst/>
            <a:rect r="r" b="b" t="t" l="l"/>
            <a:pathLst>
              <a:path h="277878" w="271973">
                <a:moveTo>
                  <a:pt x="0" y="0"/>
                </a:moveTo>
                <a:lnTo>
                  <a:pt x="271973" y="0"/>
                </a:lnTo>
                <a:lnTo>
                  <a:pt x="271973" y="277878"/>
                </a:lnTo>
                <a:lnTo>
                  <a:pt x="0" y="277878"/>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0">
            <a:off x="583933" y="355400"/>
            <a:ext cx="444767" cy="454423"/>
          </a:xfrm>
          <a:custGeom>
            <a:avLst/>
            <a:gdLst/>
            <a:ahLst/>
            <a:cxnLst/>
            <a:rect r="r" b="b" t="t" l="l"/>
            <a:pathLst>
              <a:path h="454423" w="444767">
                <a:moveTo>
                  <a:pt x="0" y="0"/>
                </a:moveTo>
                <a:lnTo>
                  <a:pt x="444767" y="0"/>
                </a:lnTo>
                <a:lnTo>
                  <a:pt x="444767" y="454424"/>
                </a:lnTo>
                <a:lnTo>
                  <a:pt x="0" y="454424"/>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false" rot="0">
            <a:off x="-669177" y="6257925"/>
            <a:ext cx="5822830" cy="4114800"/>
          </a:xfrm>
          <a:custGeom>
            <a:avLst/>
            <a:gdLst/>
            <a:ahLst/>
            <a:cxnLst/>
            <a:rect r="r" b="b" t="t" l="l"/>
            <a:pathLst>
              <a:path h="4114800" w="5822830">
                <a:moveTo>
                  <a:pt x="0" y="0"/>
                </a:moveTo>
                <a:lnTo>
                  <a:pt x="5822830" y="0"/>
                </a:lnTo>
                <a:lnTo>
                  <a:pt x="5822830" y="4114800"/>
                </a:lnTo>
                <a:lnTo>
                  <a:pt x="0" y="4114800"/>
                </a:lnTo>
                <a:lnTo>
                  <a:pt x="0" y="0"/>
                </a:lnTo>
                <a:close/>
              </a:path>
            </a:pathLst>
          </a:custGeom>
          <a:blipFill>
            <a:blip r:embed="rId8"/>
            <a:stretch>
              <a:fillRect l="0" t="0" r="0" b="0"/>
            </a:stretch>
          </a:blipFill>
        </p:spPr>
      </p:sp>
      <p:sp>
        <p:nvSpPr>
          <p:cNvPr name="TextBox 7" id="7"/>
          <p:cNvSpPr txBox="true"/>
          <p:nvPr/>
        </p:nvSpPr>
        <p:spPr>
          <a:xfrm rot="0">
            <a:off x="3178180" y="161925"/>
            <a:ext cx="11931641" cy="1991258"/>
          </a:xfrm>
          <a:prstGeom prst="rect">
            <a:avLst/>
          </a:prstGeom>
        </p:spPr>
        <p:txBody>
          <a:bodyPr anchor="t" rtlCol="false" tIns="0" lIns="0" bIns="0" rIns="0">
            <a:spAutoFit/>
          </a:bodyPr>
          <a:lstStyle/>
          <a:p>
            <a:pPr algn="ctr">
              <a:lnSpc>
                <a:spcPts val="6496"/>
              </a:lnSpc>
            </a:pPr>
            <a:r>
              <a:rPr lang="en-US" sz="8778">
                <a:solidFill>
                  <a:srgbClr val="2F1708"/>
                </a:solidFill>
                <a:latin typeface="29LT Zarid Display"/>
                <a:ea typeface="29LT Zarid Display"/>
                <a:cs typeface="29LT Zarid Display"/>
                <a:sym typeface="29LT Zarid Display"/>
              </a:rPr>
              <a:t>BEFORE SPEAKING, WE SHOULD ASK OURSELVES:</a:t>
            </a:r>
          </a:p>
        </p:txBody>
      </p:sp>
      <p:sp>
        <p:nvSpPr>
          <p:cNvPr name="TextBox 8" id="8"/>
          <p:cNvSpPr txBox="true"/>
          <p:nvPr/>
        </p:nvSpPr>
        <p:spPr>
          <a:xfrm rot="0">
            <a:off x="549714" y="2039771"/>
            <a:ext cx="17188572" cy="4032231"/>
          </a:xfrm>
          <a:prstGeom prst="rect">
            <a:avLst/>
          </a:prstGeom>
        </p:spPr>
        <p:txBody>
          <a:bodyPr anchor="t" rtlCol="false" tIns="0" lIns="0" bIns="0" rIns="0">
            <a:spAutoFit/>
          </a:bodyPr>
          <a:lstStyle/>
          <a:p>
            <a:pPr algn="l">
              <a:lnSpc>
                <a:spcPts val="10855"/>
              </a:lnSpc>
            </a:pPr>
            <a:r>
              <a:rPr lang="en-US" sz="5566">
                <a:solidFill>
                  <a:srgbClr val="000000"/>
                </a:solidFill>
                <a:latin typeface="Poppins Light"/>
                <a:ea typeface="Poppins Light"/>
                <a:cs typeface="Poppins Light"/>
                <a:sym typeface="Poppins Light"/>
              </a:rPr>
              <a:t>✅ Will this word encourage or hurt someone?</a:t>
            </a:r>
          </a:p>
          <a:p>
            <a:pPr algn="l">
              <a:lnSpc>
                <a:spcPts val="10855"/>
              </a:lnSpc>
            </a:pPr>
            <a:r>
              <a:rPr lang="en-US" sz="5566">
                <a:solidFill>
                  <a:srgbClr val="000000"/>
                </a:solidFill>
                <a:latin typeface="Poppins Light"/>
                <a:ea typeface="Poppins Light"/>
                <a:cs typeface="Poppins Light"/>
                <a:sym typeface="Poppins Light"/>
              </a:rPr>
              <a:t>✅ Am I using my words to reflect Christ?</a:t>
            </a:r>
          </a:p>
          <a:p>
            <a:pPr algn="l">
              <a:lnSpc>
                <a:spcPts val="10855"/>
              </a:lnSpc>
            </a:pPr>
            <a:r>
              <a:rPr lang="en-US" sz="5566">
                <a:solidFill>
                  <a:srgbClr val="000000"/>
                </a:solidFill>
                <a:latin typeface="Poppins Light"/>
                <a:ea typeface="Poppins Light"/>
                <a:cs typeface="Poppins Light"/>
                <a:sym typeface="Poppins Light"/>
              </a:rPr>
              <a:t>✅ Is it necessary or better left unsaid? </a:t>
            </a:r>
          </a:p>
        </p:txBody>
      </p:sp>
      <p:sp>
        <p:nvSpPr>
          <p:cNvPr name="TextBox 9" id="9"/>
          <p:cNvSpPr txBox="true"/>
          <p:nvPr/>
        </p:nvSpPr>
        <p:spPr>
          <a:xfrm rot="0">
            <a:off x="2399100" y="6659443"/>
            <a:ext cx="15888900" cy="3296660"/>
          </a:xfrm>
          <a:prstGeom prst="rect">
            <a:avLst/>
          </a:prstGeom>
        </p:spPr>
        <p:txBody>
          <a:bodyPr anchor="t" rtlCol="false" tIns="0" lIns="0" bIns="0" rIns="0">
            <a:spAutoFit/>
          </a:bodyPr>
          <a:lstStyle/>
          <a:p>
            <a:pPr algn="ctr">
              <a:lnSpc>
                <a:spcPts val="8390"/>
              </a:lnSpc>
              <a:spcBef>
                <a:spcPct val="0"/>
              </a:spcBef>
            </a:pPr>
            <a:r>
              <a:rPr lang="en-US" sz="5993">
                <a:solidFill>
                  <a:srgbClr val="000000"/>
                </a:solidFill>
                <a:latin typeface="29LT Zarid Display"/>
                <a:ea typeface="29LT Zarid Display"/>
                <a:cs typeface="29LT Zarid Display"/>
                <a:sym typeface="29LT Zarid Display"/>
              </a:rPr>
              <a:t>CHOOSING OUR WORDS WISELY HELPS US BUILD STRONG RELATIONSHIPS, HONOR GOD, AND BRING PEACE TO THOSE AROUND US.</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FFF9E1">
                <a:alpha val="100000"/>
              </a:srgbClr>
            </a:gs>
            <a:gs pos="100000">
              <a:srgbClr val="FFDA9B">
                <a:alpha val="100000"/>
              </a:srgbClr>
            </a:gs>
          </a:gsLst>
          <a:lin ang="5400000"/>
        </a:gradFill>
      </p:bgPr>
    </p:bg>
    <p:spTree>
      <p:nvGrpSpPr>
        <p:cNvPr id="1" name=""/>
        <p:cNvGrpSpPr/>
        <p:nvPr/>
      </p:nvGrpSpPr>
      <p:grpSpPr>
        <a:xfrm>
          <a:off x="0" y="0"/>
          <a:ext cx="0" cy="0"/>
          <a:chOff x="0" y="0"/>
          <a:chExt cx="0" cy="0"/>
        </a:xfrm>
      </p:grpSpPr>
      <p:sp>
        <p:nvSpPr>
          <p:cNvPr name="Freeform 2" id="2"/>
          <p:cNvSpPr/>
          <p:nvPr/>
        </p:nvSpPr>
        <p:spPr>
          <a:xfrm flipH="false" flipV="false" rot="4348283">
            <a:off x="-3065068" y="5166022"/>
            <a:ext cx="8812920" cy="8140935"/>
          </a:xfrm>
          <a:custGeom>
            <a:avLst/>
            <a:gdLst/>
            <a:ahLst/>
            <a:cxnLst/>
            <a:rect r="r" b="b" t="t" l="l"/>
            <a:pathLst>
              <a:path h="8140935" w="8812920">
                <a:moveTo>
                  <a:pt x="0" y="0"/>
                </a:moveTo>
                <a:lnTo>
                  <a:pt x="8812920" y="0"/>
                </a:lnTo>
                <a:lnTo>
                  <a:pt x="8812920" y="8140935"/>
                </a:lnTo>
                <a:lnTo>
                  <a:pt x="0" y="814093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6305478">
            <a:off x="13343693" y="-2928695"/>
            <a:ext cx="8094222" cy="7477038"/>
          </a:xfrm>
          <a:custGeom>
            <a:avLst/>
            <a:gdLst/>
            <a:ahLst/>
            <a:cxnLst/>
            <a:rect r="r" b="b" t="t" l="l"/>
            <a:pathLst>
              <a:path h="7477038" w="8094222">
                <a:moveTo>
                  <a:pt x="0" y="0"/>
                </a:moveTo>
                <a:lnTo>
                  <a:pt x="8094222" y="0"/>
                </a:lnTo>
                <a:lnTo>
                  <a:pt x="8094222" y="7477038"/>
                </a:lnTo>
                <a:lnTo>
                  <a:pt x="0" y="747703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4" id="4"/>
          <p:cNvSpPr txBox="true"/>
          <p:nvPr/>
        </p:nvSpPr>
        <p:spPr>
          <a:xfrm rot="0">
            <a:off x="3178180" y="161925"/>
            <a:ext cx="11931641" cy="1171084"/>
          </a:xfrm>
          <a:prstGeom prst="rect">
            <a:avLst/>
          </a:prstGeom>
        </p:spPr>
        <p:txBody>
          <a:bodyPr anchor="t" rtlCol="false" tIns="0" lIns="0" bIns="0" rIns="0">
            <a:spAutoFit/>
          </a:bodyPr>
          <a:lstStyle/>
          <a:p>
            <a:pPr algn="ctr">
              <a:lnSpc>
                <a:spcPts val="6496"/>
              </a:lnSpc>
            </a:pPr>
            <a:r>
              <a:rPr lang="en-US" sz="8778">
                <a:solidFill>
                  <a:srgbClr val="2F1708"/>
                </a:solidFill>
                <a:latin typeface="29LT Zarid Display"/>
                <a:ea typeface="29LT Zarid Display"/>
                <a:cs typeface="29LT Zarid Display"/>
                <a:sym typeface="29LT Zarid Display"/>
              </a:rPr>
              <a:t>REFELCTIVE QUESTIONS</a:t>
            </a:r>
          </a:p>
        </p:txBody>
      </p:sp>
      <p:sp>
        <p:nvSpPr>
          <p:cNvPr name="Freeform 5" id="5"/>
          <p:cNvSpPr/>
          <p:nvPr/>
        </p:nvSpPr>
        <p:spPr>
          <a:xfrm flipH="false" flipV="false" rot="0">
            <a:off x="15474340" y="-50189"/>
            <a:ext cx="3832927" cy="1720026"/>
          </a:xfrm>
          <a:custGeom>
            <a:avLst/>
            <a:gdLst/>
            <a:ahLst/>
            <a:cxnLst/>
            <a:rect r="r" b="b" t="t" l="l"/>
            <a:pathLst>
              <a:path h="1720026" w="3832927">
                <a:moveTo>
                  <a:pt x="0" y="0"/>
                </a:moveTo>
                <a:lnTo>
                  <a:pt x="3832928" y="0"/>
                </a:lnTo>
                <a:lnTo>
                  <a:pt x="3832928" y="1720026"/>
                </a:lnTo>
                <a:lnTo>
                  <a:pt x="0" y="172002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false" rot="0">
            <a:off x="16754311" y="8526669"/>
            <a:ext cx="271973" cy="277878"/>
          </a:xfrm>
          <a:custGeom>
            <a:avLst/>
            <a:gdLst/>
            <a:ahLst/>
            <a:cxnLst/>
            <a:rect r="r" b="b" t="t" l="l"/>
            <a:pathLst>
              <a:path h="277878" w="271973">
                <a:moveTo>
                  <a:pt x="0" y="0"/>
                </a:moveTo>
                <a:lnTo>
                  <a:pt x="271973" y="0"/>
                </a:lnTo>
                <a:lnTo>
                  <a:pt x="271973" y="277878"/>
                </a:lnTo>
                <a:lnTo>
                  <a:pt x="0" y="277878"/>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7" id="7"/>
          <p:cNvSpPr/>
          <p:nvPr/>
        </p:nvSpPr>
        <p:spPr>
          <a:xfrm flipH="false" flipV="false" rot="0">
            <a:off x="583933" y="355400"/>
            <a:ext cx="444767" cy="454423"/>
          </a:xfrm>
          <a:custGeom>
            <a:avLst/>
            <a:gdLst/>
            <a:ahLst/>
            <a:cxnLst/>
            <a:rect r="r" b="b" t="t" l="l"/>
            <a:pathLst>
              <a:path h="454423" w="444767">
                <a:moveTo>
                  <a:pt x="0" y="0"/>
                </a:moveTo>
                <a:lnTo>
                  <a:pt x="444767" y="0"/>
                </a:lnTo>
                <a:lnTo>
                  <a:pt x="444767" y="454424"/>
                </a:lnTo>
                <a:lnTo>
                  <a:pt x="0" y="454424"/>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8" id="8"/>
          <p:cNvSpPr txBox="true"/>
          <p:nvPr/>
        </p:nvSpPr>
        <p:spPr>
          <a:xfrm rot="0">
            <a:off x="577250" y="2015954"/>
            <a:ext cx="17133499" cy="7242346"/>
          </a:xfrm>
          <a:prstGeom prst="rect">
            <a:avLst/>
          </a:prstGeom>
        </p:spPr>
        <p:txBody>
          <a:bodyPr anchor="t" rtlCol="false" tIns="0" lIns="0" bIns="0" rIns="0">
            <a:spAutoFit/>
          </a:bodyPr>
          <a:lstStyle/>
          <a:p>
            <a:pPr algn="l">
              <a:lnSpc>
                <a:spcPts val="7164"/>
              </a:lnSpc>
              <a:spcBef>
                <a:spcPct val="0"/>
              </a:spcBef>
            </a:pPr>
            <a:r>
              <a:rPr lang="en-US" sz="5117">
                <a:solidFill>
                  <a:srgbClr val="000000"/>
                </a:solidFill>
                <a:latin typeface="Poppins Light"/>
                <a:ea typeface="Poppins Light"/>
                <a:cs typeface="Poppins Light"/>
                <a:sym typeface="Poppins Light"/>
              </a:rPr>
              <a:t>1. ​Can you remember a </a:t>
            </a:r>
            <a:r>
              <a:rPr lang="en-US" sz="5117">
                <a:solidFill>
                  <a:srgbClr val="000000"/>
                </a:solidFill>
                <a:latin typeface="Poppins Light"/>
                <a:ea typeface="Poppins Light"/>
                <a:cs typeface="Poppins Light"/>
                <a:sym typeface="Poppins Light"/>
              </a:rPr>
              <a:t>time when</a:t>
            </a:r>
            <a:r>
              <a:rPr lang="en-US" sz="5117">
                <a:solidFill>
                  <a:srgbClr val="000000"/>
                </a:solidFill>
                <a:latin typeface="Poppins Light"/>
                <a:ea typeface="Poppins Light"/>
                <a:cs typeface="Poppins Light"/>
                <a:sym typeface="Poppins Light"/>
              </a:rPr>
              <a:t> someone’s words encouraged or hurt you? How did it make you feel? ​</a:t>
            </a:r>
          </a:p>
          <a:p>
            <a:pPr algn="l">
              <a:lnSpc>
                <a:spcPts val="7164"/>
              </a:lnSpc>
              <a:spcBef>
                <a:spcPct val="0"/>
              </a:spcBef>
            </a:pPr>
          </a:p>
          <a:p>
            <a:pPr algn="l">
              <a:lnSpc>
                <a:spcPts val="7164"/>
              </a:lnSpc>
              <a:spcBef>
                <a:spcPct val="0"/>
              </a:spcBef>
            </a:pPr>
            <a:r>
              <a:rPr lang="en-US" sz="5117">
                <a:solidFill>
                  <a:srgbClr val="000000"/>
                </a:solidFill>
                <a:latin typeface="Poppins Light"/>
                <a:ea typeface="Poppins Light"/>
                <a:cs typeface="Poppins Light"/>
                <a:sym typeface="Poppins Light"/>
              </a:rPr>
              <a:t>2. ​What are some ways you can use your words to bless others? ​</a:t>
            </a:r>
          </a:p>
          <a:p>
            <a:pPr algn="l">
              <a:lnSpc>
                <a:spcPts val="7164"/>
              </a:lnSpc>
              <a:spcBef>
                <a:spcPct val="0"/>
              </a:spcBef>
            </a:pPr>
          </a:p>
          <a:p>
            <a:pPr algn="l">
              <a:lnSpc>
                <a:spcPts val="7164"/>
              </a:lnSpc>
              <a:spcBef>
                <a:spcPct val="0"/>
              </a:spcBef>
            </a:pPr>
            <a:r>
              <a:rPr lang="en-US" sz="5117">
                <a:solidFill>
                  <a:srgbClr val="000000"/>
                </a:solidFill>
                <a:latin typeface="Poppins Light"/>
                <a:ea typeface="Poppins Light"/>
                <a:cs typeface="Poppins Light"/>
                <a:sym typeface="Poppins Light"/>
              </a:rPr>
              <a:t>3. ​How can you avoid using words that hurt or tear others down?</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FFF9E1">
                <a:alpha val="100000"/>
              </a:srgbClr>
            </a:gs>
            <a:gs pos="100000">
              <a:srgbClr val="FFDA9B">
                <a:alpha val="100000"/>
              </a:srgbClr>
            </a:gs>
          </a:gsLst>
          <a:lin ang="5400000"/>
        </a:gradFill>
      </p:bgPr>
    </p:bg>
    <p:spTree>
      <p:nvGrpSpPr>
        <p:cNvPr id="1" name=""/>
        <p:cNvGrpSpPr/>
        <p:nvPr/>
      </p:nvGrpSpPr>
      <p:grpSpPr>
        <a:xfrm>
          <a:off x="0" y="0"/>
          <a:ext cx="0" cy="0"/>
          <a:chOff x="0" y="0"/>
          <a:chExt cx="0" cy="0"/>
        </a:xfrm>
      </p:grpSpPr>
      <p:sp>
        <p:nvSpPr>
          <p:cNvPr name="Freeform 2" id="2"/>
          <p:cNvSpPr/>
          <p:nvPr/>
        </p:nvSpPr>
        <p:spPr>
          <a:xfrm flipH="false" flipV="false" rot="-6305478">
            <a:off x="13343693" y="-2928695"/>
            <a:ext cx="8094222" cy="7477038"/>
          </a:xfrm>
          <a:custGeom>
            <a:avLst/>
            <a:gdLst/>
            <a:ahLst/>
            <a:cxnLst/>
            <a:rect r="r" b="b" t="t" l="l"/>
            <a:pathLst>
              <a:path h="7477038" w="8094222">
                <a:moveTo>
                  <a:pt x="0" y="0"/>
                </a:moveTo>
                <a:lnTo>
                  <a:pt x="8094222" y="0"/>
                </a:lnTo>
                <a:lnTo>
                  <a:pt x="8094222" y="7477038"/>
                </a:lnTo>
                <a:lnTo>
                  <a:pt x="0" y="747703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6754311" y="8526669"/>
            <a:ext cx="271973" cy="277878"/>
          </a:xfrm>
          <a:custGeom>
            <a:avLst/>
            <a:gdLst/>
            <a:ahLst/>
            <a:cxnLst/>
            <a:rect r="r" b="b" t="t" l="l"/>
            <a:pathLst>
              <a:path h="277878" w="271973">
                <a:moveTo>
                  <a:pt x="0" y="0"/>
                </a:moveTo>
                <a:lnTo>
                  <a:pt x="271973" y="0"/>
                </a:lnTo>
                <a:lnTo>
                  <a:pt x="271973" y="277878"/>
                </a:lnTo>
                <a:lnTo>
                  <a:pt x="0" y="27787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4" id="4"/>
          <p:cNvSpPr txBox="true"/>
          <p:nvPr/>
        </p:nvSpPr>
        <p:spPr>
          <a:xfrm rot="0">
            <a:off x="3546163" y="161925"/>
            <a:ext cx="11195673" cy="1171084"/>
          </a:xfrm>
          <a:prstGeom prst="rect">
            <a:avLst/>
          </a:prstGeom>
        </p:spPr>
        <p:txBody>
          <a:bodyPr anchor="t" rtlCol="false" tIns="0" lIns="0" bIns="0" rIns="0">
            <a:spAutoFit/>
          </a:bodyPr>
          <a:lstStyle/>
          <a:p>
            <a:pPr algn="ctr">
              <a:lnSpc>
                <a:spcPts val="6496"/>
              </a:lnSpc>
            </a:pPr>
            <a:r>
              <a:rPr lang="en-US" sz="8778">
                <a:solidFill>
                  <a:srgbClr val="2F1708"/>
                </a:solidFill>
                <a:latin typeface="29LT Zarid Display"/>
                <a:ea typeface="29LT Zarid Display"/>
                <a:cs typeface="29LT Zarid Display"/>
                <a:sym typeface="29LT Zarid Display"/>
              </a:rPr>
              <a:t>ACTIVITY</a:t>
            </a:r>
          </a:p>
        </p:txBody>
      </p:sp>
      <p:sp>
        <p:nvSpPr>
          <p:cNvPr name="TextBox 5" id="5"/>
          <p:cNvSpPr txBox="true"/>
          <p:nvPr/>
        </p:nvSpPr>
        <p:spPr>
          <a:xfrm rot="0">
            <a:off x="858839" y="954849"/>
            <a:ext cx="16570323" cy="8030066"/>
          </a:xfrm>
          <a:prstGeom prst="rect">
            <a:avLst/>
          </a:prstGeom>
        </p:spPr>
        <p:txBody>
          <a:bodyPr anchor="t" rtlCol="false" tIns="0" lIns="0" bIns="0" rIns="0">
            <a:spAutoFit/>
          </a:bodyPr>
          <a:lstStyle/>
          <a:p>
            <a:pPr algn="l">
              <a:lnSpc>
                <a:spcPts val="5292"/>
              </a:lnSpc>
            </a:pPr>
            <a:r>
              <a:rPr lang="en-US" sz="3780" b="true">
                <a:solidFill>
                  <a:srgbClr val="000000"/>
                </a:solidFill>
                <a:latin typeface="Poppins Bold"/>
                <a:ea typeface="Poppins Bold"/>
                <a:cs typeface="Poppins Bold"/>
                <a:sym typeface="Poppins Bold"/>
              </a:rPr>
              <a:t>The Crumpled Paper/Heart Experiment:</a:t>
            </a:r>
          </a:p>
          <a:p>
            <a:pPr algn="l">
              <a:lnSpc>
                <a:spcPts val="5292"/>
              </a:lnSpc>
            </a:pPr>
          </a:p>
          <a:p>
            <a:pPr algn="l" marL="816214" indent="-408107" lvl="1">
              <a:lnSpc>
                <a:spcPts val="5292"/>
              </a:lnSpc>
              <a:buFont typeface="Arial"/>
              <a:buChar char="•"/>
            </a:pPr>
            <a:r>
              <a:rPr lang="en-US" sz="3780">
                <a:solidFill>
                  <a:srgbClr val="000000"/>
                </a:solidFill>
                <a:latin typeface="Poppins Light"/>
                <a:ea typeface="Poppins Light"/>
                <a:cs typeface="Poppins Light"/>
                <a:sym typeface="Poppins Light"/>
              </a:rPr>
              <a:t> Preparation: Ask everyone to have a piece of paper and a pen ready.</a:t>
            </a:r>
          </a:p>
          <a:p>
            <a:pPr algn="l" marL="816214" indent="-408107" lvl="1">
              <a:lnSpc>
                <a:spcPts val="5292"/>
              </a:lnSpc>
              <a:buFont typeface="Arial"/>
              <a:buChar char="•"/>
            </a:pPr>
            <a:r>
              <a:rPr lang="en-US" sz="3780">
                <a:solidFill>
                  <a:srgbClr val="000000"/>
                </a:solidFill>
                <a:latin typeface="Poppins Light"/>
                <a:ea typeface="Poppins Light"/>
                <a:cs typeface="Poppins Light"/>
                <a:sym typeface="Poppins Light"/>
              </a:rPr>
              <a:t>The Crumple: Have students think of a time someone said something mean to them. For every mean word or phrase they recall, they must crumple their paper slightly.</a:t>
            </a:r>
          </a:p>
          <a:p>
            <a:pPr algn="l" marL="816214" indent="-408107" lvl="1">
              <a:lnSpc>
                <a:spcPts val="5292"/>
              </a:lnSpc>
              <a:buFont typeface="Arial"/>
              <a:buChar char="•"/>
            </a:pPr>
            <a:r>
              <a:rPr lang="en-US" sz="3780">
                <a:solidFill>
                  <a:srgbClr val="000000"/>
                </a:solidFill>
                <a:latin typeface="Poppins Light"/>
                <a:ea typeface="Poppins Light"/>
                <a:cs typeface="Poppins Light"/>
                <a:sym typeface="Poppins Light"/>
              </a:rPr>
              <a:t>The Apology: Ask them to "apologize" to the paper and try to smooth it out perfectly.</a:t>
            </a:r>
          </a:p>
          <a:p>
            <a:pPr algn="l" marL="816214" indent="-408107" lvl="1">
              <a:lnSpc>
                <a:spcPts val="5292"/>
              </a:lnSpc>
              <a:buFont typeface="Arial"/>
              <a:buChar char="•"/>
            </a:pPr>
            <a:r>
              <a:rPr lang="en-US" sz="3780">
                <a:solidFill>
                  <a:srgbClr val="000000"/>
                </a:solidFill>
                <a:latin typeface="Poppins Light"/>
                <a:ea typeface="Poppins Light"/>
                <a:cs typeface="Poppins Light"/>
                <a:sym typeface="Poppins Light"/>
              </a:rPr>
              <a:t>The Lesson: This illustrates that while apologies are important, the "wrinkles" (emotional scars) remain.</a:t>
            </a:r>
          </a:p>
          <a:p>
            <a:pPr algn="l">
              <a:lnSpc>
                <a:spcPts val="5292"/>
              </a:lnSpc>
            </a:p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DAHIRmOIsGM</dc:identifier>
  <dcterms:modified xsi:type="dcterms:W3CDTF">2011-08-01T06:04:30Z</dcterms:modified>
  <cp:revision>1</cp:revision>
  <dc:title>Unit 3 Teens Week 1</dc:title>
</cp:coreProperties>
</file>