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29LT Zarid Display" panose="020B0604020202020204" charset="-78"/>
      <p:regular r:id="rId11"/>
    </p:embeddedFont>
    <p:embeddedFont>
      <p:font typeface="Poppins" panose="00000500000000000000" pitchFamily="2" charset="0"/>
      <p:regular r:id="rId12"/>
    </p:embeddedFont>
    <p:embeddedFont>
      <p:font typeface="Poppins Bold" panose="020B0604020202020204" charset="0"/>
      <p:regular r:id="rId13"/>
    </p:embeddedFont>
    <p:embeddedFont>
      <p:font typeface="Poppins Light" panose="000004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1" d="100"/>
          <a:sy n="51" d="100"/>
        </p:scale>
        <p:origin x="29" y="-7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Jahaziel" userId="4e9f4179b5ede0bb" providerId="LiveId" clId="{CA146633-3363-4EF0-99DD-838D94DB8CCC}"/>
    <pc:docChg chg="modSld">
      <pc:chgData name="Rebekah Jahaziel" userId="4e9f4179b5ede0bb" providerId="LiveId" clId="{CA146633-3363-4EF0-99DD-838D94DB8CCC}" dt="2026-05-05T23:57:27.298" v="9" actId="20577"/>
      <pc:docMkLst>
        <pc:docMk/>
      </pc:docMkLst>
      <pc:sldChg chg="modSp mod">
        <pc:chgData name="Rebekah Jahaziel" userId="4e9f4179b5ede0bb" providerId="LiveId" clId="{CA146633-3363-4EF0-99DD-838D94DB8CCC}" dt="2026-05-05T23:57:27.298" v="9" actId="20577"/>
        <pc:sldMkLst>
          <pc:docMk/>
          <pc:sldMk cId="0" sldId="257"/>
        </pc:sldMkLst>
        <pc:spChg chg="mod">
          <ac:chgData name="Rebekah Jahaziel" userId="4e9f4179b5ede0bb" providerId="LiveId" clId="{CA146633-3363-4EF0-99DD-838D94DB8CCC}" dt="2026-05-05T23:57:27.298" v="9" actId="20577"/>
          <ac:spMkLst>
            <pc:docMk/>
            <pc:sldMk cId="0" sldId="257"/>
            <ac:spMk id="5" creationId="{00000000-0000-0000-0000-000000000000}"/>
          </ac:spMkLst>
        </pc:spChg>
      </pc:sldChg>
      <pc:sldChg chg="modSp mod">
        <pc:chgData name="Rebekah Jahaziel" userId="4e9f4179b5ede0bb" providerId="LiveId" clId="{CA146633-3363-4EF0-99DD-838D94DB8CCC}" dt="2026-05-05T23:57:03.754" v="1" actId="1076"/>
        <pc:sldMkLst>
          <pc:docMk/>
          <pc:sldMk cId="0" sldId="261"/>
        </pc:sldMkLst>
        <pc:spChg chg="mod">
          <ac:chgData name="Rebekah Jahaziel" userId="4e9f4179b5ede0bb" providerId="LiveId" clId="{CA146633-3363-4EF0-99DD-838D94DB8CCC}" dt="2026-05-05T23:57:03.754" v="1" actId="1076"/>
          <ac:spMkLst>
            <pc:docMk/>
            <pc:sldMk cId="0" sldId="261"/>
            <ac:spMk id="7" creationId="{00000000-0000-0000-0000-000000000000}"/>
          </ac:spMkLst>
        </pc:spChg>
        <pc:spChg chg="mod">
          <ac:chgData name="Rebekah Jahaziel" userId="4e9f4179b5ede0bb" providerId="LiveId" clId="{CA146633-3363-4EF0-99DD-838D94DB8CCC}" dt="2026-05-05T23:56:58.348" v="0" actId="14100"/>
          <ac:spMkLst>
            <pc:docMk/>
            <pc:sldMk cId="0" sldId="261"/>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3065068"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6305478">
            <a:off x="13343693" y="-2928695"/>
            <a:ext cx="8094222" cy="7477038"/>
          </a:xfrm>
          <a:custGeom>
            <a:avLst/>
            <a:gdLst/>
            <a:ahLst/>
            <a:cxnLst/>
            <a:rect l="l" t="t" r="r" b="b"/>
            <a:pathLst>
              <a:path w="8094222" h="7477038">
                <a:moveTo>
                  <a:pt x="0" y="0"/>
                </a:moveTo>
                <a:lnTo>
                  <a:pt x="8094222" y="0"/>
                </a:lnTo>
                <a:lnTo>
                  <a:pt x="8094222" y="7477038"/>
                </a:lnTo>
                <a:lnTo>
                  <a:pt x="0" y="747703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155944" y="-374179"/>
            <a:ext cx="5878929" cy="2638169"/>
          </a:xfrm>
          <a:custGeom>
            <a:avLst/>
            <a:gdLst/>
            <a:ahLst/>
            <a:cxnLst/>
            <a:rect l="l" t="t" r="r" b="b"/>
            <a:pathLst>
              <a:path w="5878929" h="2638169">
                <a:moveTo>
                  <a:pt x="0" y="0"/>
                </a:moveTo>
                <a:lnTo>
                  <a:pt x="5878930" y="0"/>
                </a:lnTo>
                <a:lnTo>
                  <a:pt x="5878930" y="2638170"/>
                </a:lnTo>
                <a:lnTo>
                  <a:pt x="0" y="26381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6271344" y="2537269"/>
            <a:ext cx="3832927" cy="1720026"/>
          </a:xfrm>
          <a:custGeom>
            <a:avLst/>
            <a:gdLst/>
            <a:ahLst/>
            <a:cxnLst/>
            <a:rect l="l" t="t" r="r" b="b"/>
            <a:pathLst>
              <a:path w="3832927" h="1720026">
                <a:moveTo>
                  <a:pt x="0" y="0"/>
                </a:moveTo>
                <a:lnTo>
                  <a:pt x="3832928" y="0"/>
                </a:lnTo>
                <a:lnTo>
                  <a:pt x="3832928" y="1720026"/>
                </a:lnTo>
                <a:lnTo>
                  <a:pt x="0" y="17200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5751836" y="2854176"/>
            <a:ext cx="754940" cy="771330"/>
          </a:xfrm>
          <a:custGeom>
            <a:avLst/>
            <a:gdLst/>
            <a:ahLst/>
            <a:cxnLst/>
            <a:rect l="l" t="t" r="r" b="b"/>
            <a:pathLst>
              <a:path w="754940" h="771330">
                <a:moveTo>
                  <a:pt x="0" y="0"/>
                </a:moveTo>
                <a:lnTo>
                  <a:pt x="754940" y="0"/>
                </a:lnTo>
                <a:lnTo>
                  <a:pt x="754940" y="771331"/>
                </a:lnTo>
                <a:lnTo>
                  <a:pt x="0" y="77133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197703" y="8958611"/>
            <a:ext cx="271973" cy="277878"/>
          </a:xfrm>
          <a:custGeom>
            <a:avLst/>
            <a:gdLst/>
            <a:ahLst/>
            <a:cxnLst/>
            <a:rect l="l" t="t" r="r" b="b"/>
            <a:pathLst>
              <a:path w="271973" h="277878">
                <a:moveTo>
                  <a:pt x="0" y="0"/>
                </a:moveTo>
                <a:lnTo>
                  <a:pt x="271973" y="0"/>
                </a:lnTo>
                <a:lnTo>
                  <a:pt x="271973" y="277878"/>
                </a:lnTo>
                <a:lnTo>
                  <a:pt x="0" y="2778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338754" y="2854176"/>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8865353" y="3534711"/>
            <a:ext cx="557293" cy="722584"/>
          </a:xfrm>
          <a:custGeom>
            <a:avLst/>
            <a:gdLst/>
            <a:ahLst/>
            <a:cxnLst/>
            <a:rect l="l" t="t" r="r" b="b"/>
            <a:pathLst>
              <a:path w="557293" h="722584">
                <a:moveTo>
                  <a:pt x="0" y="0"/>
                </a:moveTo>
                <a:lnTo>
                  <a:pt x="557294" y="0"/>
                </a:lnTo>
                <a:lnTo>
                  <a:pt x="557294" y="722584"/>
                </a:lnTo>
                <a:lnTo>
                  <a:pt x="0" y="72258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3515319" y="0"/>
            <a:ext cx="11257363" cy="1889812"/>
          </a:xfrm>
          <a:custGeom>
            <a:avLst/>
            <a:gdLst/>
            <a:ahLst/>
            <a:cxnLst/>
            <a:rect l="l" t="t" r="r" b="b"/>
            <a:pathLst>
              <a:path w="11257363" h="1889812">
                <a:moveTo>
                  <a:pt x="0" y="0"/>
                </a:moveTo>
                <a:lnTo>
                  <a:pt x="11257362" y="0"/>
                </a:lnTo>
                <a:lnTo>
                  <a:pt x="11257362" y="1889812"/>
                </a:lnTo>
                <a:lnTo>
                  <a:pt x="0" y="1889812"/>
                </a:lnTo>
                <a:lnTo>
                  <a:pt x="0" y="0"/>
                </a:lnTo>
                <a:close/>
              </a:path>
            </a:pathLst>
          </a:custGeom>
          <a:blipFill>
            <a:blip r:embed="rId7"/>
            <a:stretch>
              <a:fillRect t="-104684" b="-130389"/>
            </a:stretch>
          </a:blipFill>
        </p:spPr>
        <p:txBody>
          <a:bodyPr/>
          <a:lstStyle/>
          <a:p>
            <a:endParaRPr lang="en-US"/>
          </a:p>
        </p:txBody>
      </p:sp>
      <p:sp>
        <p:nvSpPr>
          <p:cNvPr id="11" name="TextBox 11"/>
          <p:cNvSpPr txBox="1"/>
          <p:nvPr/>
        </p:nvSpPr>
        <p:spPr>
          <a:xfrm>
            <a:off x="1781224" y="1621444"/>
            <a:ext cx="14725552" cy="2274559"/>
          </a:xfrm>
          <a:prstGeom prst="rect">
            <a:avLst/>
          </a:prstGeom>
        </p:spPr>
        <p:txBody>
          <a:bodyPr lIns="0" tIns="0" rIns="0" bIns="0" rtlCol="0" anchor="t">
            <a:spAutoFit/>
          </a:bodyPr>
          <a:lstStyle/>
          <a:p>
            <a:pPr algn="ctr">
              <a:lnSpc>
                <a:spcPts val="16097"/>
              </a:lnSpc>
              <a:spcBef>
                <a:spcPct val="0"/>
              </a:spcBef>
            </a:pPr>
            <a:r>
              <a:rPr lang="en-US" sz="11498">
                <a:solidFill>
                  <a:srgbClr val="2F1708"/>
                </a:solidFill>
                <a:latin typeface="29LT Zarid Display"/>
                <a:ea typeface="29LT Zarid Display"/>
                <a:cs typeface="29LT Zarid Display"/>
                <a:sym typeface="29LT Zarid Display"/>
              </a:rPr>
              <a:t>REAL LIFE, REAL FAITH</a:t>
            </a:r>
          </a:p>
        </p:txBody>
      </p:sp>
      <p:sp>
        <p:nvSpPr>
          <p:cNvPr id="12" name="TextBox 12"/>
          <p:cNvSpPr txBox="1"/>
          <p:nvPr/>
        </p:nvSpPr>
        <p:spPr>
          <a:xfrm>
            <a:off x="2205749" y="4420340"/>
            <a:ext cx="13876503" cy="2667258"/>
          </a:xfrm>
          <a:prstGeom prst="rect">
            <a:avLst/>
          </a:prstGeom>
        </p:spPr>
        <p:txBody>
          <a:bodyPr lIns="0" tIns="0" rIns="0" bIns="0" rtlCol="0" anchor="t">
            <a:spAutoFit/>
          </a:bodyPr>
          <a:lstStyle/>
          <a:p>
            <a:pPr algn="ctr">
              <a:lnSpc>
                <a:spcPts val="10485"/>
              </a:lnSpc>
              <a:spcBef>
                <a:spcPct val="0"/>
              </a:spcBef>
            </a:pPr>
            <a:r>
              <a:rPr lang="en-US" sz="7489" b="1">
                <a:solidFill>
                  <a:srgbClr val="000000"/>
                </a:solidFill>
                <a:latin typeface="Poppins Bold"/>
                <a:ea typeface="Poppins Bold"/>
                <a:cs typeface="Poppins Bold"/>
                <a:sym typeface="Poppins Bold"/>
              </a:rPr>
              <a:t>Respecting and Honoring Parents </a:t>
            </a:r>
          </a:p>
        </p:txBody>
      </p:sp>
      <p:sp>
        <p:nvSpPr>
          <p:cNvPr id="13" name="TextBox 13"/>
          <p:cNvSpPr txBox="1"/>
          <p:nvPr/>
        </p:nvSpPr>
        <p:spPr>
          <a:xfrm>
            <a:off x="5649910" y="9548058"/>
            <a:ext cx="6988180" cy="616817"/>
          </a:xfrm>
          <a:prstGeom prst="rect">
            <a:avLst/>
          </a:prstGeom>
        </p:spPr>
        <p:txBody>
          <a:bodyPr lIns="0" tIns="0" rIns="0" bIns="0" rtlCol="0" anchor="t">
            <a:spAutoFit/>
          </a:bodyPr>
          <a:lstStyle/>
          <a:p>
            <a:pPr algn="ctr">
              <a:lnSpc>
                <a:spcPts val="4852"/>
              </a:lnSpc>
              <a:spcBef>
                <a:spcPct val="0"/>
              </a:spcBef>
            </a:pPr>
            <a:r>
              <a:rPr lang="en-US" sz="3465" b="1">
                <a:solidFill>
                  <a:srgbClr val="000000"/>
                </a:solidFill>
                <a:latin typeface="Poppins Bold"/>
                <a:ea typeface="Poppins Bold"/>
                <a:cs typeface="Poppins Bold"/>
                <a:sym typeface="Poppins Bold"/>
              </a:rPr>
              <a:t>Unit 3 Week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1818310">
            <a:off x="10334048" y="173767"/>
            <a:ext cx="14461229" cy="13358560"/>
          </a:xfrm>
          <a:custGeom>
            <a:avLst/>
            <a:gdLst/>
            <a:ahLst/>
            <a:cxnLst/>
            <a:rect l="l" t="t" r="r" b="b"/>
            <a:pathLst>
              <a:path w="14461229" h="13358560">
                <a:moveTo>
                  <a:pt x="0" y="0"/>
                </a:moveTo>
                <a:lnTo>
                  <a:pt x="14461229" y="0"/>
                </a:lnTo>
                <a:lnTo>
                  <a:pt x="14461229" y="13358560"/>
                </a:lnTo>
                <a:lnTo>
                  <a:pt x="0" y="133585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9972774" y="8921362"/>
            <a:ext cx="271973" cy="277878"/>
          </a:xfrm>
          <a:custGeom>
            <a:avLst/>
            <a:gdLst/>
            <a:ahLst/>
            <a:cxnLst/>
            <a:rect l="l" t="t" r="r" b="b"/>
            <a:pathLst>
              <a:path w="271973" h="277878">
                <a:moveTo>
                  <a:pt x="0" y="0"/>
                </a:moveTo>
                <a:lnTo>
                  <a:pt x="271973" y="0"/>
                </a:lnTo>
                <a:lnTo>
                  <a:pt x="271973" y="277878"/>
                </a:lnTo>
                <a:lnTo>
                  <a:pt x="0" y="2778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326247" y="903487"/>
            <a:ext cx="9479008" cy="1538222"/>
          </a:xfrm>
          <a:prstGeom prst="rect">
            <a:avLst/>
          </a:prstGeom>
        </p:spPr>
        <p:txBody>
          <a:bodyPr lIns="0" tIns="0" rIns="0" bIns="0" rtlCol="0" anchor="t">
            <a:spAutoFit/>
          </a:bodyPr>
          <a:lstStyle/>
          <a:p>
            <a:pPr algn="l">
              <a:lnSpc>
                <a:spcPts val="10924"/>
              </a:lnSpc>
              <a:spcBef>
                <a:spcPct val="0"/>
              </a:spcBef>
            </a:pPr>
            <a:r>
              <a:rPr lang="en-US" sz="7803">
                <a:solidFill>
                  <a:srgbClr val="2F1708"/>
                </a:solidFill>
                <a:latin typeface="29LT Zarid Display"/>
                <a:ea typeface="29LT Zarid Display"/>
                <a:cs typeface="29LT Zarid Display"/>
                <a:sym typeface="29LT Zarid Display"/>
              </a:rPr>
              <a:t>FOCUS SCRIPTURE </a:t>
            </a:r>
          </a:p>
        </p:txBody>
      </p:sp>
      <p:sp>
        <p:nvSpPr>
          <p:cNvPr id="5" name="TextBox 5"/>
          <p:cNvSpPr txBox="1"/>
          <p:nvPr/>
        </p:nvSpPr>
        <p:spPr>
          <a:xfrm>
            <a:off x="1028700" y="2766267"/>
            <a:ext cx="13472671" cy="6537687"/>
          </a:xfrm>
          <a:prstGeom prst="rect">
            <a:avLst/>
          </a:prstGeom>
        </p:spPr>
        <p:txBody>
          <a:bodyPr lIns="0" tIns="0" rIns="0" bIns="0" rtlCol="0" anchor="t">
            <a:spAutoFit/>
          </a:bodyPr>
          <a:lstStyle/>
          <a:p>
            <a:pPr algn="l">
              <a:lnSpc>
                <a:spcPts val="10275"/>
              </a:lnSpc>
              <a:spcBef>
                <a:spcPct val="0"/>
              </a:spcBef>
            </a:pPr>
            <a:r>
              <a:rPr lang="en-US" sz="7339" dirty="0">
                <a:solidFill>
                  <a:srgbClr val="000000"/>
                </a:solidFill>
                <a:latin typeface="Poppins Light"/>
                <a:ea typeface="Poppins Light"/>
                <a:cs typeface="Poppins Light"/>
                <a:sym typeface="Poppins Light"/>
              </a:rPr>
              <a:t>“Honor your father and your mother, so that you may live long in the land the Lord your God is giving you.”</a:t>
            </a:r>
          </a:p>
          <a:p>
            <a:pPr algn="l">
              <a:lnSpc>
                <a:spcPts val="10275"/>
              </a:lnSpc>
              <a:spcBef>
                <a:spcPct val="0"/>
              </a:spcBef>
            </a:pPr>
            <a:r>
              <a:rPr lang="en-US" sz="7339">
                <a:solidFill>
                  <a:srgbClr val="000000"/>
                </a:solidFill>
                <a:latin typeface="Poppins Light"/>
                <a:ea typeface="Poppins Light"/>
                <a:cs typeface="Poppins Light"/>
                <a:sym typeface="Poppins Light"/>
              </a:rPr>
              <a:t>-Exodus 20:12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13416725"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818310">
            <a:off x="-3152518" y="-1430151"/>
            <a:ext cx="14461229" cy="13358560"/>
          </a:xfrm>
          <a:custGeom>
            <a:avLst/>
            <a:gdLst/>
            <a:ahLst/>
            <a:cxnLst/>
            <a:rect l="l" t="t" r="r" b="b"/>
            <a:pathLst>
              <a:path w="14461229" h="13358560">
                <a:moveTo>
                  <a:pt x="0" y="0"/>
                </a:moveTo>
                <a:lnTo>
                  <a:pt x="14461229" y="0"/>
                </a:lnTo>
                <a:lnTo>
                  <a:pt x="14461229" y="13358560"/>
                </a:lnTo>
                <a:lnTo>
                  <a:pt x="0" y="1335856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7105" y="1028700"/>
            <a:ext cx="2038665" cy="914851"/>
          </a:xfrm>
          <a:custGeom>
            <a:avLst/>
            <a:gdLst/>
            <a:ahLst/>
            <a:cxnLst/>
            <a:rect l="l" t="t" r="r" b="b"/>
            <a:pathLst>
              <a:path w="2038665" h="914851">
                <a:moveTo>
                  <a:pt x="0" y="0"/>
                </a:moveTo>
                <a:lnTo>
                  <a:pt x="2038664" y="0"/>
                </a:lnTo>
                <a:lnTo>
                  <a:pt x="2038664" y="914851"/>
                </a:lnTo>
                <a:lnTo>
                  <a:pt x="0" y="91485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6425645" y="8537510"/>
            <a:ext cx="271973" cy="277878"/>
          </a:xfrm>
          <a:custGeom>
            <a:avLst/>
            <a:gdLst/>
            <a:ahLst/>
            <a:cxnLst/>
            <a:rect l="l" t="t" r="r" b="b"/>
            <a:pathLst>
              <a:path w="271973" h="277878">
                <a:moveTo>
                  <a:pt x="0" y="0"/>
                </a:moveTo>
                <a:lnTo>
                  <a:pt x="271974" y="0"/>
                </a:lnTo>
                <a:lnTo>
                  <a:pt x="271974" y="277878"/>
                </a:lnTo>
                <a:lnTo>
                  <a:pt x="0" y="2778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4940794" y="801488"/>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078096" y="618820"/>
            <a:ext cx="9901793" cy="1677009"/>
          </a:xfrm>
          <a:prstGeom prst="rect">
            <a:avLst/>
          </a:prstGeom>
        </p:spPr>
        <p:txBody>
          <a:bodyPr lIns="0" tIns="0" rIns="0" bIns="0" rtlCol="0" anchor="t">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WHY HONORING PARENTS MATTERS</a:t>
            </a:r>
          </a:p>
        </p:txBody>
      </p:sp>
      <p:sp>
        <p:nvSpPr>
          <p:cNvPr id="8" name="TextBox 8"/>
          <p:cNvSpPr txBox="1"/>
          <p:nvPr/>
        </p:nvSpPr>
        <p:spPr>
          <a:xfrm>
            <a:off x="616565" y="2678633"/>
            <a:ext cx="17054870" cy="5304624"/>
          </a:xfrm>
          <a:prstGeom prst="rect">
            <a:avLst/>
          </a:prstGeom>
        </p:spPr>
        <p:txBody>
          <a:bodyPr lIns="0" tIns="0" rIns="0" bIns="0" rtlCol="0" anchor="t">
            <a:spAutoFit/>
          </a:bodyPr>
          <a:lstStyle/>
          <a:p>
            <a:pPr algn="ctr">
              <a:lnSpc>
                <a:spcPts val="8475"/>
              </a:lnSpc>
              <a:spcBef>
                <a:spcPct val="0"/>
              </a:spcBef>
            </a:pPr>
            <a:r>
              <a:rPr lang="en-US" sz="6053">
                <a:solidFill>
                  <a:srgbClr val="000000"/>
                </a:solidFill>
                <a:latin typeface="Poppins Light"/>
                <a:ea typeface="Poppins Light"/>
                <a:cs typeface="Poppins Light"/>
                <a:sym typeface="Poppins Light"/>
              </a:rPr>
              <a:t>God commands us in Exodus 20:12 to honor our father and mother so that we may live a blessed life. Honoring our parents is not just about obedience- it’s about respect, gratitude, and love.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13416725"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8872027" y="9258300"/>
            <a:ext cx="271973" cy="277878"/>
          </a:xfrm>
          <a:custGeom>
            <a:avLst/>
            <a:gdLst/>
            <a:ahLst/>
            <a:cxnLst/>
            <a:rect l="l" t="t" r="r" b="b"/>
            <a:pathLst>
              <a:path w="271973" h="277878">
                <a:moveTo>
                  <a:pt x="0" y="0"/>
                </a:moveTo>
                <a:lnTo>
                  <a:pt x="271973" y="0"/>
                </a:lnTo>
                <a:lnTo>
                  <a:pt x="271973" y="277878"/>
                </a:lnTo>
                <a:lnTo>
                  <a:pt x="0" y="2778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940794" y="801488"/>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053750" y="1129604"/>
            <a:ext cx="13938849" cy="8267635"/>
          </a:xfrm>
          <a:prstGeom prst="rect">
            <a:avLst/>
          </a:prstGeom>
        </p:spPr>
        <p:txBody>
          <a:bodyPr lIns="0" tIns="0" rIns="0" bIns="0" rtlCol="0" anchor="t">
            <a:spAutoFit/>
          </a:bodyPr>
          <a:lstStyle/>
          <a:p>
            <a:pPr algn="l">
              <a:lnSpc>
                <a:spcPts val="8261"/>
              </a:lnSpc>
              <a:spcBef>
                <a:spcPct val="0"/>
              </a:spcBef>
            </a:pPr>
            <a:r>
              <a:rPr lang="en-US" sz="5901">
                <a:solidFill>
                  <a:srgbClr val="000000"/>
                </a:solidFill>
                <a:latin typeface="Poppins Light"/>
                <a:ea typeface="Poppins Light"/>
                <a:cs typeface="Poppins Light"/>
                <a:sym typeface="Poppins Light"/>
              </a:rPr>
              <a:t>Jesus Himself respected His earthly parents (Luke 2:51) and obeyed God’s command. By following His example, we show humility and maturity. Honoring our parents doesn’t mean they are always right, but it means treating them with kindness, patience, and appreciaton. </a:t>
            </a:r>
          </a:p>
        </p:txBody>
      </p:sp>
      <p:sp>
        <p:nvSpPr>
          <p:cNvPr id="6" name="Freeform 6"/>
          <p:cNvSpPr/>
          <p:nvPr/>
        </p:nvSpPr>
        <p:spPr>
          <a:xfrm>
            <a:off x="-140182" y="2887229"/>
            <a:ext cx="4430471" cy="4114800"/>
          </a:xfrm>
          <a:custGeom>
            <a:avLst/>
            <a:gdLst/>
            <a:ahLst/>
            <a:cxnLst/>
            <a:rect l="l" t="t" r="r" b="b"/>
            <a:pathLst>
              <a:path w="4430471" h="4114800">
                <a:moveTo>
                  <a:pt x="0" y="0"/>
                </a:moveTo>
                <a:lnTo>
                  <a:pt x="4430471" y="0"/>
                </a:lnTo>
                <a:lnTo>
                  <a:pt x="4430471"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447724" y="3213440"/>
            <a:ext cx="3254659" cy="3357604"/>
          </a:xfrm>
          <a:prstGeom prst="rect">
            <a:avLst/>
          </a:prstGeom>
        </p:spPr>
        <p:txBody>
          <a:bodyPr lIns="0" tIns="0" rIns="0" bIns="0" rtlCol="0" anchor="t">
            <a:spAutoFit/>
          </a:bodyPr>
          <a:lstStyle/>
          <a:p>
            <a:pPr algn="ctr">
              <a:lnSpc>
                <a:spcPts val="5281"/>
              </a:lnSpc>
              <a:spcBef>
                <a:spcPct val="0"/>
              </a:spcBef>
            </a:pPr>
            <a:r>
              <a:rPr lang="en-US" sz="3772">
                <a:solidFill>
                  <a:srgbClr val="000000"/>
                </a:solidFill>
                <a:latin typeface="Poppins"/>
                <a:ea typeface="Poppins"/>
                <a:cs typeface="Poppins"/>
                <a:sym typeface="Poppins"/>
              </a:rPr>
              <a:t>Honor = kindness, patience, and appreciation.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3065068"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818310">
            <a:off x="10334048" y="173767"/>
            <a:ext cx="14461229" cy="13358560"/>
          </a:xfrm>
          <a:custGeom>
            <a:avLst/>
            <a:gdLst/>
            <a:ahLst/>
            <a:cxnLst/>
            <a:rect l="l" t="t" r="r" b="b"/>
            <a:pathLst>
              <a:path w="14461229" h="13358560">
                <a:moveTo>
                  <a:pt x="0" y="0"/>
                </a:moveTo>
                <a:lnTo>
                  <a:pt x="14461229" y="0"/>
                </a:lnTo>
                <a:lnTo>
                  <a:pt x="14461229" y="13358560"/>
                </a:lnTo>
                <a:lnTo>
                  <a:pt x="0" y="1335856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553108" y="8734876"/>
            <a:ext cx="271973" cy="277878"/>
          </a:xfrm>
          <a:custGeom>
            <a:avLst/>
            <a:gdLst/>
            <a:ahLst/>
            <a:cxnLst/>
            <a:rect l="l" t="t" r="r" b="b"/>
            <a:pathLst>
              <a:path w="271973" h="277878">
                <a:moveTo>
                  <a:pt x="0" y="0"/>
                </a:moveTo>
                <a:lnTo>
                  <a:pt x="271974" y="0"/>
                </a:lnTo>
                <a:lnTo>
                  <a:pt x="271974" y="277879"/>
                </a:lnTo>
                <a:lnTo>
                  <a:pt x="0" y="27787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8108342" y="1028700"/>
            <a:ext cx="444767" cy="454423"/>
          </a:xfrm>
          <a:custGeom>
            <a:avLst/>
            <a:gdLst/>
            <a:ahLst/>
            <a:cxnLst/>
            <a:rect l="l" t="t" r="r" b="b"/>
            <a:pathLst>
              <a:path w="444767" h="454423">
                <a:moveTo>
                  <a:pt x="0" y="0"/>
                </a:moveTo>
                <a:lnTo>
                  <a:pt x="444766" y="0"/>
                </a:lnTo>
                <a:lnTo>
                  <a:pt x="444766" y="454423"/>
                </a:lnTo>
                <a:lnTo>
                  <a:pt x="0" y="45442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204564" y="2209579"/>
            <a:ext cx="8620518" cy="4924840"/>
          </a:xfrm>
          <a:custGeom>
            <a:avLst/>
            <a:gdLst/>
            <a:ahLst/>
            <a:cxnLst/>
            <a:rect l="l" t="t" r="r" b="b"/>
            <a:pathLst>
              <a:path w="8620518" h="4924840">
                <a:moveTo>
                  <a:pt x="0" y="0"/>
                </a:moveTo>
                <a:lnTo>
                  <a:pt x="8620518" y="0"/>
                </a:lnTo>
                <a:lnTo>
                  <a:pt x="8620518" y="4924840"/>
                </a:lnTo>
                <a:lnTo>
                  <a:pt x="0" y="492484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6128468" y="228144"/>
            <a:ext cx="5393229" cy="1027767"/>
          </a:xfrm>
          <a:prstGeom prst="rect">
            <a:avLst/>
          </a:prstGeom>
        </p:spPr>
        <p:txBody>
          <a:bodyPr lIns="0" tIns="0" rIns="0" bIns="0" rtlCol="0" anchor="t">
            <a:spAutoFit/>
          </a:bodyPr>
          <a:lstStyle/>
          <a:p>
            <a:pPr algn="l">
              <a:lnSpc>
                <a:spcPts val="5696"/>
              </a:lnSpc>
            </a:pPr>
            <a:r>
              <a:rPr lang="en-US" sz="7803">
                <a:solidFill>
                  <a:srgbClr val="2F1708"/>
                </a:solidFill>
                <a:latin typeface="29LT Zarid Display"/>
                <a:ea typeface="29LT Zarid Display"/>
                <a:cs typeface="29LT Zarid Display"/>
                <a:sym typeface="29LT Zarid Display"/>
              </a:rPr>
              <a:t>KEY LESSONS</a:t>
            </a:r>
          </a:p>
        </p:txBody>
      </p:sp>
      <p:sp>
        <p:nvSpPr>
          <p:cNvPr id="8" name="TextBox 8"/>
          <p:cNvSpPr txBox="1"/>
          <p:nvPr/>
        </p:nvSpPr>
        <p:spPr>
          <a:xfrm>
            <a:off x="8825082" y="1349773"/>
            <a:ext cx="8739580" cy="8397509"/>
          </a:xfrm>
          <a:prstGeom prst="rect">
            <a:avLst/>
          </a:prstGeom>
        </p:spPr>
        <p:txBody>
          <a:bodyPr lIns="0" tIns="0" rIns="0" bIns="0" rtlCol="0" anchor="t">
            <a:spAutoFit/>
          </a:bodyPr>
          <a:lstStyle/>
          <a:p>
            <a:pPr marL="1033019" lvl="1" indent="-516509" algn="l">
              <a:lnSpc>
                <a:spcPts val="6698"/>
              </a:lnSpc>
              <a:buFont typeface="Arial"/>
              <a:buChar char="•"/>
            </a:pPr>
            <a:r>
              <a:rPr lang="en-US" sz="4784">
                <a:solidFill>
                  <a:srgbClr val="000000"/>
                </a:solidFill>
                <a:latin typeface="Poppins"/>
                <a:ea typeface="Poppins"/>
                <a:cs typeface="Poppins"/>
                <a:sym typeface="Poppins"/>
              </a:rPr>
              <a:t>Honoring parents is a command from God, not just a suggestion. </a:t>
            </a:r>
          </a:p>
          <a:p>
            <a:pPr marL="1033019" lvl="1" indent="-516509" algn="l">
              <a:lnSpc>
                <a:spcPts val="6698"/>
              </a:lnSpc>
              <a:buFont typeface="Arial"/>
              <a:buChar char="•"/>
            </a:pPr>
            <a:r>
              <a:rPr lang="en-US" sz="4784">
                <a:solidFill>
                  <a:srgbClr val="000000"/>
                </a:solidFill>
                <a:latin typeface="Poppins"/>
                <a:ea typeface="Poppins"/>
                <a:cs typeface="Poppins"/>
                <a:sym typeface="Poppins"/>
              </a:rPr>
              <a:t>Respecting parents teaches us patience and humility. </a:t>
            </a:r>
          </a:p>
          <a:p>
            <a:pPr marL="1033019" lvl="1" indent="-516509" algn="l">
              <a:lnSpc>
                <a:spcPts val="6698"/>
              </a:lnSpc>
              <a:buFont typeface="Arial"/>
              <a:buChar char="•"/>
            </a:pPr>
            <a:r>
              <a:rPr lang="en-US" sz="4784">
                <a:solidFill>
                  <a:srgbClr val="000000"/>
                </a:solidFill>
                <a:latin typeface="Poppins"/>
                <a:ea typeface="Poppins"/>
                <a:cs typeface="Poppins"/>
                <a:sym typeface="Poppins"/>
              </a:rPr>
              <a:t>God blesses those who show love and obedience to their parents. </a:t>
            </a:r>
          </a:p>
        </p:txBody>
      </p:sp>
      <p:sp>
        <p:nvSpPr>
          <p:cNvPr id="9" name="TextBox 9"/>
          <p:cNvSpPr txBox="1"/>
          <p:nvPr/>
        </p:nvSpPr>
        <p:spPr>
          <a:xfrm>
            <a:off x="136570" y="7370504"/>
            <a:ext cx="8756505" cy="1887796"/>
          </a:xfrm>
          <a:prstGeom prst="rect">
            <a:avLst/>
          </a:prstGeom>
        </p:spPr>
        <p:txBody>
          <a:bodyPr lIns="0" tIns="0" rIns="0" bIns="0" rtlCol="0" anchor="t">
            <a:spAutoFit/>
          </a:bodyPr>
          <a:lstStyle/>
          <a:p>
            <a:pPr algn="ctr">
              <a:lnSpc>
                <a:spcPts val="7069"/>
              </a:lnSpc>
              <a:spcBef>
                <a:spcPct val="0"/>
              </a:spcBef>
            </a:pPr>
            <a:r>
              <a:rPr lang="en-US" sz="5049">
                <a:solidFill>
                  <a:srgbClr val="000000"/>
                </a:solidFill>
                <a:latin typeface="29LT Zarid Display"/>
                <a:ea typeface="29LT Zarid Display"/>
                <a:cs typeface="29LT Zarid Display"/>
                <a:sym typeface="29LT Zarid Display"/>
              </a:rPr>
              <a:t>WHEN HONORING OUR PARENTS, WE HONOR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3065068"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6305478">
            <a:off x="13343693" y="-2928695"/>
            <a:ext cx="8094222" cy="7477038"/>
          </a:xfrm>
          <a:custGeom>
            <a:avLst/>
            <a:gdLst/>
            <a:ahLst/>
            <a:cxnLst/>
            <a:rect l="l" t="t" r="r" b="b"/>
            <a:pathLst>
              <a:path w="8094222" h="7477038">
                <a:moveTo>
                  <a:pt x="0" y="0"/>
                </a:moveTo>
                <a:lnTo>
                  <a:pt x="8094222" y="0"/>
                </a:lnTo>
                <a:lnTo>
                  <a:pt x="8094222" y="7477038"/>
                </a:lnTo>
                <a:lnTo>
                  <a:pt x="0" y="747703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6987327" y="9258300"/>
            <a:ext cx="271973" cy="277878"/>
          </a:xfrm>
          <a:custGeom>
            <a:avLst/>
            <a:gdLst/>
            <a:ahLst/>
            <a:cxnLst/>
            <a:rect l="l" t="t" r="r" b="b"/>
            <a:pathLst>
              <a:path w="271973" h="277878">
                <a:moveTo>
                  <a:pt x="0" y="0"/>
                </a:moveTo>
                <a:lnTo>
                  <a:pt x="271973" y="0"/>
                </a:lnTo>
                <a:lnTo>
                  <a:pt x="271973" y="277878"/>
                </a:lnTo>
                <a:lnTo>
                  <a:pt x="0" y="27787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83933" y="355400"/>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5473912" y="6069703"/>
            <a:ext cx="2814088" cy="4217297"/>
          </a:xfrm>
          <a:custGeom>
            <a:avLst/>
            <a:gdLst/>
            <a:ahLst/>
            <a:cxnLst/>
            <a:rect l="l" t="t" r="r" b="b"/>
            <a:pathLst>
              <a:path w="2814088" h="4217297">
                <a:moveTo>
                  <a:pt x="0" y="0"/>
                </a:moveTo>
                <a:lnTo>
                  <a:pt x="2814088" y="0"/>
                </a:lnTo>
                <a:lnTo>
                  <a:pt x="2814088" y="4217297"/>
                </a:lnTo>
                <a:lnTo>
                  <a:pt x="0" y="4217297"/>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2971800" y="264535"/>
            <a:ext cx="11931641" cy="1991258"/>
          </a:xfrm>
          <a:prstGeom prst="rect">
            <a:avLst/>
          </a:prstGeom>
        </p:spPr>
        <p:txBody>
          <a:bodyPr lIns="0" tIns="0" rIns="0" bIns="0" rtlCol="0" anchor="t">
            <a:spAutoFit/>
          </a:bodyPr>
          <a:lstStyle/>
          <a:p>
            <a:pPr algn="ctr">
              <a:lnSpc>
                <a:spcPts val="6496"/>
              </a:lnSpc>
            </a:pPr>
            <a:r>
              <a:rPr lang="en-US" sz="8778" dirty="0">
                <a:solidFill>
                  <a:srgbClr val="2F1708"/>
                </a:solidFill>
                <a:latin typeface="29LT Zarid Display"/>
                <a:ea typeface="29LT Zarid Display"/>
                <a:cs typeface="29LT Zarid Display"/>
                <a:sym typeface="29LT Zarid Display"/>
              </a:rPr>
              <a:t>HERE ARE WAYS TO SHOW HONOR:</a:t>
            </a:r>
          </a:p>
        </p:txBody>
      </p:sp>
      <p:sp>
        <p:nvSpPr>
          <p:cNvPr id="8" name="TextBox 8"/>
          <p:cNvSpPr txBox="1"/>
          <p:nvPr/>
        </p:nvSpPr>
        <p:spPr>
          <a:xfrm>
            <a:off x="864978" y="1781708"/>
            <a:ext cx="16847840" cy="5664428"/>
          </a:xfrm>
          <a:prstGeom prst="rect">
            <a:avLst/>
          </a:prstGeom>
        </p:spPr>
        <p:txBody>
          <a:bodyPr lIns="0" tIns="0" rIns="0" bIns="0" rtlCol="0" anchor="t">
            <a:spAutoFit/>
          </a:bodyPr>
          <a:lstStyle/>
          <a:p>
            <a:pPr algn="l">
              <a:lnSpc>
                <a:spcPts val="9080"/>
              </a:lnSpc>
            </a:pPr>
            <a:r>
              <a:rPr lang="en-US" sz="4656">
                <a:solidFill>
                  <a:srgbClr val="000000"/>
                </a:solidFill>
                <a:latin typeface="Poppins Light"/>
                <a:ea typeface="Poppins Light"/>
                <a:cs typeface="Poppins Light"/>
                <a:sym typeface="Poppins Light"/>
              </a:rPr>
              <a:t>✅ Listen to their advice, even if you don’t always agree. </a:t>
            </a:r>
          </a:p>
          <a:p>
            <a:pPr algn="l">
              <a:lnSpc>
                <a:spcPts val="9080"/>
              </a:lnSpc>
            </a:pPr>
            <a:r>
              <a:rPr lang="en-US" sz="4656">
                <a:solidFill>
                  <a:srgbClr val="000000"/>
                </a:solidFill>
                <a:latin typeface="Poppins Light"/>
                <a:ea typeface="Poppins Light"/>
                <a:cs typeface="Poppins Light"/>
                <a:sym typeface="Poppins Light"/>
              </a:rPr>
              <a:t>✅ Express gratitude for their love and support. </a:t>
            </a:r>
          </a:p>
          <a:p>
            <a:pPr algn="l">
              <a:lnSpc>
                <a:spcPts val="9080"/>
              </a:lnSpc>
            </a:pPr>
            <a:r>
              <a:rPr lang="en-US" sz="4656">
                <a:solidFill>
                  <a:srgbClr val="000000"/>
                </a:solidFill>
                <a:latin typeface="Poppins Light"/>
                <a:ea typeface="Poppins Light"/>
                <a:cs typeface="Poppins Light"/>
                <a:sym typeface="Poppins Light"/>
              </a:rPr>
              <a:t>✅ Be patient and avoid arguing disrespectfully. </a:t>
            </a:r>
          </a:p>
          <a:p>
            <a:pPr algn="l">
              <a:lnSpc>
                <a:spcPts val="9080"/>
              </a:lnSpc>
            </a:pPr>
            <a:r>
              <a:rPr lang="en-US" sz="4656">
                <a:solidFill>
                  <a:srgbClr val="000000"/>
                </a:solidFill>
                <a:latin typeface="Poppins Light"/>
                <a:ea typeface="Poppins Light"/>
                <a:cs typeface="Poppins Light"/>
                <a:sym typeface="Poppins Light"/>
              </a:rPr>
              <a:t>✅Pray for them and seek God’s wisdom in family relationship. </a:t>
            </a:r>
          </a:p>
        </p:txBody>
      </p:sp>
      <p:sp>
        <p:nvSpPr>
          <p:cNvPr id="9" name="TextBox 9"/>
          <p:cNvSpPr txBox="1"/>
          <p:nvPr/>
        </p:nvSpPr>
        <p:spPr>
          <a:xfrm>
            <a:off x="806316" y="7401232"/>
            <a:ext cx="14667595" cy="2695059"/>
          </a:xfrm>
          <a:prstGeom prst="rect">
            <a:avLst/>
          </a:prstGeom>
        </p:spPr>
        <p:txBody>
          <a:bodyPr wrap="square" lIns="0" tIns="0" rIns="0" bIns="0" rtlCol="0" anchor="t">
            <a:spAutoFit/>
          </a:bodyPr>
          <a:lstStyle/>
          <a:p>
            <a:pPr algn="ctr">
              <a:lnSpc>
                <a:spcPts val="6853"/>
              </a:lnSpc>
              <a:spcBef>
                <a:spcPct val="0"/>
              </a:spcBef>
            </a:pPr>
            <a:r>
              <a:rPr lang="en-US" sz="4895" dirty="0">
                <a:solidFill>
                  <a:srgbClr val="000000"/>
                </a:solidFill>
                <a:latin typeface="29LT Zarid Display"/>
                <a:ea typeface="29LT Zarid Display"/>
                <a:cs typeface="29LT Zarid Display"/>
                <a:sym typeface="29LT Zarid Display"/>
              </a:rPr>
              <a:t>THERE MAY BE TIMES WHEN WE FEEL FRUSTRATED OR MISUNDERSTOOD, BUT CHOOSING TO HONOR OUR PARENTS BRINGS PEACE AND STRENGTHENS RELATIONSHIPS.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3065068"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6305478">
            <a:off x="13343693" y="-2928695"/>
            <a:ext cx="8094222" cy="7477038"/>
          </a:xfrm>
          <a:custGeom>
            <a:avLst/>
            <a:gdLst/>
            <a:ahLst/>
            <a:cxnLst/>
            <a:rect l="l" t="t" r="r" b="b"/>
            <a:pathLst>
              <a:path w="8094222" h="7477038">
                <a:moveTo>
                  <a:pt x="0" y="0"/>
                </a:moveTo>
                <a:lnTo>
                  <a:pt x="8094222" y="0"/>
                </a:lnTo>
                <a:lnTo>
                  <a:pt x="8094222" y="7477038"/>
                </a:lnTo>
                <a:lnTo>
                  <a:pt x="0" y="747703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178180" y="524121"/>
            <a:ext cx="11931641" cy="1171084"/>
          </a:xfrm>
          <a:prstGeom prst="rect">
            <a:avLst/>
          </a:prstGeom>
        </p:spPr>
        <p:txBody>
          <a:bodyPr lIns="0" tIns="0" rIns="0" bIns="0" rtlCol="0" anchor="t">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REFELCTIVE QUESTIONS</a:t>
            </a:r>
          </a:p>
        </p:txBody>
      </p:sp>
      <p:sp>
        <p:nvSpPr>
          <p:cNvPr id="5" name="Freeform 5"/>
          <p:cNvSpPr/>
          <p:nvPr/>
        </p:nvSpPr>
        <p:spPr>
          <a:xfrm>
            <a:off x="15474340" y="-50189"/>
            <a:ext cx="3832927" cy="1720026"/>
          </a:xfrm>
          <a:custGeom>
            <a:avLst/>
            <a:gdLst/>
            <a:ahLst/>
            <a:cxnLst/>
            <a:rect l="l" t="t" r="r" b="b"/>
            <a:pathLst>
              <a:path w="3832927" h="1720026">
                <a:moveTo>
                  <a:pt x="0" y="0"/>
                </a:moveTo>
                <a:lnTo>
                  <a:pt x="3832928" y="0"/>
                </a:lnTo>
                <a:lnTo>
                  <a:pt x="3832928" y="1720026"/>
                </a:lnTo>
                <a:lnTo>
                  <a:pt x="0" y="17200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54311" y="8526669"/>
            <a:ext cx="271973" cy="277878"/>
          </a:xfrm>
          <a:custGeom>
            <a:avLst/>
            <a:gdLst/>
            <a:ahLst/>
            <a:cxnLst/>
            <a:rect l="l" t="t" r="r" b="b"/>
            <a:pathLst>
              <a:path w="271973" h="277878">
                <a:moveTo>
                  <a:pt x="0" y="0"/>
                </a:moveTo>
                <a:lnTo>
                  <a:pt x="271973" y="0"/>
                </a:lnTo>
                <a:lnTo>
                  <a:pt x="271973" y="277878"/>
                </a:lnTo>
                <a:lnTo>
                  <a:pt x="0" y="2778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583933" y="355400"/>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583933" y="2522170"/>
            <a:ext cx="16170378" cy="5437362"/>
          </a:xfrm>
          <a:prstGeom prst="rect">
            <a:avLst/>
          </a:prstGeom>
        </p:spPr>
        <p:txBody>
          <a:bodyPr lIns="0" tIns="0" rIns="0" bIns="0" rtlCol="0" anchor="t">
            <a:spAutoFit/>
          </a:bodyPr>
          <a:lstStyle/>
          <a:p>
            <a:pPr marL="1104913" lvl="1" indent="-552456" algn="l">
              <a:lnSpc>
                <a:spcPts val="7164"/>
              </a:lnSpc>
              <a:buAutoNum type="arabicPeriod"/>
            </a:pPr>
            <a:r>
              <a:rPr lang="en-US" sz="5117">
                <a:solidFill>
                  <a:srgbClr val="000000"/>
                </a:solidFill>
                <a:latin typeface="Poppins Light"/>
                <a:ea typeface="Poppins Light"/>
                <a:cs typeface="Poppins Light"/>
                <a:sym typeface="Poppins Light"/>
              </a:rPr>
              <a:t>What does honoring your parents look like in your daily life?</a:t>
            </a:r>
          </a:p>
          <a:p>
            <a:pPr marL="1104913" lvl="1" indent="-552456" algn="l">
              <a:lnSpc>
                <a:spcPts val="7164"/>
              </a:lnSpc>
              <a:buAutoNum type="arabicPeriod"/>
            </a:pPr>
            <a:r>
              <a:rPr lang="en-US" sz="5117">
                <a:solidFill>
                  <a:srgbClr val="000000"/>
                </a:solidFill>
                <a:latin typeface="Poppins Light"/>
                <a:ea typeface="Poppins Light"/>
                <a:cs typeface="Poppins Light"/>
                <a:sym typeface="Poppins Light"/>
              </a:rPr>
              <a:t>How can you handle disagreements with your parents in a respectful way?</a:t>
            </a:r>
          </a:p>
          <a:p>
            <a:pPr marL="1104913" lvl="1" indent="-552456" algn="l">
              <a:lnSpc>
                <a:spcPts val="7164"/>
              </a:lnSpc>
              <a:spcBef>
                <a:spcPct val="0"/>
              </a:spcBef>
              <a:buAutoNum type="arabicPeriod"/>
            </a:pPr>
            <a:r>
              <a:rPr lang="en-US" sz="5117">
                <a:solidFill>
                  <a:srgbClr val="000000"/>
                </a:solidFill>
                <a:latin typeface="Poppins Light"/>
                <a:ea typeface="Poppins Light"/>
                <a:cs typeface="Poppins Light"/>
                <a:sym typeface="Poppins Light"/>
              </a:rPr>
              <a:t>Why do you think God promises blessings to those who honor their parents?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6305478">
            <a:off x="13343693" y="-2928695"/>
            <a:ext cx="8094222" cy="7477038"/>
          </a:xfrm>
          <a:custGeom>
            <a:avLst/>
            <a:gdLst/>
            <a:ahLst/>
            <a:cxnLst/>
            <a:rect l="l" t="t" r="r" b="b"/>
            <a:pathLst>
              <a:path w="8094222" h="7477038">
                <a:moveTo>
                  <a:pt x="0" y="0"/>
                </a:moveTo>
                <a:lnTo>
                  <a:pt x="8094222" y="0"/>
                </a:lnTo>
                <a:lnTo>
                  <a:pt x="8094222" y="7477038"/>
                </a:lnTo>
                <a:lnTo>
                  <a:pt x="0" y="747703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3546163" y="161925"/>
            <a:ext cx="11195673" cy="1171084"/>
          </a:xfrm>
          <a:prstGeom prst="rect">
            <a:avLst/>
          </a:prstGeom>
        </p:spPr>
        <p:txBody>
          <a:bodyPr lIns="0" tIns="0" rIns="0" bIns="0" rtlCol="0" anchor="t">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ACTIVITY</a:t>
            </a:r>
          </a:p>
        </p:txBody>
      </p:sp>
      <p:sp>
        <p:nvSpPr>
          <p:cNvPr id="4" name="TextBox 4"/>
          <p:cNvSpPr txBox="1"/>
          <p:nvPr/>
        </p:nvSpPr>
        <p:spPr>
          <a:xfrm>
            <a:off x="2633123" y="904875"/>
            <a:ext cx="12686824" cy="9472790"/>
          </a:xfrm>
          <a:prstGeom prst="rect">
            <a:avLst/>
          </a:prstGeom>
        </p:spPr>
        <p:txBody>
          <a:bodyPr lIns="0" tIns="0" rIns="0" bIns="0" rtlCol="0" anchor="t">
            <a:spAutoFit/>
          </a:bodyPr>
          <a:lstStyle/>
          <a:p>
            <a:pPr algn="l">
              <a:lnSpc>
                <a:spcPts val="5712"/>
              </a:lnSpc>
            </a:pPr>
            <a:r>
              <a:rPr lang="en-US" sz="4080" b="1">
                <a:solidFill>
                  <a:srgbClr val="000000"/>
                </a:solidFill>
                <a:latin typeface="Poppins Bold"/>
                <a:ea typeface="Poppins Bold"/>
                <a:cs typeface="Poppins Bold"/>
                <a:sym typeface="Poppins Bold"/>
              </a:rPr>
              <a:t>Today is Mothers Day! Be sure to wish your mom a Happy Mother’s Day!</a:t>
            </a:r>
          </a:p>
          <a:p>
            <a:pPr algn="l">
              <a:lnSpc>
                <a:spcPts val="5292"/>
              </a:lnSpc>
            </a:pPr>
            <a:endParaRPr lang="en-US" sz="4080" b="1">
              <a:solidFill>
                <a:srgbClr val="000000"/>
              </a:solidFill>
              <a:latin typeface="Poppins Bold"/>
              <a:ea typeface="Poppins Bold"/>
              <a:cs typeface="Poppins Bold"/>
              <a:sym typeface="Poppins Bold"/>
            </a:endParaRPr>
          </a:p>
          <a:p>
            <a:pPr algn="l">
              <a:lnSpc>
                <a:spcPts val="5292"/>
              </a:lnSpc>
            </a:pPr>
            <a:r>
              <a:rPr lang="en-US" sz="3780" b="1">
                <a:solidFill>
                  <a:srgbClr val="000000"/>
                </a:solidFill>
                <a:latin typeface="Poppins Bold"/>
                <a:ea typeface="Poppins Bold"/>
                <a:cs typeface="Poppins Bold"/>
                <a:sym typeface="Poppins Bold"/>
              </a:rPr>
              <a:t>Use Canva, Powerpoint or use paper and colors to create a mothers day card!</a:t>
            </a:r>
          </a:p>
          <a:p>
            <a:pPr algn="l">
              <a:lnSpc>
                <a:spcPts val="5292"/>
              </a:lnSpc>
            </a:pPr>
            <a:endParaRPr lang="en-US" sz="3780" b="1">
              <a:solidFill>
                <a:srgbClr val="000000"/>
              </a:solidFill>
              <a:latin typeface="Poppins Bold"/>
              <a:ea typeface="Poppins Bold"/>
              <a:cs typeface="Poppins Bold"/>
              <a:sym typeface="Poppins Bold"/>
            </a:endParaRPr>
          </a:p>
          <a:p>
            <a:pPr marL="816214" lvl="1" indent="-408107" algn="l">
              <a:lnSpc>
                <a:spcPts val="5292"/>
              </a:lnSpc>
              <a:buFont typeface="Arial"/>
              <a:buChar char="•"/>
            </a:pPr>
            <a:r>
              <a:rPr lang="en-US" sz="3780">
                <a:solidFill>
                  <a:srgbClr val="000000"/>
                </a:solidFill>
                <a:latin typeface="Poppins Light"/>
                <a:ea typeface="Poppins Light"/>
                <a:cs typeface="Poppins Light"/>
                <a:sym typeface="Poppins Light"/>
              </a:rPr>
              <a:t>You will need to:</a:t>
            </a:r>
          </a:p>
          <a:p>
            <a:pPr marL="816214" lvl="1" indent="-408107" algn="l">
              <a:lnSpc>
                <a:spcPts val="5292"/>
              </a:lnSpc>
              <a:buFont typeface="Arial"/>
              <a:buChar char="•"/>
            </a:pPr>
            <a:r>
              <a:rPr lang="en-US" sz="3780">
                <a:solidFill>
                  <a:srgbClr val="000000"/>
                </a:solidFill>
                <a:latin typeface="Poppins Light"/>
                <a:ea typeface="Poppins Light"/>
                <a:cs typeface="Poppins Light"/>
                <a:sym typeface="Poppins Light"/>
              </a:rPr>
              <a:t>Write a kind message: use 3-5 strengths about your mother</a:t>
            </a:r>
          </a:p>
          <a:p>
            <a:pPr marL="816214" lvl="1" indent="-408107" algn="l">
              <a:lnSpc>
                <a:spcPts val="5292"/>
              </a:lnSpc>
              <a:buFont typeface="Arial"/>
              <a:buChar char="•"/>
            </a:pPr>
            <a:r>
              <a:rPr lang="en-US" sz="3780">
                <a:solidFill>
                  <a:srgbClr val="000000"/>
                </a:solidFill>
                <a:latin typeface="Poppins Light"/>
                <a:ea typeface="Poppins Light"/>
                <a:cs typeface="Poppins Light"/>
                <a:sym typeface="Poppins Light"/>
              </a:rPr>
              <a:t>Draw a picture or include a picture of you and your mom toghether if you have one.</a:t>
            </a:r>
          </a:p>
          <a:p>
            <a:pPr marL="816214" lvl="1" indent="-408107" algn="l">
              <a:lnSpc>
                <a:spcPts val="5292"/>
              </a:lnSpc>
              <a:buFont typeface="Arial"/>
              <a:buChar char="•"/>
            </a:pPr>
            <a:r>
              <a:rPr lang="en-US" sz="3780">
                <a:solidFill>
                  <a:srgbClr val="000000"/>
                </a:solidFill>
                <a:latin typeface="Poppins Light"/>
                <a:ea typeface="Poppins Light"/>
                <a:cs typeface="Poppins Light"/>
                <a:sym typeface="Poppins Light"/>
              </a:rPr>
              <a:t>Be creative and include what you want to show you love your mom!</a:t>
            </a:r>
          </a:p>
          <a:p>
            <a:pPr algn="l">
              <a:lnSpc>
                <a:spcPts val="5292"/>
              </a:lnSpc>
            </a:pPr>
            <a:endParaRPr lang="en-US" sz="3780">
              <a:solidFill>
                <a:srgbClr val="000000"/>
              </a:solidFill>
              <a:latin typeface="Poppins Light"/>
              <a:ea typeface="Poppins Light"/>
              <a:cs typeface="Poppins Light"/>
              <a:sym typeface="Poppins Light"/>
            </a:endParaRPr>
          </a:p>
        </p:txBody>
      </p:sp>
      <p:sp>
        <p:nvSpPr>
          <p:cNvPr id="5" name="Freeform 5"/>
          <p:cNvSpPr/>
          <p:nvPr/>
        </p:nvSpPr>
        <p:spPr>
          <a:xfrm>
            <a:off x="14741837" y="6052599"/>
            <a:ext cx="3546163" cy="4425789"/>
          </a:xfrm>
          <a:custGeom>
            <a:avLst/>
            <a:gdLst/>
            <a:ahLst/>
            <a:cxnLst/>
            <a:rect l="l" t="t" r="r" b="b"/>
            <a:pathLst>
              <a:path w="3546163" h="4425789">
                <a:moveTo>
                  <a:pt x="0" y="0"/>
                </a:moveTo>
                <a:lnTo>
                  <a:pt x="3546163" y="0"/>
                </a:lnTo>
                <a:lnTo>
                  <a:pt x="3546163" y="4425789"/>
                </a:lnTo>
                <a:lnTo>
                  <a:pt x="0" y="442578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9E1">
                <a:alpha val="100000"/>
              </a:srgbClr>
            </a:gs>
            <a:gs pos="100000">
              <a:srgbClr val="FFDA9B">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4348283">
            <a:off x="13416725" y="5166022"/>
            <a:ext cx="8812920" cy="8140935"/>
          </a:xfrm>
          <a:custGeom>
            <a:avLst/>
            <a:gdLst/>
            <a:ahLst/>
            <a:cxnLst/>
            <a:rect l="l" t="t" r="r" b="b"/>
            <a:pathLst>
              <a:path w="8812920" h="8140935">
                <a:moveTo>
                  <a:pt x="0" y="0"/>
                </a:moveTo>
                <a:lnTo>
                  <a:pt x="8812920" y="0"/>
                </a:lnTo>
                <a:lnTo>
                  <a:pt x="8812920" y="8140935"/>
                </a:lnTo>
                <a:lnTo>
                  <a:pt x="0" y="81409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818310">
            <a:off x="-3152518" y="-1430151"/>
            <a:ext cx="14461229" cy="13358560"/>
          </a:xfrm>
          <a:custGeom>
            <a:avLst/>
            <a:gdLst/>
            <a:ahLst/>
            <a:cxnLst/>
            <a:rect l="l" t="t" r="r" b="b"/>
            <a:pathLst>
              <a:path w="14461229" h="13358560">
                <a:moveTo>
                  <a:pt x="0" y="0"/>
                </a:moveTo>
                <a:lnTo>
                  <a:pt x="14461229" y="0"/>
                </a:lnTo>
                <a:lnTo>
                  <a:pt x="14461229" y="13358560"/>
                </a:lnTo>
                <a:lnTo>
                  <a:pt x="0" y="1335856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6425645" y="8537510"/>
            <a:ext cx="271973" cy="277878"/>
          </a:xfrm>
          <a:custGeom>
            <a:avLst/>
            <a:gdLst/>
            <a:ahLst/>
            <a:cxnLst/>
            <a:rect l="l" t="t" r="r" b="b"/>
            <a:pathLst>
              <a:path w="271973" h="277878">
                <a:moveTo>
                  <a:pt x="0" y="0"/>
                </a:moveTo>
                <a:lnTo>
                  <a:pt x="271974" y="0"/>
                </a:lnTo>
                <a:lnTo>
                  <a:pt x="271974" y="277878"/>
                </a:lnTo>
                <a:lnTo>
                  <a:pt x="0" y="27787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4940794" y="801488"/>
            <a:ext cx="444767" cy="454423"/>
          </a:xfrm>
          <a:custGeom>
            <a:avLst/>
            <a:gdLst/>
            <a:ahLst/>
            <a:cxnLst/>
            <a:rect l="l" t="t" r="r" b="b"/>
            <a:pathLst>
              <a:path w="444767" h="454423">
                <a:moveTo>
                  <a:pt x="0" y="0"/>
                </a:moveTo>
                <a:lnTo>
                  <a:pt x="444767" y="0"/>
                </a:lnTo>
                <a:lnTo>
                  <a:pt x="444767" y="454424"/>
                </a:lnTo>
                <a:lnTo>
                  <a:pt x="0" y="4544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078096" y="618820"/>
            <a:ext cx="9901793" cy="1000734"/>
          </a:xfrm>
          <a:prstGeom prst="rect">
            <a:avLst/>
          </a:prstGeom>
        </p:spPr>
        <p:txBody>
          <a:bodyPr lIns="0" tIns="0" rIns="0" bIns="0" rtlCol="0" anchor="t">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PRAYER</a:t>
            </a:r>
          </a:p>
        </p:txBody>
      </p:sp>
      <p:sp>
        <p:nvSpPr>
          <p:cNvPr id="7" name="TextBox 7"/>
          <p:cNvSpPr txBox="1"/>
          <p:nvPr/>
        </p:nvSpPr>
        <p:spPr>
          <a:xfrm>
            <a:off x="425683" y="1666658"/>
            <a:ext cx="17206619" cy="8092242"/>
          </a:xfrm>
          <a:prstGeom prst="rect">
            <a:avLst/>
          </a:prstGeom>
        </p:spPr>
        <p:txBody>
          <a:bodyPr lIns="0" tIns="0" rIns="0" bIns="0" rtlCol="0" anchor="t">
            <a:spAutoFit/>
          </a:bodyPr>
          <a:lstStyle/>
          <a:p>
            <a:pPr algn="ctr">
              <a:lnSpc>
                <a:spcPts val="9145"/>
              </a:lnSpc>
            </a:pPr>
            <a:r>
              <a:rPr lang="en-US" sz="6532">
                <a:solidFill>
                  <a:srgbClr val="000000"/>
                </a:solidFill>
                <a:latin typeface="Poppins"/>
                <a:ea typeface="Poppins"/>
                <a:cs typeface="Poppins"/>
                <a:sym typeface="Poppins"/>
              </a:rPr>
              <a:t>Dear God,</a:t>
            </a:r>
          </a:p>
          <a:p>
            <a:pPr algn="ctr">
              <a:lnSpc>
                <a:spcPts val="9145"/>
              </a:lnSpc>
              <a:spcBef>
                <a:spcPct val="0"/>
              </a:spcBef>
            </a:pPr>
            <a:r>
              <a:rPr lang="en-US" sz="6532">
                <a:solidFill>
                  <a:srgbClr val="000000"/>
                </a:solidFill>
                <a:latin typeface="Poppins"/>
                <a:ea typeface="Poppins"/>
                <a:cs typeface="Poppins"/>
                <a:sym typeface="Poppins"/>
              </a:rPr>
              <a:t>Thank You for my parents and the role they play in my life. Help me to respect, love, and honor them, even when it’s difficult. Give me patience and understanding to follow Your command. Amen.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427</Words>
  <Application>Microsoft Office PowerPoint</Application>
  <PresentationFormat>Custom</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29LT Zarid Display</vt:lpstr>
      <vt:lpstr>Poppins</vt:lpstr>
      <vt:lpstr>Calibri</vt:lpstr>
      <vt:lpstr>Poppins Light</vt:lpstr>
      <vt:lpstr>Poppins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Teens Week 2</dc:title>
  <cp:lastModifiedBy>Rebekah Jahaziel</cp:lastModifiedBy>
  <cp:revision>1</cp:revision>
  <dcterms:created xsi:type="dcterms:W3CDTF">2006-08-16T00:00:00Z</dcterms:created>
  <dcterms:modified xsi:type="dcterms:W3CDTF">2026-05-05T23:57:29Z</dcterms:modified>
  <dc:identifier>DAHIz9Q32Is</dc:identifier>
</cp:coreProperties>
</file>