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29LT Zarid Display" charset="1" panose="00000500000000000000"/>
      <p:regular r:id="rId15"/>
    </p:embeddedFont>
    <p:embeddedFont>
      <p:font typeface="Poppins Bold" charset="1" panose="00000800000000000000"/>
      <p:regular r:id="rId16"/>
    </p:embeddedFont>
    <p:embeddedFont>
      <p:font typeface="Poppins Light" charset="1" panose="00000400000000000000"/>
      <p:regular r:id="rId17"/>
    </p:embeddedFont>
    <p:embeddedFont>
      <p:font typeface="Poppins" charset="1" panose="0000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https://wordwall.net/resource/61118544/friendship"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155944" y="-374179"/>
            <a:ext cx="5878929" cy="2638169"/>
          </a:xfrm>
          <a:custGeom>
            <a:avLst/>
            <a:gdLst/>
            <a:ahLst/>
            <a:cxnLst/>
            <a:rect r="r" b="b" t="t" l="l"/>
            <a:pathLst>
              <a:path h="2638169" w="5878929">
                <a:moveTo>
                  <a:pt x="0" y="0"/>
                </a:moveTo>
                <a:lnTo>
                  <a:pt x="5878930" y="0"/>
                </a:lnTo>
                <a:lnTo>
                  <a:pt x="5878930" y="2638170"/>
                </a:lnTo>
                <a:lnTo>
                  <a:pt x="0" y="26381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271344" y="253726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751836" y="2854176"/>
            <a:ext cx="754940" cy="771330"/>
          </a:xfrm>
          <a:custGeom>
            <a:avLst/>
            <a:gdLst/>
            <a:ahLst/>
            <a:cxnLst/>
            <a:rect r="r" b="b" t="t" l="l"/>
            <a:pathLst>
              <a:path h="771330" w="754940">
                <a:moveTo>
                  <a:pt x="0" y="0"/>
                </a:moveTo>
                <a:lnTo>
                  <a:pt x="754940" y="0"/>
                </a:lnTo>
                <a:lnTo>
                  <a:pt x="754940" y="771331"/>
                </a:lnTo>
                <a:lnTo>
                  <a:pt x="0" y="7713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3197703" y="8958611"/>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38754" y="2854176"/>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8865353" y="3534711"/>
            <a:ext cx="557293" cy="722584"/>
          </a:xfrm>
          <a:custGeom>
            <a:avLst/>
            <a:gdLst/>
            <a:ahLst/>
            <a:cxnLst/>
            <a:rect r="r" b="b" t="t" l="l"/>
            <a:pathLst>
              <a:path h="722584" w="557293">
                <a:moveTo>
                  <a:pt x="0" y="0"/>
                </a:moveTo>
                <a:lnTo>
                  <a:pt x="557294" y="0"/>
                </a:lnTo>
                <a:lnTo>
                  <a:pt x="557294" y="722584"/>
                </a:lnTo>
                <a:lnTo>
                  <a:pt x="0" y="7225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515319" y="0"/>
            <a:ext cx="11257363" cy="1889812"/>
          </a:xfrm>
          <a:custGeom>
            <a:avLst/>
            <a:gdLst/>
            <a:ahLst/>
            <a:cxnLst/>
            <a:rect r="r" b="b" t="t" l="l"/>
            <a:pathLst>
              <a:path h="1889812" w="11257363">
                <a:moveTo>
                  <a:pt x="0" y="0"/>
                </a:moveTo>
                <a:lnTo>
                  <a:pt x="11257362" y="0"/>
                </a:lnTo>
                <a:lnTo>
                  <a:pt x="11257362" y="1889812"/>
                </a:lnTo>
                <a:lnTo>
                  <a:pt x="0" y="1889812"/>
                </a:lnTo>
                <a:lnTo>
                  <a:pt x="0" y="0"/>
                </a:lnTo>
                <a:close/>
              </a:path>
            </a:pathLst>
          </a:custGeom>
          <a:blipFill>
            <a:blip r:embed="rId12"/>
            <a:stretch>
              <a:fillRect l="0" t="-104684" r="0" b="-130389"/>
            </a:stretch>
          </a:blipFill>
        </p:spPr>
      </p:sp>
      <p:sp>
        <p:nvSpPr>
          <p:cNvPr name="TextBox 11" id="11"/>
          <p:cNvSpPr txBox="true"/>
          <p:nvPr/>
        </p:nvSpPr>
        <p:spPr>
          <a:xfrm rot="0">
            <a:off x="1781224" y="1621444"/>
            <a:ext cx="14725552" cy="2274559"/>
          </a:xfrm>
          <a:prstGeom prst="rect">
            <a:avLst/>
          </a:prstGeom>
        </p:spPr>
        <p:txBody>
          <a:bodyPr anchor="t" rtlCol="false" tIns="0" lIns="0" bIns="0" rIns="0">
            <a:spAutoFit/>
          </a:bodyPr>
          <a:lstStyle/>
          <a:p>
            <a:pPr algn="ctr">
              <a:lnSpc>
                <a:spcPts val="16097"/>
              </a:lnSpc>
              <a:spcBef>
                <a:spcPct val="0"/>
              </a:spcBef>
            </a:pPr>
            <a:r>
              <a:rPr lang="en-US" sz="11498">
                <a:solidFill>
                  <a:srgbClr val="2F1708"/>
                </a:solidFill>
                <a:latin typeface="29LT Zarid Display"/>
                <a:ea typeface="29LT Zarid Display"/>
                <a:cs typeface="29LT Zarid Display"/>
                <a:sym typeface="29LT Zarid Display"/>
              </a:rPr>
              <a:t>REAL LIFE, REAL FAITH</a:t>
            </a:r>
          </a:p>
        </p:txBody>
      </p:sp>
      <p:sp>
        <p:nvSpPr>
          <p:cNvPr name="TextBox 12" id="12"/>
          <p:cNvSpPr txBox="true"/>
          <p:nvPr/>
        </p:nvSpPr>
        <p:spPr>
          <a:xfrm rot="0">
            <a:off x="2205749" y="4420340"/>
            <a:ext cx="13876503" cy="1343283"/>
          </a:xfrm>
          <a:prstGeom prst="rect">
            <a:avLst/>
          </a:prstGeom>
        </p:spPr>
        <p:txBody>
          <a:bodyPr anchor="t" rtlCol="false" tIns="0" lIns="0" bIns="0" rIns="0">
            <a:spAutoFit/>
          </a:bodyPr>
          <a:lstStyle/>
          <a:p>
            <a:pPr algn="ctr">
              <a:lnSpc>
                <a:spcPts val="10485"/>
              </a:lnSpc>
              <a:spcBef>
                <a:spcPct val="0"/>
              </a:spcBef>
            </a:pPr>
            <a:r>
              <a:rPr lang="en-US" b="true" sz="7489">
                <a:solidFill>
                  <a:srgbClr val="000000"/>
                </a:solidFill>
                <a:latin typeface="Poppins Bold"/>
                <a:ea typeface="Poppins Bold"/>
                <a:cs typeface="Poppins Bold"/>
                <a:sym typeface="Poppins Bold"/>
              </a:rPr>
              <a:t>The Value of True Friendship</a:t>
            </a:r>
          </a:p>
        </p:txBody>
      </p:sp>
      <p:sp>
        <p:nvSpPr>
          <p:cNvPr name="TextBox 13" id="13"/>
          <p:cNvSpPr txBox="true"/>
          <p:nvPr/>
        </p:nvSpPr>
        <p:spPr>
          <a:xfrm rot="0">
            <a:off x="5649910" y="9548058"/>
            <a:ext cx="6988180" cy="616817"/>
          </a:xfrm>
          <a:prstGeom prst="rect">
            <a:avLst/>
          </a:prstGeom>
        </p:spPr>
        <p:txBody>
          <a:bodyPr anchor="t" rtlCol="false" tIns="0" lIns="0" bIns="0" rIns="0">
            <a:spAutoFit/>
          </a:bodyPr>
          <a:lstStyle/>
          <a:p>
            <a:pPr algn="ctr">
              <a:lnSpc>
                <a:spcPts val="4852"/>
              </a:lnSpc>
              <a:spcBef>
                <a:spcPct val="0"/>
              </a:spcBef>
            </a:pPr>
            <a:r>
              <a:rPr lang="en-US" b="true" sz="3465">
                <a:solidFill>
                  <a:srgbClr val="000000"/>
                </a:solidFill>
                <a:latin typeface="Poppins Bold"/>
                <a:ea typeface="Poppins Bold"/>
                <a:cs typeface="Poppins Bold"/>
                <a:sym typeface="Poppins Bold"/>
              </a:rPr>
              <a:t>Unit 3 Week 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972774" y="8921362"/>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26247" y="903487"/>
            <a:ext cx="9479008" cy="1538222"/>
          </a:xfrm>
          <a:prstGeom prst="rect">
            <a:avLst/>
          </a:prstGeom>
        </p:spPr>
        <p:txBody>
          <a:bodyPr anchor="t" rtlCol="false" tIns="0" lIns="0" bIns="0" rIns="0">
            <a:spAutoFit/>
          </a:bodyPr>
          <a:lstStyle/>
          <a:p>
            <a:pPr algn="l">
              <a:lnSpc>
                <a:spcPts val="10924"/>
              </a:lnSpc>
              <a:spcBef>
                <a:spcPct val="0"/>
              </a:spcBef>
            </a:pPr>
            <a:r>
              <a:rPr lang="en-US" sz="7803">
                <a:solidFill>
                  <a:srgbClr val="2F1708"/>
                </a:solidFill>
                <a:latin typeface="29LT Zarid Display"/>
                <a:ea typeface="29LT Zarid Display"/>
                <a:cs typeface="29LT Zarid Display"/>
                <a:sym typeface="29LT Zarid Display"/>
              </a:rPr>
              <a:t>FOCUS SCRIPTURE </a:t>
            </a:r>
          </a:p>
        </p:txBody>
      </p:sp>
      <p:sp>
        <p:nvSpPr>
          <p:cNvPr name="TextBox 5" id="5"/>
          <p:cNvSpPr txBox="true"/>
          <p:nvPr/>
        </p:nvSpPr>
        <p:spPr>
          <a:xfrm rot="0">
            <a:off x="1028700" y="2766267"/>
            <a:ext cx="13472671" cy="5151004"/>
          </a:xfrm>
          <a:prstGeom prst="rect">
            <a:avLst/>
          </a:prstGeom>
        </p:spPr>
        <p:txBody>
          <a:bodyPr anchor="t" rtlCol="false" tIns="0" lIns="0" bIns="0" rIns="0">
            <a:spAutoFit/>
          </a:bodyPr>
          <a:lstStyle/>
          <a:p>
            <a:pPr algn="l">
              <a:lnSpc>
                <a:spcPts val="10275"/>
              </a:lnSpc>
            </a:pPr>
            <a:r>
              <a:rPr lang="en-US" sz="7339">
                <a:solidFill>
                  <a:srgbClr val="000000"/>
                </a:solidFill>
                <a:latin typeface="Poppins Light"/>
                <a:ea typeface="Poppins Light"/>
                <a:cs typeface="Poppins Light"/>
                <a:sym typeface="Poppins Light"/>
              </a:rPr>
              <a:t>“A friend loves at all times,</a:t>
            </a:r>
          </a:p>
          <a:p>
            <a:pPr algn="l">
              <a:lnSpc>
                <a:spcPts val="10275"/>
              </a:lnSpc>
              <a:spcBef>
                <a:spcPct val="0"/>
              </a:spcBef>
            </a:pPr>
            <a:r>
              <a:rPr lang="en-US" sz="7339">
                <a:solidFill>
                  <a:srgbClr val="000000"/>
                </a:solidFill>
                <a:latin typeface="Poppins Light"/>
                <a:ea typeface="Poppins Light"/>
                <a:cs typeface="Poppins Light"/>
                <a:sym typeface="Poppins Light"/>
              </a:rPr>
              <a:t>    and a brother is born for a time of adversity.”</a:t>
            </a:r>
          </a:p>
          <a:p>
            <a:pPr algn="l">
              <a:lnSpc>
                <a:spcPts val="10275"/>
              </a:lnSpc>
              <a:spcBef>
                <a:spcPct val="0"/>
              </a:spcBef>
            </a:pPr>
            <a:r>
              <a:rPr lang="en-US" sz="7339">
                <a:solidFill>
                  <a:srgbClr val="000000"/>
                </a:solidFill>
                <a:latin typeface="Poppins Light"/>
                <a:ea typeface="Poppins Light"/>
                <a:cs typeface="Poppins Light"/>
                <a:sym typeface="Poppins Light"/>
              </a:rPr>
              <a:t>-Proverbs 17:17‬ ‭NIV‬‬</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7105" y="1028700"/>
            <a:ext cx="2038665" cy="914851"/>
          </a:xfrm>
          <a:custGeom>
            <a:avLst/>
            <a:gdLst/>
            <a:ahLst/>
            <a:cxnLst/>
            <a:rect r="r" b="b" t="t" l="l"/>
            <a:pathLst>
              <a:path h="914851" w="2038665">
                <a:moveTo>
                  <a:pt x="0" y="0"/>
                </a:moveTo>
                <a:lnTo>
                  <a:pt x="2038664" y="0"/>
                </a:lnTo>
                <a:lnTo>
                  <a:pt x="2038664" y="914851"/>
                </a:lnTo>
                <a:lnTo>
                  <a:pt x="0" y="914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078096" y="618820"/>
            <a:ext cx="9901793" cy="1677009"/>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WHY TRUE FREINDSHIP MATTERS</a:t>
            </a:r>
          </a:p>
        </p:txBody>
      </p:sp>
      <p:sp>
        <p:nvSpPr>
          <p:cNvPr name="TextBox 8" id="8"/>
          <p:cNvSpPr txBox="true"/>
          <p:nvPr/>
        </p:nvSpPr>
        <p:spPr>
          <a:xfrm rot="0">
            <a:off x="616565" y="2678633"/>
            <a:ext cx="17054870" cy="7419401"/>
          </a:xfrm>
          <a:prstGeom prst="rect">
            <a:avLst/>
          </a:prstGeom>
        </p:spPr>
        <p:txBody>
          <a:bodyPr anchor="t" rtlCol="false" tIns="0" lIns="0" bIns="0" rIns="0">
            <a:spAutoFit/>
          </a:bodyPr>
          <a:lstStyle/>
          <a:p>
            <a:pPr algn="ctr">
              <a:lnSpc>
                <a:spcPts val="8475"/>
              </a:lnSpc>
              <a:spcBef>
                <a:spcPct val="0"/>
              </a:spcBef>
            </a:pPr>
            <a:r>
              <a:rPr lang="en-US" sz="6053">
                <a:solidFill>
                  <a:srgbClr val="000000"/>
                </a:solidFill>
                <a:latin typeface="Poppins Light"/>
                <a:ea typeface="Poppins Light"/>
                <a:cs typeface="Poppins Light"/>
                <a:sym typeface="Poppins Light"/>
              </a:rPr>
              <a:t>Friendship is a gift from God, but not all friendships are equal. Some friends bring us closer to God, while others can lead us away from Him. Proverbs 17:17 tells us that “a friend loves at all times.” A true friend is there in good times and bad, supporting and encouraging us in the right direction.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053750" y="1129604"/>
            <a:ext cx="13938849" cy="6206115"/>
          </a:xfrm>
          <a:prstGeom prst="rect">
            <a:avLst/>
          </a:prstGeom>
        </p:spPr>
        <p:txBody>
          <a:bodyPr anchor="t" rtlCol="false" tIns="0" lIns="0" bIns="0" rIns="0">
            <a:spAutoFit/>
          </a:bodyPr>
          <a:lstStyle/>
          <a:p>
            <a:pPr algn="l">
              <a:lnSpc>
                <a:spcPts val="8261"/>
              </a:lnSpc>
              <a:spcBef>
                <a:spcPct val="0"/>
              </a:spcBef>
            </a:pPr>
            <a:r>
              <a:rPr lang="en-US" sz="5901">
                <a:solidFill>
                  <a:srgbClr val="000000"/>
                </a:solidFill>
                <a:latin typeface="Poppins Light"/>
                <a:ea typeface="Poppins Light"/>
                <a:cs typeface="Poppins Light"/>
                <a:sym typeface="Poppins Light"/>
              </a:rPr>
              <a:t>Jesus shows the greatest example of friendship. He loved His disciples, forgave their mistakes, and always spoke truthfully. He even said, “There is no greater love than to lay down one’s life for one’s friends” John 15:13.</a:t>
            </a:r>
          </a:p>
        </p:txBody>
      </p:sp>
      <p:sp>
        <p:nvSpPr>
          <p:cNvPr name="Freeform 6" id="6"/>
          <p:cNvSpPr/>
          <p:nvPr/>
        </p:nvSpPr>
        <p:spPr>
          <a:xfrm flipH="false" flipV="false" rot="0">
            <a:off x="-140182" y="2887229"/>
            <a:ext cx="4430471" cy="4114800"/>
          </a:xfrm>
          <a:custGeom>
            <a:avLst/>
            <a:gdLst/>
            <a:ahLst/>
            <a:cxnLst/>
            <a:rect r="r" b="b" t="t" l="l"/>
            <a:pathLst>
              <a:path h="4114800" w="4430471">
                <a:moveTo>
                  <a:pt x="0" y="0"/>
                </a:moveTo>
                <a:lnTo>
                  <a:pt x="4430471" y="0"/>
                </a:lnTo>
                <a:lnTo>
                  <a:pt x="443047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447724" y="3883168"/>
            <a:ext cx="3254659" cy="2018147"/>
          </a:xfrm>
          <a:prstGeom prst="rect">
            <a:avLst/>
          </a:prstGeom>
        </p:spPr>
        <p:txBody>
          <a:bodyPr anchor="t" rtlCol="false" tIns="0" lIns="0" bIns="0" rIns="0">
            <a:spAutoFit/>
          </a:bodyPr>
          <a:lstStyle/>
          <a:p>
            <a:pPr algn="ctr">
              <a:lnSpc>
                <a:spcPts val="5281"/>
              </a:lnSpc>
            </a:pPr>
            <a:r>
              <a:rPr lang="en-US" sz="3772">
                <a:solidFill>
                  <a:srgbClr val="000000"/>
                </a:solidFill>
                <a:latin typeface="Poppins"/>
                <a:ea typeface="Poppins"/>
                <a:cs typeface="Poppins"/>
                <a:sym typeface="Poppins"/>
              </a:rPr>
              <a:t>Friendship=</a:t>
            </a:r>
          </a:p>
          <a:p>
            <a:pPr algn="ctr">
              <a:lnSpc>
                <a:spcPts val="5281"/>
              </a:lnSpc>
              <a:spcBef>
                <a:spcPct val="0"/>
              </a:spcBef>
            </a:pPr>
            <a:r>
              <a:rPr lang="en-US" sz="3772">
                <a:solidFill>
                  <a:srgbClr val="000000"/>
                </a:solidFill>
                <a:latin typeface="Poppins"/>
                <a:ea typeface="Poppins"/>
                <a:cs typeface="Poppins"/>
                <a:sym typeface="Poppins"/>
              </a:rPr>
              <a:t>Trust, loving, and loyalty.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02828" y="8980422"/>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108342" y="1028700"/>
            <a:ext cx="444767" cy="454423"/>
          </a:xfrm>
          <a:custGeom>
            <a:avLst/>
            <a:gdLst/>
            <a:ahLst/>
            <a:cxnLst/>
            <a:rect r="r" b="b" t="t" l="l"/>
            <a:pathLst>
              <a:path h="454423" w="444767">
                <a:moveTo>
                  <a:pt x="0" y="0"/>
                </a:moveTo>
                <a:lnTo>
                  <a:pt x="444766" y="0"/>
                </a:lnTo>
                <a:lnTo>
                  <a:pt x="444766" y="454423"/>
                </a:lnTo>
                <a:lnTo>
                  <a:pt x="0" y="4544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85355" y="1424643"/>
            <a:ext cx="8439727" cy="4768083"/>
          </a:xfrm>
          <a:custGeom>
            <a:avLst/>
            <a:gdLst/>
            <a:ahLst/>
            <a:cxnLst/>
            <a:rect r="r" b="b" t="t" l="l"/>
            <a:pathLst>
              <a:path h="4768083" w="8439727">
                <a:moveTo>
                  <a:pt x="0" y="0"/>
                </a:moveTo>
                <a:lnTo>
                  <a:pt x="8439727" y="0"/>
                </a:lnTo>
                <a:lnTo>
                  <a:pt x="8439727" y="4768083"/>
                </a:lnTo>
                <a:lnTo>
                  <a:pt x="0" y="4768083"/>
                </a:lnTo>
                <a:lnTo>
                  <a:pt x="0" y="0"/>
                </a:lnTo>
                <a:close/>
              </a:path>
            </a:pathLst>
          </a:custGeom>
          <a:blipFill>
            <a:blip r:embed="rId8"/>
            <a:stretch>
              <a:fillRect l="-1924" t="-3506" r="0" b="0"/>
            </a:stretch>
          </a:blipFill>
        </p:spPr>
      </p:sp>
      <p:sp>
        <p:nvSpPr>
          <p:cNvPr name="TextBox 7" id="7"/>
          <p:cNvSpPr txBox="true"/>
          <p:nvPr/>
        </p:nvSpPr>
        <p:spPr>
          <a:xfrm rot="0">
            <a:off x="6128468" y="228144"/>
            <a:ext cx="5393229"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KEY LESSONS</a:t>
            </a:r>
          </a:p>
        </p:txBody>
      </p:sp>
      <p:sp>
        <p:nvSpPr>
          <p:cNvPr name="TextBox 8" id="8"/>
          <p:cNvSpPr txBox="true"/>
          <p:nvPr/>
        </p:nvSpPr>
        <p:spPr>
          <a:xfrm rot="0">
            <a:off x="8825082" y="1349773"/>
            <a:ext cx="8739580" cy="7558940"/>
          </a:xfrm>
          <a:prstGeom prst="rect">
            <a:avLst/>
          </a:prstGeom>
        </p:spPr>
        <p:txBody>
          <a:bodyPr anchor="t" rtlCol="false" tIns="0" lIns="0" bIns="0" rIns="0">
            <a:spAutoFit/>
          </a:bodyPr>
          <a:lstStyle/>
          <a:p>
            <a:pPr algn="l" marL="1033019" indent="-516509" lvl="1">
              <a:lnSpc>
                <a:spcPts val="6698"/>
              </a:lnSpc>
              <a:buFont typeface="Arial"/>
              <a:buChar char="•"/>
            </a:pPr>
            <a:r>
              <a:rPr lang="en-US" sz="4784">
                <a:solidFill>
                  <a:srgbClr val="000000"/>
                </a:solidFill>
                <a:latin typeface="Poppins"/>
                <a:ea typeface="Poppins"/>
                <a:cs typeface="Poppins"/>
                <a:sym typeface="Poppins"/>
              </a:rPr>
              <a:t>A true friend is loving, loyal and trustworthy.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Friendships should strengthen our faith, not weaken it.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Jesus is our greatest example of what it means to be a true friend. </a:t>
            </a:r>
          </a:p>
        </p:txBody>
      </p:sp>
      <p:sp>
        <p:nvSpPr>
          <p:cNvPr name="TextBox 9" id="9"/>
          <p:cNvSpPr txBox="true"/>
          <p:nvPr/>
        </p:nvSpPr>
        <p:spPr>
          <a:xfrm rot="0">
            <a:off x="226966" y="6394797"/>
            <a:ext cx="8756505" cy="3675253"/>
          </a:xfrm>
          <a:prstGeom prst="rect">
            <a:avLst/>
          </a:prstGeom>
        </p:spPr>
        <p:txBody>
          <a:bodyPr anchor="t" rtlCol="false" tIns="0" lIns="0" bIns="0" rIns="0">
            <a:spAutoFit/>
          </a:bodyPr>
          <a:lstStyle/>
          <a:p>
            <a:pPr algn="ctr">
              <a:lnSpc>
                <a:spcPts val="7069"/>
              </a:lnSpc>
              <a:spcBef>
                <a:spcPct val="0"/>
              </a:spcBef>
            </a:pPr>
            <a:r>
              <a:rPr lang="en-US" sz="5049">
                <a:solidFill>
                  <a:srgbClr val="000000"/>
                </a:solidFill>
                <a:latin typeface="29LT Zarid Display"/>
                <a:ea typeface="29LT Zarid Display"/>
                <a:cs typeface="29LT Zarid Display"/>
                <a:sym typeface="29LT Zarid Display"/>
              </a:rPr>
              <a:t>CHOOSING FRIENDSHIPS THAT HONOR GOD AND WALKING AWAY FROM RELATIONSHIPS THAT LEAD INTO SIN OR TEMPTATION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9873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487837" y="7755141"/>
            <a:ext cx="3800163" cy="2531859"/>
          </a:xfrm>
          <a:custGeom>
            <a:avLst/>
            <a:gdLst/>
            <a:ahLst/>
            <a:cxnLst/>
            <a:rect r="r" b="b" t="t" l="l"/>
            <a:pathLst>
              <a:path h="2531859" w="3800163">
                <a:moveTo>
                  <a:pt x="0" y="0"/>
                </a:moveTo>
                <a:lnTo>
                  <a:pt x="3800163" y="0"/>
                </a:lnTo>
                <a:lnTo>
                  <a:pt x="3800163" y="2531859"/>
                </a:lnTo>
                <a:lnTo>
                  <a:pt x="0" y="2531859"/>
                </a:lnTo>
                <a:lnTo>
                  <a:pt x="0" y="0"/>
                </a:lnTo>
                <a:close/>
              </a:path>
            </a:pathLst>
          </a:custGeom>
          <a:blipFill>
            <a:blip r:embed="rId8"/>
            <a:stretch>
              <a:fillRect l="0" t="0" r="0" b="0"/>
            </a:stretch>
          </a:blipFill>
        </p:spPr>
      </p:sp>
      <p:sp>
        <p:nvSpPr>
          <p:cNvPr name="TextBox 7" id="7"/>
          <p:cNvSpPr txBox="true"/>
          <p:nvPr/>
        </p:nvSpPr>
        <p:spPr>
          <a:xfrm rot="0">
            <a:off x="3089567" y="322918"/>
            <a:ext cx="12108867" cy="1747713"/>
          </a:xfrm>
          <a:prstGeom prst="rect">
            <a:avLst/>
          </a:prstGeom>
        </p:spPr>
        <p:txBody>
          <a:bodyPr anchor="t" rtlCol="false" tIns="0" lIns="0" bIns="0" rIns="0">
            <a:spAutoFit/>
          </a:bodyPr>
          <a:lstStyle/>
          <a:p>
            <a:pPr algn="ctr">
              <a:lnSpc>
                <a:spcPts val="5675"/>
              </a:lnSpc>
            </a:pPr>
            <a:r>
              <a:rPr lang="en-US" sz="7668">
                <a:solidFill>
                  <a:srgbClr val="2F1708"/>
                </a:solidFill>
                <a:latin typeface="29LT Zarid Display"/>
                <a:ea typeface="29LT Zarid Display"/>
                <a:cs typeface="29LT Zarid Display"/>
                <a:sym typeface="29LT Zarid Display"/>
              </a:rPr>
              <a:t>HERE’S HOW TO BUILD STRONG, GOD-HONORING FRIENDSHIPS:</a:t>
            </a:r>
          </a:p>
        </p:txBody>
      </p:sp>
      <p:sp>
        <p:nvSpPr>
          <p:cNvPr name="TextBox 8" id="8"/>
          <p:cNvSpPr txBox="true"/>
          <p:nvPr/>
        </p:nvSpPr>
        <p:spPr>
          <a:xfrm rot="0">
            <a:off x="1028700" y="1925631"/>
            <a:ext cx="16314620" cy="6507687"/>
          </a:xfrm>
          <a:prstGeom prst="rect">
            <a:avLst/>
          </a:prstGeom>
        </p:spPr>
        <p:txBody>
          <a:bodyPr anchor="t" rtlCol="false" tIns="0" lIns="0" bIns="0" rIns="0">
            <a:spAutoFit/>
          </a:bodyPr>
          <a:lstStyle/>
          <a:p>
            <a:pPr algn="l">
              <a:lnSpc>
                <a:spcPts val="8664"/>
              </a:lnSpc>
            </a:pPr>
            <a:r>
              <a:rPr lang="en-US" sz="4443">
                <a:solidFill>
                  <a:srgbClr val="000000"/>
                </a:solidFill>
                <a:latin typeface="Poppins Light"/>
                <a:ea typeface="Poppins Light"/>
                <a:cs typeface="Poppins Light"/>
                <a:sym typeface="Poppins Light"/>
              </a:rPr>
              <a:t>✅ Be a friend who listens, encourages, and prays for others. </a:t>
            </a:r>
          </a:p>
          <a:p>
            <a:pPr algn="l">
              <a:lnSpc>
                <a:spcPts val="8664"/>
              </a:lnSpc>
            </a:pPr>
            <a:r>
              <a:rPr lang="en-US" sz="4443">
                <a:solidFill>
                  <a:srgbClr val="000000"/>
                </a:solidFill>
                <a:latin typeface="Poppins Light"/>
                <a:ea typeface="Poppins Light"/>
                <a:cs typeface="Poppins Light"/>
                <a:sym typeface="Poppins Light"/>
              </a:rPr>
              <a:t>✅ Surround yourself with people who hlp you grow in faith.</a:t>
            </a:r>
          </a:p>
          <a:p>
            <a:pPr algn="l">
              <a:lnSpc>
                <a:spcPts val="8664"/>
              </a:lnSpc>
            </a:pPr>
            <a:r>
              <a:rPr lang="en-US" sz="4443">
                <a:solidFill>
                  <a:srgbClr val="000000"/>
                </a:solidFill>
                <a:latin typeface="Poppins Light"/>
                <a:ea typeface="Poppins Light"/>
                <a:cs typeface="Poppins Light"/>
                <a:sym typeface="Poppins Light"/>
              </a:rPr>
              <a:t>✅ Be honest, kind, and loyal, even when it’s difficult.  </a:t>
            </a:r>
          </a:p>
          <a:p>
            <a:pPr algn="l">
              <a:lnSpc>
                <a:spcPts val="8664"/>
              </a:lnSpc>
            </a:pPr>
            <a:r>
              <a:rPr lang="en-US" sz="4443">
                <a:solidFill>
                  <a:srgbClr val="000000"/>
                </a:solidFill>
                <a:latin typeface="Poppins Light"/>
                <a:ea typeface="Poppins Light"/>
                <a:cs typeface="Poppins Light"/>
                <a:sym typeface="Poppins Light"/>
              </a:rPr>
              <a:t>✅Let go of friendships that lead you into negativity or sin. </a:t>
            </a:r>
          </a:p>
        </p:txBody>
      </p:sp>
      <p:sp>
        <p:nvSpPr>
          <p:cNvPr name="TextBox 9" id="9"/>
          <p:cNvSpPr txBox="true"/>
          <p:nvPr/>
        </p:nvSpPr>
        <p:spPr>
          <a:xfrm rot="0">
            <a:off x="184333" y="8806947"/>
            <a:ext cx="14303504" cy="961509"/>
          </a:xfrm>
          <a:prstGeom prst="rect">
            <a:avLst/>
          </a:prstGeom>
        </p:spPr>
        <p:txBody>
          <a:bodyPr anchor="t" rtlCol="false" tIns="0" lIns="0" bIns="0" rIns="0">
            <a:spAutoFit/>
          </a:bodyPr>
          <a:lstStyle/>
          <a:p>
            <a:pPr algn="ctr">
              <a:lnSpc>
                <a:spcPts val="6853"/>
              </a:lnSpc>
              <a:spcBef>
                <a:spcPct val="0"/>
              </a:spcBef>
            </a:pPr>
            <a:r>
              <a:rPr lang="en-US" sz="4895">
                <a:solidFill>
                  <a:srgbClr val="000000"/>
                </a:solidFill>
                <a:latin typeface="29LT Zarid Display"/>
                <a:ea typeface="29LT Zarid Display"/>
                <a:cs typeface="29LT Zarid Display"/>
                <a:sym typeface="29LT Zarid Display"/>
              </a:rPr>
              <a:t>GOD BLESSES FRIENDSHIPS THAT REFLECT HIS LOVE.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78180" y="524121"/>
            <a:ext cx="11931641"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REFELCTIVE QUESTIONS</a:t>
            </a:r>
          </a:p>
        </p:txBody>
      </p:sp>
      <p:sp>
        <p:nvSpPr>
          <p:cNvPr name="Freeform 5" id="5"/>
          <p:cNvSpPr/>
          <p:nvPr/>
        </p:nvSpPr>
        <p:spPr>
          <a:xfrm flipH="false" flipV="false" rot="0">
            <a:off x="15474340" y="-5018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83933" y="2522170"/>
            <a:ext cx="16170378" cy="4534870"/>
          </a:xfrm>
          <a:prstGeom prst="rect">
            <a:avLst/>
          </a:prstGeom>
        </p:spPr>
        <p:txBody>
          <a:bodyPr anchor="t" rtlCol="false" tIns="0" lIns="0" bIns="0" rIns="0">
            <a:spAutoFit/>
          </a:bodyPr>
          <a:lstStyle/>
          <a:p>
            <a:pPr algn="l" marL="1104913" indent="-552456" lvl="1">
              <a:lnSpc>
                <a:spcPts val="7164"/>
              </a:lnSpc>
              <a:buAutoNum type="arabicPeriod" startAt="1"/>
            </a:pPr>
            <a:r>
              <a:rPr lang="en-US" sz="5117">
                <a:solidFill>
                  <a:srgbClr val="000000"/>
                </a:solidFill>
                <a:latin typeface="Poppins Light"/>
                <a:ea typeface="Poppins Light"/>
                <a:cs typeface="Poppins Light"/>
                <a:sym typeface="Poppins Light"/>
              </a:rPr>
              <a:t>What qualities do you look in a good friend?</a:t>
            </a:r>
          </a:p>
          <a:p>
            <a:pPr algn="l" marL="1104913" indent="-552456" lvl="1">
              <a:lnSpc>
                <a:spcPts val="7164"/>
              </a:lnSpc>
              <a:buAutoNum type="arabicPeriod" startAt="1"/>
            </a:pPr>
            <a:r>
              <a:rPr lang="en-US" sz="5117">
                <a:solidFill>
                  <a:srgbClr val="000000"/>
                </a:solidFill>
                <a:latin typeface="Poppins Light"/>
                <a:ea typeface="Poppins Light"/>
                <a:cs typeface="Poppins Light"/>
                <a:sym typeface="Poppins Light"/>
              </a:rPr>
              <a:t>How can you be a beter friend to those around you?</a:t>
            </a:r>
          </a:p>
          <a:p>
            <a:pPr algn="l" marL="1104913" indent="-552456" lvl="1">
              <a:lnSpc>
                <a:spcPts val="7164"/>
              </a:lnSpc>
              <a:spcBef>
                <a:spcPct val="0"/>
              </a:spcBef>
              <a:buAutoNum type="arabicPeriod" startAt="1"/>
            </a:pPr>
            <a:r>
              <a:rPr lang="en-US" sz="5117">
                <a:solidFill>
                  <a:srgbClr val="000000"/>
                </a:solidFill>
                <a:latin typeface="Poppins Light"/>
                <a:ea typeface="Poppins Light"/>
                <a:cs typeface="Poppins Light"/>
                <a:sym typeface="Poppins Light"/>
              </a:rPr>
              <a:t>Are there any friendships in your life that need to be strenghthened or changed?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46163" y="161925"/>
            <a:ext cx="11195673"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ACTIVITY</a:t>
            </a:r>
          </a:p>
        </p:txBody>
      </p:sp>
      <p:sp>
        <p:nvSpPr>
          <p:cNvPr name="TextBox 4" id="4"/>
          <p:cNvSpPr txBox="true"/>
          <p:nvPr/>
        </p:nvSpPr>
        <p:spPr>
          <a:xfrm rot="0">
            <a:off x="6556573" y="3728860"/>
            <a:ext cx="5174854" cy="1414640"/>
          </a:xfrm>
          <a:prstGeom prst="rect">
            <a:avLst/>
          </a:prstGeom>
        </p:spPr>
        <p:txBody>
          <a:bodyPr anchor="t" rtlCol="false" tIns="0" lIns="0" bIns="0" rIns="0">
            <a:spAutoFit/>
          </a:bodyPr>
          <a:lstStyle/>
          <a:p>
            <a:pPr algn="l">
              <a:lnSpc>
                <a:spcPts val="5712"/>
              </a:lnSpc>
            </a:pPr>
            <a:r>
              <a:rPr lang="en-US" b="true" sz="4080" u="sng">
                <a:solidFill>
                  <a:srgbClr val="000000"/>
                </a:solidFill>
                <a:latin typeface="Poppins Bold"/>
                <a:ea typeface="Poppins Bold"/>
                <a:cs typeface="Poppins Bold"/>
                <a:sym typeface="Poppins Bold"/>
                <a:hlinkClick r:id="rId4" tooltip="https://wordwall.net/resource/61118544/friendship"/>
              </a:rPr>
              <a:t>Friendship Activity</a:t>
            </a:r>
          </a:p>
          <a:p>
            <a:pPr algn="l">
              <a:lnSpc>
                <a:spcPts val="5292"/>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078096" y="618820"/>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PRAYER</a:t>
            </a:r>
          </a:p>
        </p:txBody>
      </p:sp>
      <p:sp>
        <p:nvSpPr>
          <p:cNvPr name="TextBox 7" id="7"/>
          <p:cNvSpPr txBox="true"/>
          <p:nvPr/>
        </p:nvSpPr>
        <p:spPr>
          <a:xfrm rot="0">
            <a:off x="425683" y="1666658"/>
            <a:ext cx="17206619" cy="6939717"/>
          </a:xfrm>
          <a:prstGeom prst="rect">
            <a:avLst/>
          </a:prstGeom>
        </p:spPr>
        <p:txBody>
          <a:bodyPr anchor="t" rtlCol="false" tIns="0" lIns="0" bIns="0" rIns="0">
            <a:spAutoFit/>
          </a:bodyPr>
          <a:lstStyle/>
          <a:p>
            <a:pPr algn="ctr">
              <a:lnSpc>
                <a:spcPts val="9145"/>
              </a:lnSpc>
            </a:pPr>
            <a:r>
              <a:rPr lang="en-US" sz="6532">
                <a:solidFill>
                  <a:srgbClr val="000000"/>
                </a:solidFill>
                <a:latin typeface="Poppins"/>
                <a:ea typeface="Poppins"/>
                <a:cs typeface="Poppins"/>
                <a:sym typeface="Poppins"/>
              </a:rPr>
              <a:t>Dear God,</a:t>
            </a:r>
          </a:p>
          <a:p>
            <a:pPr algn="ctr">
              <a:lnSpc>
                <a:spcPts val="9145"/>
              </a:lnSpc>
              <a:spcBef>
                <a:spcPct val="0"/>
              </a:spcBef>
            </a:pPr>
            <a:r>
              <a:rPr lang="en-US" sz="6532">
                <a:solidFill>
                  <a:srgbClr val="000000"/>
                </a:solidFill>
                <a:latin typeface="Poppins"/>
                <a:ea typeface="Poppins"/>
                <a:cs typeface="Poppins"/>
                <a:sym typeface="Poppins"/>
              </a:rPr>
              <a:t>Thank You for the gift of friendship. Help me to be a true and loyal friend, and guide me to friendships that honor You. Teach me to love, forgive, and encourage others as Jesus did. Amen.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DAHJUvSXa_Q</dc:identifier>
  <dcterms:modified xsi:type="dcterms:W3CDTF">2011-08-01T06:04:30Z</dcterms:modified>
  <cp:revision>1</cp:revision>
  <dc:title>Unit 3 Teens Week 3</dc:title>
</cp:coreProperties>
</file>