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29LT Zarid Display" charset="1" panose="00000500000000000000"/>
      <p:regular r:id="rId17"/>
    </p:embeddedFont>
    <p:embeddedFont>
      <p:font typeface="Poppins Bold" charset="1" panose="00000800000000000000"/>
      <p:regular r:id="rId18"/>
    </p:embeddedFont>
    <p:embeddedFont>
      <p:font typeface="Poppins Light" charset="1" panose="00000400000000000000"/>
      <p:regular r:id="rId19"/>
    </p:embeddedFont>
    <p:embeddedFont>
      <p:font typeface="Poppins" charset="1" panose="00000500000000000000"/>
      <p:regular r:id="rId20"/>
    </p:embeddedFont>
    <p:embeddedFont>
      <p:font typeface="29LT Zarid Display Bold"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155944" y="-374179"/>
            <a:ext cx="5878929" cy="2638169"/>
          </a:xfrm>
          <a:custGeom>
            <a:avLst/>
            <a:gdLst/>
            <a:ahLst/>
            <a:cxnLst/>
            <a:rect r="r" b="b" t="t" l="l"/>
            <a:pathLst>
              <a:path h="2638169" w="5878929">
                <a:moveTo>
                  <a:pt x="0" y="0"/>
                </a:moveTo>
                <a:lnTo>
                  <a:pt x="5878930" y="0"/>
                </a:lnTo>
                <a:lnTo>
                  <a:pt x="5878930" y="2638170"/>
                </a:lnTo>
                <a:lnTo>
                  <a:pt x="0" y="26381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271344" y="253726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751836" y="2854176"/>
            <a:ext cx="754940" cy="771330"/>
          </a:xfrm>
          <a:custGeom>
            <a:avLst/>
            <a:gdLst/>
            <a:ahLst/>
            <a:cxnLst/>
            <a:rect r="r" b="b" t="t" l="l"/>
            <a:pathLst>
              <a:path h="771330" w="754940">
                <a:moveTo>
                  <a:pt x="0" y="0"/>
                </a:moveTo>
                <a:lnTo>
                  <a:pt x="754940" y="0"/>
                </a:lnTo>
                <a:lnTo>
                  <a:pt x="754940" y="771331"/>
                </a:lnTo>
                <a:lnTo>
                  <a:pt x="0" y="7713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3197703" y="8958611"/>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38754" y="2854176"/>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8865353" y="3534711"/>
            <a:ext cx="557293" cy="722584"/>
          </a:xfrm>
          <a:custGeom>
            <a:avLst/>
            <a:gdLst/>
            <a:ahLst/>
            <a:cxnLst/>
            <a:rect r="r" b="b" t="t" l="l"/>
            <a:pathLst>
              <a:path h="722584" w="557293">
                <a:moveTo>
                  <a:pt x="0" y="0"/>
                </a:moveTo>
                <a:lnTo>
                  <a:pt x="557294" y="0"/>
                </a:lnTo>
                <a:lnTo>
                  <a:pt x="557294" y="722584"/>
                </a:lnTo>
                <a:lnTo>
                  <a:pt x="0" y="7225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515319" y="0"/>
            <a:ext cx="11257363" cy="1889812"/>
          </a:xfrm>
          <a:custGeom>
            <a:avLst/>
            <a:gdLst/>
            <a:ahLst/>
            <a:cxnLst/>
            <a:rect r="r" b="b" t="t" l="l"/>
            <a:pathLst>
              <a:path h="1889812" w="11257363">
                <a:moveTo>
                  <a:pt x="0" y="0"/>
                </a:moveTo>
                <a:lnTo>
                  <a:pt x="11257362" y="0"/>
                </a:lnTo>
                <a:lnTo>
                  <a:pt x="11257362" y="1889812"/>
                </a:lnTo>
                <a:lnTo>
                  <a:pt x="0" y="1889812"/>
                </a:lnTo>
                <a:lnTo>
                  <a:pt x="0" y="0"/>
                </a:lnTo>
                <a:close/>
              </a:path>
            </a:pathLst>
          </a:custGeom>
          <a:blipFill>
            <a:blip r:embed="rId12"/>
            <a:stretch>
              <a:fillRect l="0" t="-104684" r="0" b="-130389"/>
            </a:stretch>
          </a:blipFill>
        </p:spPr>
      </p:sp>
      <p:sp>
        <p:nvSpPr>
          <p:cNvPr name="TextBox 11" id="11"/>
          <p:cNvSpPr txBox="true"/>
          <p:nvPr/>
        </p:nvSpPr>
        <p:spPr>
          <a:xfrm rot="0">
            <a:off x="1781224" y="1621444"/>
            <a:ext cx="14725552" cy="2274559"/>
          </a:xfrm>
          <a:prstGeom prst="rect">
            <a:avLst/>
          </a:prstGeom>
        </p:spPr>
        <p:txBody>
          <a:bodyPr anchor="t" rtlCol="false" tIns="0" lIns="0" bIns="0" rIns="0">
            <a:spAutoFit/>
          </a:bodyPr>
          <a:lstStyle/>
          <a:p>
            <a:pPr algn="ctr">
              <a:lnSpc>
                <a:spcPts val="16097"/>
              </a:lnSpc>
              <a:spcBef>
                <a:spcPct val="0"/>
              </a:spcBef>
            </a:pPr>
            <a:r>
              <a:rPr lang="en-US" sz="11498">
                <a:solidFill>
                  <a:srgbClr val="2F1708"/>
                </a:solidFill>
                <a:latin typeface="29LT Zarid Display"/>
                <a:ea typeface="29LT Zarid Display"/>
                <a:cs typeface="29LT Zarid Display"/>
                <a:sym typeface="29LT Zarid Display"/>
              </a:rPr>
              <a:t>REAL LIFE, REAL FAITH</a:t>
            </a:r>
          </a:p>
        </p:txBody>
      </p:sp>
      <p:sp>
        <p:nvSpPr>
          <p:cNvPr name="TextBox 12" id="12"/>
          <p:cNvSpPr txBox="true"/>
          <p:nvPr/>
        </p:nvSpPr>
        <p:spPr>
          <a:xfrm rot="0">
            <a:off x="2205749" y="4420340"/>
            <a:ext cx="13876503" cy="2667258"/>
          </a:xfrm>
          <a:prstGeom prst="rect">
            <a:avLst/>
          </a:prstGeom>
        </p:spPr>
        <p:txBody>
          <a:bodyPr anchor="t" rtlCol="false" tIns="0" lIns="0" bIns="0" rIns="0">
            <a:spAutoFit/>
          </a:bodyPr>
          <a:lstStyle/>
          <a:p>
            <a:pPr algn="ctr">
              <a:lnSpc>
                <a:spcPts val="10485"/>
              </a:lnSpc>
              <a:spcBef>
                <a:spcPct val="0"/>
              </a:spcBef>
            </a:pPr>
            <a:r>
              <a:rPr lang="en-US" b="true" sz="7489">
                <a:solidFill>
                  <a:srgbClr val="000000"/>
                </a:solidFill>
                <a:latin typeface="Poppins Bold"/>
                <a:ea typeface="Poppins Bold"/>
                <a:cs typeface="Poppins Bold"/>
                <a:sym typeface="Poppins Bold"/>
              </a:rPr>
              <a:t>Standing Strong Against Peer Pressure</a:t>
            </a:r>
          </a:p>
        </p:txBody>
      </p:sp>
      <p:sp>
        <p:nvSpPr>
          <p:cNvPr name="TextBox 13" id="13"/>
          <p:cNvSpPr txBox="true"/>
          <p:nvPr/>
        </p:nvSpPr>
        <p:spPr>
          <a:xfrm rot="0">
            <a:off x="5649910" y="9548058"/>
            <a:ext cx="6988180" cy="616817"/>
          </a:xfrm>
          <a:prstGeom prst="rect">
            <a:avLst/>
          </a:prstGeom>
        </p:spPr>
        <p:txBody>
          <a:bodyPr anchor="t" rtlCol="false" tIns="0" lIns="0" bIns="0" rIns="0">
            <a:spAutoFit/>
          </a:bodyPr>
          <a:lstStyle/>
          <a:p>
            <a:pPr algn="ctr">
              <a:lnSpc>
                <a:spcPts val="4852"/>
              </a:lnSpc>
              <a:spcBef>
                <a:spcPct val="0"/>
              </a:spcBef>
            </a:pPr>
            <a:r>
              <a:rPr lang="en-US" b="true" sz="3465">
                <a:solidFill>
                  <a:srgbClr val="000000"/>
                </a:solidFill>
                <a:latin typeface="Poppins Bold"/>
                <a:ea typeface="Poppins Bold"/>
                <a:cs typeface="Poppins Bold"/>
                <a:sym typeface="Poppins Bold"/>
              </a:rPr>
              <a:t>Unit 3 Week 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46163" y="161925"/>
            <a:ext cx="11195673"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CLOSING </a:t>
            </a:r>
          </a:p>
        </p:txBody>
      </p:sp>
      <p:sp>
        <p:nvSpPr>
          <p:cNvPr name="TextBox 4" id="4"/>
          <p:cNvSpPr txBox="true"/>
          <p:nvPr/>
        </p:nvSpPr>
        <p:spPr>
          <a:xfrm rot="0">
            <a:off x="1265538" y="1218709"/>
            <a:ext cx="15756925" cy="1414597"/>
          </a:xfrm>
          <a:prstGeom prst="rect">
            <a:avLst/>
          </a:prstGeom>
        </p:spPr>
        <p:txBody>
          <a:bodyPr anchor="t" rtlCol="false" tIns="0" lIns="0" bIns="0" rIns="0">
            <a:spAutoFit/>
          </a:bodyPr>
          <a:lstStyle/>
          <a:p>
            <a:pPr algn="l">
              <a:lnSpc>
                <a:spcPts val="5526"/>
              </a:lnSpc>
            </a:pPr>
            <a:r>
              <a:rPr lang="en-US" sz="3947" b="true">
                <a:solidFill>
                  <a:srgbClr val="000000"/>
                </a:solidFill>
                <a:latin typeface="Poppins Bold"/>
                <a:ea typeface="Poppins Bold"/>
                <a:cs typeface="Poppins Bold"/>
                <a:sym typeface="Poppins Bold"/>
              </a:rPr>
              <a:t>Which question made you hesitate the most, and why did it feel harder to answer?</a:t>
            </a:r>
          </a:p>
        </p:txBody>
      </p:sp>
      <p:sp>
        <p:nvSpPr>
          <p:cNvPr name="TextBox 5" id="5"/>
          <p:cNvSpPr txBox="true"/>
          <p:nvPr/>
        </p:nvSpPr>
        <p:spPr>
          <a:xfrm rot="0">
            <a:off x="813938" y="2881633"/>
            <a:ext cx="16660125" cy="6376667"/>
          </a:xfrm>
          <a:prstGeom prst="rect">
            <a:avLst/>
          </a:prstGeom>
        </p:spPr>
        <p:txBody>
          <a:bodyPr anchor="t" rtlCol="false" tIns="0" lIns="0" bIns="0" rIns="0">
            <a:spAutoFit/>
          </a:bodyPr>
          <a:lstStyle/>
          <a:p>
            <a:pPr algn="l">
              <a:lnSpc>
                <a:spcPts val="6280"/>
              </a:lnSpc>
            </a:pPr>
            <a:r>
              <a:rPr lang="en-US" sz="4486" b="true">
                <a:solidFill>
                  <a:srgbClr val="000000"/>
                </a:solidFill>
                <a:latin typeface="Poppins Bold"/>
                <a:ea typeface="Poppins Bold"/>
                <a:cs typeface="Poppins Bold"/>
                <a:sym typeface="Poppins Bold"/>
              </a:rPr>
              <a:t>On Zoom, it takes less than a second to see what everyone else is doing. In real life, peer pressure works the exact same way. It is a split-second instinct to look around and copy the crowd so we don't feel left out. Moving forward this week, just pause for three seconds before you 'click your button' in real life, and make sure your choice is actually what the Lord would want. Thanks for playing!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193103" y="255177"/>
            <a:ext cx="9901793" cy="1000734"/>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PRAYER</a:t>
            </a:r>
          </a:p>
        </p:txBody>
      </p:sp>
      <p:sp>
        <p:nvSpPr>
          <p:cNvPr name="TextBox 7" id="7"/>
          <p:cNvSpPr txBox="true"/>
          <p:nvPr/>
        </p:nvSpPr>
        <p:spPr>
          <a:xfrm rot="0">
            <a:off x="540690" y="1331729"/>
            <a:ext cx="17206619" cy="8092242"/>
          </a:xfrm>
          <a:prstGeom prst="rect">
            <a:avLst/>
          </a:prstGeom>
        </p:spPr>
        <p:txBody>
          <a:bodyPr anchor="t" rtlCol="false" tIns="0" lIns="0" bIns="0" rIns="0">
            <a:spAutoFit/>
          </a:bodyPr>
          <a:lstStyle/>
          <a:p>
            <a:pPr algn="ctr">
              <a:lnSpc>
                <a:spcPts val="9145"/>
              </a:lnSpc>
            </a:pPr>
            <a:r>
              <a:rPr lang="en-US" sz="6532">
                <a:solidFill>
                  <a:srgbClr val="000000"/>
                </a:solidFill>
                <a:latin typeface="Poppins"/>
                <a:ea typeface="Poppins"/>
                <a:cs typeface="Poppins"/>
                <a:sym typeface="Poppins"/>
              </a:rPr>
              <a:t>Dear God,</a:t>
            </a:r>
          </a:p>
          <a:p>
            <a:pPr algn="ctr">
              <a:lnSpc>
                <a:spcPts val="9145"/>
              </a:lnSpc>
              <a:spcBef>
                <a:spcPct val="0"/>
              </a:spcBef>
            </a:pPr>
            <a:r>
              <a:rPr lang="en-US" sz="6532">
                <a:solidFill>
                  <a:srgbClr val="000000"/>
                </a:solidFill>
                <a:latin typeface="Poppins"/>
                <a:ea typeface="Poppins"/>
                <a:cs typeface="Poppins"/>
                <a:sym typeface="Poppins"/>
              </a:rPr>
              <a:t>Help me to stand firm in my faith, even when others pressure me to do what is wrong. Give me the wisdom to make good choices and the strength to follow Your truth. Surround me with friends who encourage me to do what is right. Amen.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972774" y="8921362"/>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26247" y="903487"/>
            <a:ext cx="9479008" cy="1538222"/>
          </a:xfrm>
          <a:prstGeom prst="rect">
            <a:avLst/>
          </a:prstGeom>
        </p:spPr>
        <p:txBody>
          <a:bodyPr anchor="t" rtlCol="false" tIns="0" lIns="0" bIns="0" rIns="0">
            <a:spAutoFit/>
          </a:bodyPr>
          <a:lstStyle/>
          <a:p>
            <a:pPr algn="l">
              <a:lnSpc>
                <a:spcPts val="10924"/>
              </a:lnSpc>
              <a:spcBef>
                <a:spcPct val="0"/>
              </a:spcBef>
            </a:pPr>
            <a:r>
              <a:rPr lang="en-US" sz="7803">
                <a:solidFill>
                  <a:srgbClr val="2F1708"/>
                </a:solidFill>
                <a:latin typeface="29LT Zarid Display"/>
                <a:ea typeface="29LT Zarid Display"/>
                <a:cs typeface="29LT Zarid Display"/>
                <a:sym typeface="29LT Zarid Display"/>
              </a:rPr>
              <a:t>FOCUS SCRIPTURE </a:t>
            </a:r>
          </a:p>
        </p:txBody>
      </p:sp>
      <p:sp>
        <p:nvSpPr>
          <p:cNvPr name="TextBox 5" id="5"/>
          <p:cNvSpPr txBox="true"/>
          <p:nvPr/>
        </p:nvSpPr>
        <p:spPr>
          <a:xfrm rot="0">
            <a:off x="1293556" y="2447919"/>
            <a:ext cx="14691070" cy="6016890"/>
          </a:xfrm>
          <a:prstGeom prst="rect">
            <a:avLst/>
          </a:prstGeom>
        </p:spPr>
        <p:txBody>
          <a:bodyPr anchor="t" rtlCol="false" tIns="0" lIns="0" bIns="0" rIns="0">
            <a:spAutoFit/>
          </a:bodyPr>
          <a:lstStyle/>
          <a:p>
            <a:pPr algn="l">
              <a:lnSpc>
                <a:spcPts val="7883"/>
              </a:lnSpc>
              <a:spcBef>
                <a:spcPct val="0"/>
              </a:spcBef>
            </a:pPr>
            <a:r>
              <a:rPr lang="en-US" sz="5631">
                <a:solidFill>
                  <a:srgbClr val="000000"/>
                </a:solidFill>
                <a:latin typeface="Poppins Light"/>
                <a:ea typeface="Poppins Light"/>
                <a:cs typeface="Poppins Light"/>
                <a:sym typeface="Poppins Light"/>
              </a:rPr>
              <a:t>“</a:t>
            </a:r>
            <a:r>
              <a:rPr lang="en-US" sz="5631">
                <a:solidFill>
                  <a:srgbClr val="000000"/>
                </a:solidFill>
                <a:latin typeface="Poppins Light"/>
                <a:ea typeface="Poppins Light"/>
                <a:cs typeface="Poppins Light"/>
                <a:sym typeface="Poppins Light"/>
              </a:rPr>
              <a:t> </a:t>
            </a:r>
            <a:r>
              <a:rPr lang="en-US" sz="5631">
                <a:solidFill>
                  <a:srgbClr val="000000"/>
                </a:solidFill>
                <a:latin typeface="Poppins Light"/>
                <a:ea typeface="Poppins Light"/>
                <a:cs typeface="Poppins Light"/>
                <a:sym typeface="Poppins Light"/>
              </a:rPr>
              <a:t>Do not conform to the pattern of this world, but be transformed by the renewing of your mind. Then you will be able to test and approve what God’s will is—his good, pleasing and perfect will.”</a:t>
            </a:r>
          </a:p>
          <a:p>
            <a:pPr algn="l">
              <a:lnSpc>
                <a:spcPts val="7883"/>
              </a:lnSpc>
              <a:spcBef>
                <a:spcPct val="0"/>
              </a:spcBef>
            </a:pPr>
            <a:r>
              <a:rPr lang="en-US" sz="5631">
                <a:solidFill>
                  <a:srgbClr val="000000"/>
                </a:solidFill>
                <a:latin typeface="Poppins Light"/>
                <a:ea typeface="Poppins Light"/>
                <a:cs typeface="Poppins Light"/>
                <a:sym typeface="Poppins Light"/>
              </a:rPr>
              <a:t>-Romans 12:2 ‭NIV‬‬</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3152518" y="-1430151"/>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7105" y="1028700"/>
            <a:ext cx="2038665" cy="914851"/>
          </a:xfrm>
          <a:custGeom>
            <a:avLst/>
            <a:gdLst/>
            <a:ahLst/>
            <a:cxnLst/>
            <a:rect r="r" b="b" t="t" l="l"/>
            <a:pathLst>
              <a:path h="914851" w="2038665">
                <a:moveTo>
                  <a:pt x="0" y="0"/>
                </a:moveTo>
                <a:lnTo>
                  <a:pt x="2038664" y="0"/>
                </a:lnTo>
                <a:lnTo>
                  <a:pt x="2038664" y="914851"/>
                </a:lnTo>
                <a:lnTo>
                  <a:pt x="0" y="9148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425645" y="8537510"/>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078096" y="618820"/>
            <a:ext cx="9901793" cy="1677009"/>
          </a:xfrm>
          <a:prstGeom prst="rect">
            <a:avLst/>
          </a:prstGeom>
        </p:spPr>
        <p:txBody>
          <a:bodyPr anchor="t" rtlCol="false" tIns="0" lIns="0" bIns="0" rIns="0">
            <a:spAutoFit/>
          </a:bodyPr>
          <a:lstStyle/>
          <a:p>
            <a:pPr algn="ctr">
              <a:lnSpc>
                <a:spcPts val="5384"/>
              </a:lnSpc>
            </a:pPr>
            <a:r>
              <a:rPr lang="en-US" sz="7803">
                <a:solidFill>
                  <a:srgbClr val="2F1708"/>
                </a:solidFill>
                <a:latin typeface="29LT Zarid Display"/>
                <a:ea typeface="29LT Zarid Display"/>
                <a:cs typeface="29LT Zarid Display"/>
                <a:sym typeface="29LT Zarid Display"/>
              </a:rPr>
              <a:t>PRESSURE THE RIGHT WAY</a:t>
            </a:r>
          </a:p>
        </p:txBody>
      </p:sp>
      <p:sp>
        <p:nvSpPr>
          <p:cNvPr name="TextBox 8" id="8"/>
          <p:cNvSpPr txBox="true"/>
          <p:nvPr/>
        </p:nvSpPr>
        <p:spPr>
          <a:xfrm rot="0">
            <a:off x="736183" y="2271934"/>
            <a:ext cx="16815635" cy="7419401"/>
          </a:xfrm>
          <a:prstGeom prst="rect">
            <a:avLst/>
          </a:prstGeom>
        </p:spPr>
        <p:txBody>
          <a:bodyPr anchor="t" rtlCol="false" tIns="0" lIns="0" bIns="0" rIns="0">
            <a:spAutoFit/>
          </a:bodyPr>
          <a:lstStyle/>
          <a:p>
            <a:pPr algn="ctr">
              <a:lnSpc>
                <a:spcPts val="8475"/>
              </a:lnSpc>
              <a:spcBef>
                <a:spcPct val="0"/>
              </a:spcBef>
            </a:pPr>
            <a:r>
              <a:rPr lang="en-US" sz="6053">
                <a:solidFill>
                  <a:srgbClr val="000000"/>
                </a:solidFill>
                <a:latin typeface="Poppins Light"/>
                <a:ea typeface="Poppins Light"/>
                <a:cs typeface="Poppins Light"/>
                <a:sym typeface="Poppins Light"/>
              </a:rPr>
              <a:t>Peer pressure is something everyone faces, especailly as a teenager. Whether it’s pressure to fit in, act a certain way, or make choices that go against yout values, it can be difficult to stand your ground when everyone around you is doing something different.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13416725"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720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40794" y="801488"/>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053750" y="1129604"/>
            <a:ext cx="13938849" cy="7236875"/>
          </a:xfrm>
          <a:prstGeom prst="rect">
            <a:avLst/>
          </a:prstGeom>
        </p:spPr>
        <p:txBody>
          <a:bodyPr anchor="t" rtlCol="false" tIns="0" lIns="0" bIns="0" rIns="0">
            <a:spAutoFit/>
          </a:bodyPr>
          <a:lstStyle/>
          <a:p>
            <a:pPr algn="l">
              <a:lnSpc>
                <a:spcPts val="8261"/>
              </a:lnSpc>
              <a:spcBef>
                <a:spcPct val="0"/>
              </a:spcBef>
            </a:pPr>
            <a:r>
              <a:rPr lang="en-US" sz="5901">
                <a:solidFill>
                  <a:srgbClr val="000000"/>
                </a:solidFill>
                <a:latin typeface="Poppins Light"/>
                <a:ea typeface="Poppins Light"/>
                <a:cs typeface="Poppins Light"/>
                <a:sym typeface="Poppins Light"/>
              </a:rPr>
              <a:t>Romans 12:2 tells us not to conform to the patterns of this world but to be transformed by renewing our minds. This means we shouldn’t follow the crowd blindly just to be accepted. Instead, we should allow God’s truth to shape our decisions. </a:t>
            </a:r>
          </a:p>
        </p:txBody>
      </p:sp>
      <p:sp>
        <p:nvSpPr>
          <p:cNvPr name="Freeform 6" id="6"/>
          <p:cNvSpPr/>
          <p:nvPr/>
        </p:nvSpPr>
        <p:spPr>
          <a:xfrm flipH="false" flipV="false" rot="0">
            <a:off x="-140182" y="2887229"/>
            <a:ext cx="4430471" cy="4114800"/>
          </a:xfrm>
          <a:custGeom>
            <a:avLst/>
            <a:gdLst/>
            <a:ahLst/>
            <a:cxnLst/>
            <a:rect r="r" b="b" t="t" l="l"/>
            <a:pathLst>
              <a:path h="4114800" w="4430471">
                <a:moveTo>
                  <a:pt x="0" y="0"/>
                </a:moveTo>
                <a:lnTo>
                  <a:pt x="4430471" y="0"/>
                </a:lnTo>
                <a:lnTo>
                  <a:pt x="443047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355909" y="3442437"/>
            <a:ext cx="3438288" cy="3274352"/>
          </a:xfrm>
          <a:prstGeom prst="rect">
            <a:avLst/>
          </a:prstGeom>
        </p:spPr>
        <p:txBody>
          <a:bodyPr anchor="t" rtlCol="false" tIns="0" lIns="0" bIns="0" rIns="0">
            <a:spAutoFit/>
          </a:bodyPr>
          <a:lstStyle/>
          <a:p>
            <a:pPr algn="ctr">
              <a:lnSpc>
                <a:spcPts val="4323"/>
              </a:lnSpc>
              <a:spcBef>
                <a:spcPct val="0"/>
              </a:spcBef>
            </a:pPr>
            <a:r>
              <a:rPr lang="en-US" b="true" sz="3088">
                <a:solidFill>
                  <a:srgbClr val="000000"/>
                </a:solidFill>
                <a:latin typeface="Poppins Bold"/>
                <a:ea typeface="Poppins Bold"/>
                <a:cs typeface="Poppins Bold"/>
                <a:sym typeface="Poppins Bold"/>
              </a:rPr>
              <a:t>Putting God’s truth above other’s opinion= confidence to make right choices.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44418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259300" y="9592567"/>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26803" y="3338789"/>
            <a:ext cx="16854880" cy="6480990"/>
          </a:xfrm>
          <a:prstGeom prst="rect">
            <a:avLst/>
          </a:prstGeom>
        </p:spPr>
        <p:txBody>
          <a:bodyPr anchor="t" rtlCol="false" tIns="0" lIns="0" bIns="0" rIns="0">
            <a:spAutoFit/>
          </a:bodyPr>
          <a:lstStyle/>
          <a:p>
            <a:pPr algn="l" marL="1138984" indent="-569492" lvl="1">
              <a:lnSpc>
                <a:spcPts val="7385"/>
              </a:lnSpc>
              <a:buFont typeface="Arial"/>
              <a:buChar char="•"/>
            </a:pPr>
            <a:r>
              <a:rPr lang="en-US" sz="5275">
                <a:solidFill>
                  <a:srgbClr val="000000"/>
                </a:solidFill>
                <a:latin typeface="Poppins"/>
                <a:ea typeface="Poppins"/>
                <a:cs typeface="Poppins"/>
                <a:sym typeface="Poppins"/>
              </a:rPr>
              <a:t>Direct pressure: When someone tells you to do something wrong.</a:t>
            </a:r>
          </a:p>
          <a:p>
            <a:pPr algn="l" marL="1138984" indent="-569492" lvl="1">
              <a:lnSpc>
                <a:spcPts val="7385"/>
              </a:lnSpc>
              <a:buFont typeface="Arial"/>
              <a:buChar char="•"/>
            </a:pPr>
            <a:r>
              <a:rPr lang="en-US" sz="5275">
                <a:solidFill>
                  <a:srgbClr val="000000"/>
                </a:solidFill>
                <a:latin typeface="Poppins"/>
                <a:ea typeface="Poppins"/>
                <a:cs typeface="Poppins"/>
                <a:sym typeface="Poppins"/>
              </a:rPr>
              <a:t>Indirect pressure: When you feel like you must act a certian way to be accepted. </a:t>
            </a:r>
          </a:p>
          <a:p>
            <a:pPr algn="l" marL="1138984" indent="-569492" lvl="1">
              <a:lnSpc>
                <a:spcPts val="7385"/>
              </a:lnSpc>
              <a:buFont typeface="Arial"/>
              <a:buChar char="•"/>
            </a:pPr>
            <a:r>
              <a:rPr lang="en-US" sz="5275">
                <a:solidFill>
                  <a:srgbClr val="000000"/>
                </a:solidFill>
                <a:latin typeface="Poppins"/>
                <a:ea typeface="Poppins"/>
                <a:cs typeface="Poppins"/>
                <a:sym typeface="Poppins"/>
              </a:rPr>
              <a:t>Self-imposed pressure: When you push yourself to meet unrealistic expectations to impress others. </a:t>
            </a:r>
          </a:p>
        </p:txBody>
      </p:sp>
      <p:sp>
        <p:nvSpPr>
          <p:cNvPr name="TextBox 7" id="7"/>
          <p:cNvSpPr txBox="true"/>
          <p:nvPr/>
        </p:nvSpPr>
        <p:spPr>
          <a:xfrm rot="0">
            <a:off x="1619430" y="781050"/>
            <a:ext cx="14869626" cy="2046103"/>
          </a:xfrm>
          <a:prstGeom prst="rect">
            <a:avLst/>
          </a:prstGeom>
        </p:spPr>
        <p:txBody>
          <a:bodyPr anchor="t" rtlCol="false" tIns="0" lIns="0" bIns="0" rIns="0">
            <a:spAutoFit/>
          </a:bodyPr>
          <a:lstStyle/>
          <a:p>
            <a:pPr algn="ctr">
              <a:lnSpc>
                <a:spcPts val="7647"/>
              </a:lnSpc>
              <a:spcBef>
                <a:spcPct val="0"/>
              </a:spcBef>
            </a:pPr>
            <a:r>
              <a:rPr lang="en-US" b="true" sz="5462">
                <a:solidFill>
                  <a:srgbClr val="000000"/>
                </a:solidFill>
                <a:latin typeface="29LT Zarid Display Bold"/>
                <a:ea typeface="29LT Zarid Display Bold"/>
                <a:cs typeface="29LT Zarid Display Bold"/>
                <a:sym typeface="29LT Zarid Display Bold"/>
              </a:rPr>
              <a:t>RECOGNIZING THESE PRESSURES HELPS US PREPARE AND STAND STRONG WHEN WE FACE THEM.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18310">
            <a:off x="10334048" y="173767"/>
            <a:ext cx="14461229" cy="13358560"/>
          </a:xfrm>
          <a:custGeom>
            <a:avLst/>
            <a:gdLst/>
            <a:ahLst/>
            <a:cxnLst/>
            <a:rect r="r" b="b" t="t" l="l"/>
            <a:pathLst>
              <a:path h="13358560" w="14461229">
                <a:moveTo>
                  <a:pt x="0" y="0"/>
                </a:moveTo>
                <a:lnTo>
                  <a:pt x="14461229" y="0"/>
                </a:lnTo>
                <a:lnTo>
                  <a:pt x="14461229" y="13358560"/>
                </a:lnTo>
                <a:lnTo>
                  <a:pt x="0" y="13358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02828" y="8980422"/>
            <a:ext cx="271973" cy="277878"/>
          </a:xfrm>
          <a:custGeom>
            <a:avLst/>
            <a:gdLst/>
            <a:ahLst/>
            <a:cxnLst/>
            <a:rect r="r" b="b" t="t" l="l"/>
            <a:pathLst>
              <a:path h="277878" w="271973">
                <a:moveTo>
                  <a:pt x="0" y="0"/>
                </a:moveTo>
                <a:lnTo>
                  <a:pt x="271974" y="0"/>
                </a:lnTo>
                <a:lnTo>
                  <a:pt x="271974"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108342" y="1028700"/>
            <a:ext cx="444767" cy="454423"/>
          </a:xfrm>
          <a:custGeom>
            <a:avLst/>
            <a:gdLst/>
            <a:ahLst/>
            <a:cxnLst/>
            <a:rect r="r" b="b" t="t" l="l"/>
            <a:pathLst>
              <a:path h="454423" w="444767">
                <a:moveTo>
                  <a:pt x="0" y="0"/>
                </a:moveTo>
                <a:lnTo>
                  <a:pt x="444766" y="0"/>
                </a:lnTo>
                <a:lnTo>
                  <a:pt x="444766" y="454423"/>
                </a:lnTo>
                <a:lnTo>
                  <a:pt x="0" y="4544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36654" y="1919578"/>
            <a:ext cx="7571688" cy="4280881"/>
          </a:xfrm>
          <a:custGeom>
            <a:avLst/>
            <a:gdLst/>
            <a:ahLst/>
            <a:cxnLst/>
            <a:rect r="r" b="b" t="t" l="l"/>
            <a:pathLst>
              <a:path h="4280881" w="7571688">
                <a:moveTo>
                  <a:pt x="0" y="0"/>
                </a:moveTo>
                <a:lnTo>
                  <a:pt x="7571688" y="0"/>
                </a:lnTo>
                <a:lnTo>
                  <a:pt x="7571688" y="4280881"/>
                </a:lnTo>
                <a:lnTo>
                  <a:pt x="0" y="4280881"/>
                </a:lnTo>
                <a:lnTo>
                  <a:pt x="0" y="0"/>
                </a:lnTo>
                <a:close/>
              </a:path>
            </a:pathLst>
          </a:custGeom>
          <a:blipFill>
            <a:blip r:embed="rId8"/>
            <a:stretch>
              <a:fillRect l="-2189" t="-4517" r="0" b="0"/>
            </a:stretch>
          </a:blipFill>
        </p:spPr>
      </p:sp>
      <p:sp>
        <p:nvSpPr>
          <p:cNvPr name="TextBox 7" id="7"/>
          <p:cNvSpPr txBox="true"/>
          <p:nvPr/>
        </p:nvSpPr>
        <p:spPr>
          <a:xfrm rot="0">
            <a:off x="6128468" y="228144"/>
            <a:ext cx="5393229" cy="1027767"/>
          </a:xfrm>
          <a:prstGeom prst="rect">
            <a:avLst/>
          </a:prstGeom>
        </p:spPr>
        <p:txBody>
          <a:bodyPr anchor="t" rtlCol="false" tIns="0" lIns="0" bIns="0" rIns="0">
            <a:spAutoFit/>
          </a:bodyPr>
          <a:lstStyle/>
          <a:p>
            <a:pPr algn="l">
              <a:lnSpc>
                <a:spcPts val="5696"/>
              </a:lnSpc>
            </a:pPr>
            <a:r>
              <a:rPr lang="en-US" sz="7803">
                <a:solidFill>
                  <a:srgbClr val="2F1708"/>
                </a:solidFill>
                <a:latin typeface="29LT Zarid Display"/>
                <a:ea typeface="29LT Zarid Display"/>
                <a:cs typeface="29LT Zarid Display"/>
                <a:sym typeface="29LT Zarid Display"/>
              </a:rPr>
              <a:t>KEY LESSONS</a:t>
            </a:r>
          </a:p>
        </p:txBody>
      </p:sp>
      <p:sp>
        <p:nvSpPr>
          <p:cNvPr name="TextBox 8" id="8"/>
          <p:cNvSpPr txBox="true"/>
          <p:nvPr/>
        </p:nvSpPr>
        <p:spPr>
          <a:xfrm rot="0">
            <a:off x="8825082" y="1349773"/>
            <a:ext cx="8739580" cy="8397509"/>
          </a:xfrm>
          <a:prstGeom prst="rect">
            <a:avLst/>
          </a:prstGeom>
        </p:spPr>
        <p:txBody>
          <a:bodyPr anchor="t" rtlCol="false" tIns="0" lIns="0" bIns="0" rIns="0">
            <a:spAutoFit/>
          </a:bodyPr>
          <a:lstStyle/>
          <a:p>
            <a:pPr algn="l" marL="1033019" indent="-516509" lvl="1">
              <a:lnSpc>
                <a:spcPts val="6698"/>
              </a:lnSpc>
              <a:buFont typeface="Arial"/>
              <a:buChar char="•"/>
            </a:pPr>
            <a:r>
              <a:rPr lang="en-US" sz="4784">
                <a:solidFill>
                  <a:srgbClr val="000000"/>
                </a:solidFill>
                <a:latin typeface="Poppins"/>
                <a:ea typeface="Poppins"/>
                <a:cs typeface="Poppins"/>
                <a:sym typeface="Poppins"/>
              </a:rPr>
              <a:t>Peer pressure is real, but we don’t have to give in to it.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God calls us to stand firm in our faith and make the right choices. </a:t>
            </a:r>
          </a:p>
          <a:p>
            <a:pPr algn="l" marL="1033019" indent="-516509" lvl="1">
              <a:lnSpc>
                <a:spcPts val="6698"/>
              </a:lnSpc>
              <a:buFont typeface="Arial"/>
              <a:buChar char="•"/>
            </a:pPr>
            <a:r>
              <a:rPr lang="en-US" sz="4784">
                <a:solidFill>
                  <a:srgbClr val="000000"/>
                </a:solidFill>
                <a:latin typeface="Poppins"/>
                <a:ea typeface="Poppins"/>
                <a:cs typeface="Poppins"/>
                <a:sym typeface="Poppins"/>
              </a:rPr>
              <a:t>When we seek God’s approval instead of people’s, we find true confidence.</a:t>
            </a:r>
          </a:p>
        </p:txBody>
      </p:sp>
      <p:sp>
        <p:nvSpPr>
          <p:cNvPr name="TextBox 9" id="9"/>
          <p:cNvSpPr txBox="true"/>
          <p:nvPr/>
        </p:nvSpPr>
        <p:spPr>
          <a:xfrm rot="0">
            <a:off x="536654" y="6730774"/>
            <a:ext cx="7566354" cy="2527526"/>
          </a:xfrm>
          <a:prstGeom prst="rect">
            <a:avLst/>
          </a:prstGeom>
        </p:spPr>
        <p:txBody>
          <a:bodyPr anchor="t" rtlCol="false" tIns="0" lIns="0" bIns="0" rIns="0">
            <a:spAutoFit/>
          </a:bodyPr>
          <a:lstStyle/>
          <a:p>
            <a:pPr algn="l">
              <a:lnSpc>
                <a:spcPts val="6698"/>
              </a:lnSpc>
            </a:pPr>
            <a:r>
              <a:rPr lang="en-US" sz="4784">
                <a:solidFill>
                  <a:srgbClr val="000000"/>
                </a:solidFill>
                <a:latin typeface="Poppins"/>
                <a:ea typeface="Poppins"/>
                <a:cs typeface="Poppins"/>
                <a:sym typeface="Poppins"/>
              </a:rPr>
              <a:t>Handling peer pressure requires strength, wisdom and courage.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987327" y="9258300"/>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487837" y="7755141"/>
            <a:ext cx="3800163" cy="2531859"/>
          </a:xfrm>
          <a:custGeom>
            <a:avLst/>
            <a:gdLst/>
            <a:ahLst/>
            <a:cxnLst/>
            <a:rect r="r" b="b" t="t" l="l"/>
            <a:pathLst>
              <a:path h="2531859" w="3800163">
                <a:moveTo>
                  <a:pt x="0" y="0"/>
                </a:moveTo>
                <a:lnTo>
                  <a:pt x="3800163" y="0"/>
                </a:lnTo>
                <a:lnTo>
                  <a:pt x="3800163" y="2531859"/>
                </a:lnTo>
                <a:lnTo>
                  <a:pt x="0" y="2531859"/>
                </a:lnTo>
                <a:lnTo>
                  <a:pt x="0" y="0"/>
                </a:lnTo>
                <a:close/>
              </a:path>
            </a:pathLst>
          </a:custGeom>
          <a:blipFill>
            <a:blip r:embed="rId8"/>
            <a:stretch>
              <a:fillRect l="0" t="0" r="0" b="0"/>
            </a:stretch>
          </a:blipFill>
        </p:spPr>
      </p:sp>
      <p:sp>
        <p:nvSpPr>
          <p:cNvPr name="TextBox 7" id="7"/>
          <p:cNvSpPr txBox="true"/>
          <p:nvPr/>
        </p:nvSpPr>
        <p:spPr>
          <a:xfrm rot="0">
            <a:off x="3949524" y="126708"/>
            <a:ext cx="10388952" cy="1490057"/>
          </a:xfrm>
          <a:prstGeom prst="rect">
            <a:avLst/>
          </a:prstGeom>
        </p:spPr>
        <p:txBody>
          <a:bodyPr anchor="t" rtlCol="false" tIns="0" lIns="0" bIns="0" rIns="0">
            <a:spAutoFit/>
          </a:bodyPr>
          <a:lstStyle/>
          <a:p>
            <a:pPr algn="ctr">
              <a:lnSpc>
                <a:spcPts val="4868"/>
              </a:lnSpc>
            </a:pPr>
            <a:r>
              <a:rPr lang="en-US" sz="6579">
                <a:solidFill>
                  <a:srgbClr val="2F1708"/>
                </a:solidFill>
                <a:latin typeface="29LT Zarid Display"/>
                <a:ea typeface="29LT Zarid Display"/>
                <a:cs typeface="29LT Zarid Display"/>
                <a:sym typeface="29LT Zarid Display"/>
              </a:rPr>
              <a:t>HOW TO STAY STRONG WHEN FACED WITH PRESSURE:</a:t>
            </a:r>
          </a:p>
        </p:txBody>
      </p:sp>
      <p:sp>
        <p:nvSpPr>
          <p:cNvPr name="TextBox 8" id="8"/>
          <p:cNvSpPr txBox="true"/>
          <p:nvPr/>
        </p:nvSpPr>
        <p:spPr>
          <a:xfrm rot="0">
            <a:off x="1982221" y="1302440"/>
            <a:ext cx="15141092" cy="8577706"/>
          </a:xfrm>
          <a:prstGeom prst="rect">
            <a:avLst/>
          </a:prstGeom>
        </p:spPr>
        <p:txBody>
          <a:bodyPr anchor="t" rtlCol="false" tIns="0" lIns="0" bIns="0" rIns="0">
            <a:spAutoFit/>
          </a:bodyPr>
          <a:lstStyle/>
          <a:p>
            <a:pPr algn="l">
              <a:lnSpc>
                <a:spcPts val="7592"/>
              </a:lnSpc>
            </a:pPr>
            <a:r>
              <a:rPr lang="en-US" sz="3893">
                <a:solidFill>
                  <a:srgbClr val="000000"/>
                </a:solidFill>
                <a:latin typeface="Poppins Light"/>
                <a:ea typeface="Poppins Light"/>
                <a:cs typeface="Poppins Light"/>
                <a:sym typeface="Poppins Light"/>
              </a:rPr>
              <a:t>✅ Know your values- Decide ahead of time what you will and won’t do.  </a:t>
            </a:r>
          </a:p>
          <a:p>
            <a:pPr algn="l">
              <a:lnSpc>
                <a:spcPts val="7592"/>
              </a:lnSpc>
            </a:pPr>
            <a:r>
              <a:rPr lang="en-US" sz="3893">
                <a:solidFill>
                  <a:srgbClr val="000000"/>
                </a:solidFill>
                <a:latin typeface="Poppins Light"/>
                <a:ea typeface="Poppins Light"/>
                <a:cs typeface="Poppins Light"/>
                <a:sym typeface="Poppins Light"/>
              </a:rPr>
              <a:t>✅ Surround yourself with godly friends- Choose friends who encourage you to do what’s right.</a:t>
            </a:r>
          </a:p>
          <a:p>
            <a:pPr algn="l">
              <a:lnSpc>
                <a:spcPts val="7592"/>
              </a:lnSpc>
            </a:pPr>
            <a:r>
              <a:rPr lang="en-US" sz="3893">
                <a:solidFill>
                  <a:srgbClr val="000000"/>
                </a:solidFill>
                <a:latin typeface="Poppins Light"/>
                <a:ea typeface="Poppins Light"/>
                <a:cs typeface="Poppins Light"/>
                <a:sym typeface="Poppins Light"/>
              </a:rPr>
              <a:t>✅ Learn to say no- You don’t have to explian yourself when making the right decisions.</a:t>
            </a:r>
          </a:p>
          <a:p>
            <a:pPr algn="l">
              <a:lnSpc>
                <a:spcPts val="7592"/>
              </a:lnSpc>
            </a:pPr>
            <a:r>
              <a:rPr lang="en-US" sz="3893">
                <a:solidFill>
                  <a:srgbClr val="000000"/>
                </a:solidFill>
                <a:latin typeface="Poppins Light"/>
                <a:ea typeface="Poppins Light"/>
                <a:cs typeface="Poppins Light"/>
                <a:sym typeface="Poppins Light"/>
              </a:rPr>
              <a:t>✅Pray for wisdom- Ask God for the strength to stand firm.</a:t>
            </a:r>
          </a:p>
          <a:p>
            <a:pPr algn="l">
              <a:lnSpc>
                <a:spcPts val="7592"/>
              </a:lnSpc>
            </a:pPr>
            <a:r>
              <a:rPr lang="en-US" sz="3893">
                <a:solidFill>
                  <a:srgbClr val="000000"/>
                </a:solidFill>
                <a:latin typeface="Poppins Light"/>
                <a:ea typeface="Poppins Light"/>
                <a:cs typeface="Poppins Light"/>
                <a:sym typeface="Poppins Light"/>
              </a:rPr>
              <a:t>✅Look at the long-term effects- Think about the conseuences before making a choice.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348283">
            <a:off x="-3065068" y="5166022"/>
            <a:ext cx="8812920" cy="8140935"/>
          </a:xfrm>
          <a:custGeom>
            <a:avLst/>
            <a:gdLst/>
            <a:ahLst/>
            <a:cxnLst/>
            <a:rect r="r" b="b" t="t" l="l"/>
            <a:pathLst>
              <a:path h="8140935" w="8812920">
                <a:moveTo>
                  <a:pt x="0" y="0"/>
                </a:moveTo>
                <a:lnTo>
                  <a:pt x="8812920" y="0"/>
                </a:lnTo>
                <a:lnTo>
                  <a:pt x="8812920" y="8140935"/>
                </a:lnTo>
                <a:lnTo>
                  <a:pt x="0" y="8140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78180" y="524121"/>
            <a:ext cx="11931641"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REFELCTIVE QUESTIONS</a:t>
            </a:r>
          </a:p>
        </p:txBody>
      </p:sp>
      <p:sp>
        <p:nvSpPr>
          <p:cNvPr name="Freeform 5" id="5"/>
          <p:cNvSpPr/>
          <p:nvPr/>
        </p:nvSpPr>
        <p:spPr>
          <a:xfrm flipH="false" flipV="false" rot="0">
            <a:off x="15474340" y="-50189"/>
            <a:ext cx="3832927" cy="1720026"/>
          </a:xfrm>
          <a:custGeom>
            <a:avLst/>
            <a:gdLst/>
            <a:ahLst/>
            <a:cxnLst/>
            <a:rect r="r" b="b" t="t" l="l"/>
            <a:pathLst>
              <a:path h="1720026" w="3832927">
                <a:moveTo>
                  <a:pt x="0" y="0"/>
                </a:moveTo>
                <a:lnTo>
                  <a:pt x="3832928" y="0"/>
                </a:lnTo>
                <a:lnTo>
                  <a:pt x="3832928" y="1720026"/>
                </a:lnTo>
                <a:lnTo>
                  <a:pt x="0" y="1720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754311" y="8526669"/>
            <a:ext cx="271973" cy="277878"/>
          </a:xfrm>
          <a:custGeom>
            <a:avLst/>
            <a:gdLst/>
            <a:ahLst/>
            <a:cxnLst/>
            <a:rect r="r" b="b" t="t" l="l"/>
            <a:pathLst>
              <a:path h="277878" w="271973">
                <a:moveTo>
                  <a:pt x="0" y="0"/>
                </a:moveTo>
                <a:lnTo>
                  <a:pt x="271973" y="0"/>
                </a:lnTo>
                <a:lnTo>
                  <a:pt x="271973" y="277878"/>
                </a:lnTo>
                <a:lnTo>
                  <a:pt x="0" y="2778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83933" y="355400"/>
            <a:ext cx="444767" cy="454423"/>
          </a:xfrm>
          <a:custGeom>
            <a:avLst/>
            <a:gdLst/>
            <a:ahLst/>
            <a:cxnLst/>
            <a:rect r="r" b="b" t="t" l="l"/>
            <a:pathLst>
              <a:path h="454423" w="444767">
                <a:moveTo>
                  <a:pt x="0" y="0"/>
                </a:moveTo>
                <a:lnTo>
                  <a:pt x="444767" y="0"/>
                </a:lnTo>
                <a:lnTo>
                  <a:pt x="444767" y="454424"/>
                </a:lnTo>
                <a:lnTo>
                  <a:pt x="0" y="4544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83933" y="2522170"/>
            <a:ext cx="16170378" cy="5437362"/>
          </a:xfrm>
          <a:prstGeom prst="rect">
            <a:avLst/>
          </a:prstGeom>
        </p:spPr>
        <p:txBody>
          <a:bodyPr anchor="t" rtlCol="false" tIns="0" lIns="0" bIns="0" rIns="0">
            <a:spAutoFit/>
          </a:bodyPr>
          <a:lstStyle/>
          <a:p>
            <a:pPr algn="l" marL="1104913" indent="-552456" lvl="1">
              <a:lnSpc>
                <a:spcPts val="7164"/>
              </a:lnSpc>
              <a:buAutoNum type="arabicPeriod" startAt="1"/>
            </a:pPr>
            <a:r>
              <a:rPr lang="en-US" sz="5117">
                <a:solidFill>
                  <a:srgbClr val="000000"/>
                </a:solidFill>
                <a:latin typeface="Poppins Light"/>
                <a:ea typeface="Poppins Light"/>
                <a:cs typeface="Poppins Light"/>
                <a:sym typeface="Poppins Light"/>
              </a:rPr>
              <a:t>Have you ever felt pressures to do something you knew was wrong? How did you respond?</a:t>
            </a:r>
          </a:p>
          <a:p>
            <a:pPr algn="l" marL="1104913" indent="-552456" lvl="1">
              <a:lnSpc>
                <a:spcPts val="7164"/>
              </a:lnSpc>
              <a:buAutoNum type="arabicPeriod" startAt="1"/>
            </a:pPr>
            <a:r>
              <a:rPr lang="en-US" sz="5117">
                <a:solidFill>
                  <a:srgbClr val="000000"/>
                </a:solidFill>
                <a:latin typeface="Poppins Light"/>
                <a:ea typeface="Poppins Light"/>
                <a:cs typeface="Poppins Light"/>
                <a:sym typeface="Poppins Light"/>
              </a:rPr>
              <a:t>Why is it important to seek God’s approval rather than people’s?</a:t>
            </a:r>
          </a:p>
          <a:p>
            <a:pPr algn="l" marL="1104913" indent="-552456" lvl="1">
              <a:lnSpc>
                <a:spcPts val="7164"/>
              </a:lnSpc>
              <a:spcBef>
                <a:spcPct val="0"/>
              </a:spcBef>
              <a:buAutoNum type="arabicPeriod" startAt="1"/>
            </a:pPr>
            <a:r>
              <a:rPr lang="en-US" sz="5117">
                <a:solidFill>
                  <a:srgbClr val="000000"/>
                </a:solidFill>
                <a:latin typeface="Poppins Light"/>
                <a:ea typeface="Poppins Light"/>
                <a:cs typeface="Poppins Light"/>
                <a:sym typeface="Poppins Light"/>
              </a:rPr>
              <a:t>How can you prepare yourself to handle peer pressure in a godly way?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F9E1">
                <a:alpha val="100000"/>
              </a:srgbClr>
            </a:gs>
            <a:gs pos="100000">
              <a:srgbClr val="FFDA9B">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6305478">
            <a:off x="13343693" y="-2928695"/>
            <a:ext cx="8094222" cy="7477038"/>
          </a:xfrm>
          <a:custGeom>
            <a:avLst/>
            <a:gdLst/>
            <a:ahLst/>
            <a:cxnLst/>
            <a:rect r="r" b="b" t="t" l="l"/>
            <a:pathLst>
              <a:path h="7477038" w="8094222">
                <a:moveTo>
                  <a:pt x="0" y="0"/>
                </a:moveTo>
                <a:lnTo>
                  <a:pt x="8094222" y="0"/>
                </a:lnTo>
                <a:lnTo>
                  <a:pt x="8094222" y="7477038"/>
                </a:lnTo>
                <a:lnTo>
                  <a:pt x="0" y="74770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46163" y="161925"/>
            <a:ext cx="11195673" cy="1171084"/>
          </a:xfrm>
          <a:prstGeom prst="rect">
            <a:avLst/>
          </a:prstGeom>
        </p:spPr>
        <p:txBody>
          <a:bodyPr anchor="t" rtlCol="false" tIns="0" lIns="0" bIns="0" rIns="0">
            <a:spAutoFit/>
          </a:bodyPr>
          <a:lstStyle/>
          <a:p>
            <a:pPr algn="ctr">
              <a:lnSpc>
                <a:spcPts val="6496"/>
              </a:lnSpc>
            </a:pPr>
            <a:r>
              <a:rPr lang="en-US" sz="8778">
                <a:solidFill>
                  <a:srgbClr val="2F1708"/>
                </a:solidFill>
                <a:latin typeface="29LT Zarid Display"/>
                <a:ea typeface="29LT Zarid Display"/>
                <a:cs typeface="29LT Zarid Display"/>
                <a:sym typeface="29LT Zarid Display"/>
              </a:rPr>
              <a:t>ACTIVITY</a:t>
            </a:r>
          </a:p>
        </p:txBody>
      </p:sp>
      <p:sp>
        <p:nvSpPr>
          <p:cNvPr name="TextBox 4" id="4"/>
          <p:cNvSpPr txBox="true"/>
          <p:nvPr/>
        </p:nvSpPr>
        <p:spPr>
          <a:xfrm rot="0">
            <a:off x="508608" y="942975"/>
            <a:ext cx="17270784" cy="10294052"/>
          </a:xfrm>
          <a:prstGeom prst="rect">
            <a:avLst/>
          </a:prstGeom>
        </p:spPr>
        <p:txBody>
          <a:bodyPr anchor="t" rtlCol="false" tIns="0" lIns="0" bIns="0" rIns="0">
            <a:spAutoFit/>
          </a:bodyPr>
          <a:lstStyle/>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prefer TikTok over YouTube.</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secretly like pineapple on pizza.</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have ever bought clothes just because they were trending.</a:t>
            </a:r>
          </a:p>
          <a:p>
            <a:pPr algn="l">
              <a:lnSpc>
                <a:spcPts val="4288"/>
              </a:lnSpc>
            </a:pP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stay silent if a friend made a joke you didn’t like.</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have ever pretended to like a song or movie just to fit in.</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look at your phone if everyone else at the table did.</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buy an expensive water bottle just because everyone has it.</a:t>
            </a:r>
          </a:p>
          <a:p>
            <a:pPr algn="l">
              <a:lnSpc>
                <a:spcPts val="4288"/>
              </a:lnSpc>
            </a:pP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skip a class if your group of friends decided to walk out.</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let a friend copy your major homework assignment.</a:t>
            </a:r>
          </a:p>
          <a:p>
            <a:pPr algn="l" marL="661416" indent="-330708" lvl="1">
              <a:lnSpc>
                <a:spcPts val="4288"/>
              </a:lnSpc>
              <a:buFont typeface="Arial"/>
              <a:buChar char="•"/>
            </a:pPr>
            <a:r>
              <a:rPr lang="en-US" b="true" sz="3063">
                <a:solidFill>
                  <a:srgbClr val="000000"/>
                </a:solidFill>
                <a:latin typeface="Poppins Bold"/>
                <a:ea typeface="Poppins Bold"/>
                <a:cs typeface="Poppins Bold"/>
                <a:sym typeface="Poppins Bold"/>
              </a:rPr>
              <a:t>Use a Thumbs Up if you would get into a car with an unsafe driver because you didn't want to make a scene.</a:t>
            </a:r>
          </a:p>
          <a:p>
            <a:pPr algn="l">
              <a:lnSpc>
                <a:spcPts val="4288"/>
              </a:lnSpc>
            </a:pPr>
          </a:p>
          <a:p>
            <a:pPr algn="l">
              <a:lnSpc>
                <a:spcPts val="4288"/>
              </a:lnSpc>
            </a:pPr>
          </a:p>
          <a:p>
            <a:pPr algn="l">
              <a:lnSpc>
                <a:spcPts val="4288"/>
              </a:lnSpc>
            </a:pPr>
          </a:p>
          <a:p>
            <a:pPr algn="l">
              <a:lnSpc>
                <a:spcPts val="3973"/>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DAHJZrjJs6A</dc:identifier>
  <dcterms:modified xsi:type="dcterms:W3CDTF">2011-08-01T06:04:30Z</dcterms:modified>
  <cp:revision>1</cp:revision>
  <dc:title>Unit 3 Teens Week 4</dc:title>
</cp:coreProperties>
</file>