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29LT Zarid Display" charset="1" panose="00000500000000000000"/>
      <p:regular r:id="rId19"/>
    </p:embeddedFont>
    <p:embeddedFont>
      <p:font typeface="Poppins Light" charset="1" panose="00000400000000000000"/>
      <p:regular r:id="rId20"/>
    </p:embeddedFont>
    <p:embeddedFont>
      <p:font typeface="Poppins Bold" charset="1" panose="00000800000000000000"/>
      <p:regular r:id="rId21"/>
    </p:embeddedFont>
    <p:embeddedFont>
      <p:font typeface="Poppins" charset="1" panose="000005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8.jpeg" Type="http://schemas.openxmlformats.org/officeDocument/2006/relationships/image"/><Relationship Id="rId9" Target="../media/image1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155944" y="-374179"/>
            <a:ext cx="5878929" cy="2638169"/>
          </a:xfrm>
          <a:custGeom>
            <a:avLst/>
            <a:gdLst/>
            <a:ahLst/>
            <a:cxnLst/>
            <a:rect r="r" b="b" t="t" l="l"/>
            <a:pathLst>
              <a:path h="2638169" w="5878929">
                <a:moveTo>
                  <a:pt x="0" y="0"/>
                </a:moveTo>
                <a:lnTo>
                  <a:pt x="5878930" y="0"/>
                </a:lnTo>
                <a:lnTo>
                  <a:pt x="5878930" y="2638170"/>
                </a:lnTo>
                <a:lnTo>
                  <a:pt x="0" y="26381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271344" y="2537269"/>
            <a:ext cx="3832927" cy="1720026"/>
          </a:xfrm>
          <a:custGeom>
            <a:avLst/>
            <a:gdLst/>
            <a:ahLst/>
            <a:cxnLst/>
            <a:rect r="r" b="b" t="t" l="l"/>
            <a:pathLst>
              <a:path h="1720026" w="3832927">
                <a:moveTo>
                  <a:pt x="0" y="0"/>
                </a:moveTo>
                <a:lnTo>
                  <a:pt x="3832928" y="0"/>
                </a:lnTo>
                <a:lnTo>
                  <a:pt x="3832928" y="1720026"/>
                </a:lnTo>
                <a:lnTo>
                  <a:pt x="0" y="1720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751836" y="2854176"/>
            <a:ext cx="754940" cy="771330"/>
          </a:xfrm>
          <a:custGeom>
            <a:avLst/>
            <a:gdLst/>
            <a:ahLst/>
            <a:cxnLst/>
            <a:rect r="r" b="b" t="t" l="l"/>
            <a:pathLst>
              <a:path h="771330" w="754940">
                <a:moveTo>
                  <a:pt x="0" y="0"/>
                </a:moveTo>
                <a:lnTo>
                  <a:pt x="754940" y="0"/>
                </a:lnTo>
                <a:lnTo>
                  <a:pt x="754940" y="771331"/>
                </a:lnTo>
                <a:lnTo>
                  <a:pt x="0" y="7713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3197703" y="8958611"/>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38754" y="2854176"/>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8865353" y="3534711"/>
            <a:ext cx="557293" cy="722584"/>
          </a:xfrm>
          <a:custGeom>
            <a:avLst/>
            <a:gdLst/>
            <a:ahLst/>
            <a:cxnLst/>
            <a:rect r="r" b="b" t="t" l="l"/>
            <a:pathLst>
              <a:path h="722584" w="557293">
                <a:moveTo>
                  <a:pt x="0" y="0"/>
                </a:moveTo>
                <a:lnTo>
                  <a:pt x="557294" y="0"/>
                </a:lnTo>
                <a:lnTo>
                  <a:pt x="557294" y="722584"/>
                </a:lnTo>
                <a:lnTo>
                  <a:pt x="0" y="7225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3515319" y="0"/>
            <a:ext cx="11257363" cy="1889812"/>
          </a:xfrm>
          <a:custGeom>
            <a:avLst/>
            <a:gdLst/>
            <a:ahLst/>
            <a:cxnLst/>
            <a:rect r="r" b="b" t="t" l="l"/>
            <a:pathLst>
              <a:path h="1889812" w="11257363">
                <a:moveTo>
                  <a:pt x="0" y="0"/>
                </a:moveTo>
                <a:lnTo>
                  <a:pt x="11257362" y="0"/>
                </a:lnTo>
                <a:lnTo>
                  <a:pt x="11257362" y="1889812"/>
                </a:lnTo>
                <a:lnTo>
                  <a:pt x="0" y="1889812"/>
                </a:lnTo>
                <a:lnTo>
                  <a:pt x="0" y="0"/>
                </a:lnTo>
                <a:close/>
              </a:path>
            </a:pathLst>
          </a:custGeom>
          <a:blipFill>
            <a:blip r:embed="rId12"/>
            <a:stretch>
              <a:fillRect l="0" t="-104684" r="0" b="-130389"/>
            </a:stretch>
          </a:blipFill>
        </p:spPr>
      </p:sp>
      <p:sp>
        <p:nvSpPr>
          <p:cNvPr name="Freeform 11" id="11"/>
          <p:cNvSpPr/>
          <p:nvPr/>
        </p:nvSpPr>
        <p:spPr>
          <a:xfrm flipH="false" flipV="false" rot="0">
            <a:off x="7938687" y="5973922"/>
            <a:ext cx="2410626" cy="3413276"/>
          </a:xfrm>
          <a:custGeom>
            <a:avLst/>
            <a:gdLst/>
            <a:ahLst/>
            <a:cxnLst/>
            <a:rect r="r" b="b" t="t" l="l"/>
            <a:pathLst>
              <a:path h="3413276" w="2410626">
                <a:moveTo>
                  <a:pt x="0" y="0"/>
                </a:moveTo>
                <a:lnTo>
                  <a:pt x="2410626" y="0"/>
                </a:lnTo>
                <a:lnTo>
                  <a:pt x="2410626" y="3413276"/>
                </a:lnTo>
                <a:lnTo>
                  <a:pt x="0" y="341327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2" id="12"/>
          <p:cNvSpPr txBox="true"/>
          <p:nvPr/>
        </p:nvSpPr>
        <p:spPr>
          <a:xfrm rot="0">
            <a:off x="1781224" y="1621444"/>
            <a:ext cx="14725552" cy="2274559"/>
          </a:xfrm>
          <a:prstGeom prst="rect">
            <a:avLst/>
          </a:prstGeom>
        </p:spPr>
        <p:txBody>
          <a:bodyPr anchor="t" rtlCol="false" tIns="0" lIns="0" bIns="0" rIns="0">
            <a:spAutoFit/>
          </a:bodyPr>
          <a:lstStyle/>
          <a:p>
            <a:pPr algn="ctr">
              <a:lnSpc>
                <a:spcPts val="16097"/>
              </a:lnSpc>
              <a:spcBef>
                <a:spcPct val="0"/>
              </a:spcBef>
            </a:pPr>
            <a:r>
              <a:rPr lang="en-US" sz="11498">
                <a:solidFill>
                  <a:srgbClr val="2F1708"/>
                </a:solidFill>
                <a:latin typeface="29LT Zarid Display"/>
                <a:ea typeface="29LT Zarid Display"/>
                <a:cs typeface="29LT Zarid Display"/>
                <a:sym typeface="29LT Zarid Display"/>
              </a:rPr>
              <a:t>REAL LIFE, REAL FAITH</a:t>
            </a:r>
          </a:p>
        </p:txBody>
      </p:sp>
      <p:sp>
        <p:nvSpPr>
          <p:cNvPr name="TextBox 13" id="13"/>
          <p:cNvSpPr txBox="true"/>
          <p:nvPr/>
        </p:nvSpPr>
        <p:spPr>
          <a:xfrm rot="0">
            <a:off x="2205749" y="4635780"/>
            <a:ext cx="13876503" cy="1338142"/>
          </a:xfrm>
          <a:prstGeom prst="rect">
            <a:avLst/>
          </a:prstGeom>
        </p:spPr>
        <p:txBody>
          <a:bodyPr anchor="t" rtlCol="false" tIns="0" lIns="0" bIns="0" rIns="0">
            <a:spAutoFit/>
          </a:bodyPr>
          <a:lstStyle/>
          <a:p>
            <a:pPr algn="ctr">
              <a:lnSpc>
                <a:spcPts val="10485"/>
              </a:lnSpc>
              <a:spcBef>
                <a:spcPct val="0"/>
              </a:spcBef>
            </a:pPr>
            <a:r>
              <a:rPr lang="en-US" sz="7489">
                <a:solidFill>
                  <a:srgbClr val="000000"/>
                </a:solidFill>
                <a:latin typeface="Poppins Light"/>
                <a:ea typeface="Poppins Light"/>
                <a:cs typeface="Poppins Light"/>
                <a:sym typeface="Poppins Light"/>
              </a:rPr>
              <a:t>Finding your Identity in Christ</a:t>
            </a:r>
          </a:p>
        </p:txBody>
      </p:sp>
      <p:sp>
        <p:nvSpPr>
          <p:cNvPr name="TextBox 14" id="14"/>
          <p:cNvSpPr txBox="true"/>
          <p:nvPr/>
        </p:nvSpPr>
        <p:spPr>
          <a:xfrm rot="0">
            <a:off x="5649910" y="9548058"/>
            <a:ext cx="6988180" cy="616817"/>
          </a:xfrm>
          <a:prstGeom prst="rect">
            <a:avLst/>
          </a:prstGeom>
        </p:spPr>
        <p:txBody>
          <a:bodyPr anchor="t" rtlCol="false" tIns="0" lIns="0" bIns="0" rIns="0">
            <a:spAutoFit/>
          </a:bodyPr>
          <a:lstStyle/>
          <a:p>
            <a:pPr algn="ctr">
              <a:lnSpc>
                <a:spcPts val="4852"/>
              </a:lnSpc>
              <a:spcBef>
                <a:spcPct val="0"/>
              </a:spcBef>
            </a:pPr>
            <a:r>
              <a:rPr lang="en-US" b="true" sz="3465">
                <a:solidFill>
                  <a:srgbClr val="000000"/>
                </a:solidFill>
                <a:latin typeface="Poppins Bold"/>
                <a:ea typeface="Poppins Bold"/>
                <a:cs typeface="Poppins Bold"/>
                <a:sym typeface="Poppins Bold"/>
              </a:rPr>
              <a:t>Unit 3 Week 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12760167" y="2221798"/>
            <a:ext cx="9638874" cy="8903910"/>
          </a:xfrm>
          <a:custGeom>
            <a:avLst/>
            <a:gdLst/>
            <a:ahLst/>
            <a:cxnLst/>
            <a:rect r="r" b="b" t="t" l="l"/>
            <a:pathLst>
              <a:path h="8903910" w="9638874">
                <a:moveTo>
                  <a:pt x="0" y="0"/>
                </a:moveTo>
                <a:lnTo>
                  <a:pt x="9638873" y="0"/>
                </a:lnTo>
                <a:lnTo>
                  <a:pt x="9638873" y="8903909"/>
                </a:lnTo>
                <a:lnTo>
                  <a:pt x="0" y="89039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67738" y="356925"/>
            <a:ext cx="2993985" cy="1343551"/>
          </a:xfrm>
          <a:custGeom>
            <a:avLst/>
            <a:gdLst/>
            <a:ahLst/>
            <a:cxnLst/>
            <a:rect r="r" b="b" t="t" l="l"/>
            <a:pathLst>
              <a:path h="1343551" w="2993985">
                <a:moveTo>
                  <a:pt x="0" y="0"/>
                </a:moveTo>
                <a:lnTo>
                  <a:pt x="2993985" y="0"/>
                </a:lnTo>
                <a:lnTo>
                  <a:pt x="2993985" y="1343550"/>
                </a:lnTo>
                <a:lnTo>
                  <a:pt x="0" y="1343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63923" y="3072889"/>
            <a:ext cx="754940" cy="771330"/>
          </a:xfrm>
          <a:custGeom>
            <a:avLst/>
            <a:gdLst/>
            <a:ahLst/>
            <a:cxnLst/>
            <a:rect r="r" b="b" t="t" l="l"/>
            <a:pathLst>
              <a:path h="771330" w="754940">
                <a:moveTo>
                  <a:pt x="0" y="0"/>
                </a:moveTo>
                <a:lnTo>
                  <a:pt x="754939" y="0"/>
                </a:lnTo>
                <a:lnTo>
                  <a:pt x="754939" y="771330"/>
                </a:lnTo>
                <a:lnTo>
                  <a:pt x="0" y="7713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8553108" y="9060301"/>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259" y="4034921"/>
            <a:ext cx="6555260" cy="6252079"/>
          </a:xfrm>
          <a:custGeom>
            <a:avLst/>
            <a:gdLst/>
            <a:ahLst/>
            <a:cxnLst/>
            <a:rect r="r" b="b" t="t" l="l"/>
            <a:pathLst>
              <a:path h="6252079" w="6555260">
                <a:moveTo>
                  <a:pt x="0" y="0"/>
                </a:moveTo>
                <a:lnTo>
                  <a:pt x="6555260" y="0"/>
                </a:lnTo>
                <a:lnTo>
                  <a:pt x="6555260" y="6252079"/>
                </a:lnTo>
                <a:lnTo>
                  <a:pt x="0" y="62520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5264152" y="1264048"/>
            <a:ext cx="12315451" cy="4094829"/>
          </a:xfrm>
          <a:prstGeom prst="rect">
            <a:avLst/>
          </a:prstGeom>
        </p:spPr>
        <p:txBody>
          <a:bodyPr anchor="t" rtlCol="false" tIns="0" lIns="0" bIns="0" rIns="0">
            <a:spAutoFit/>
          </a:bodyPr>
          <a:lstStyle/>
          <a:p>
            <a:pPr algn="l">
              <a:lnSpc>
                <a:spcPts val="10843"/>
              </a:lnSpc>
            </a:pPr>
            <a:r>
              <a:rPr lang="en-US" sz="7745">
                <a:solidFill>
                  <a:srgbClr val="000000"/>
                </a:solidFill>
                <a:latin typeface="Poppins Light"/>
                <a:ea typeface="Poppins Light"/>
                <a:cs typeface="Poppins Light"/>
                <a:sym typeface="Poppins Light"/>
              </a:rPr>
              <a:t>When w</a:t>
            </a:r>
            <a:r>
              <a:rPr lang="en-US" sz="7745">
                <a:solidFill>
                  <a:srgbClr val="000000"/>
                </a:solidFill>
                <a:latin typeface="Poppins Light"/>
                <a:ea typeface="Poppins Light"/>
                <a:cs typeface="Poppins Light"/>
                <a:sym typeface="Poppins Light"/>
              </a:rPr>
              <a:t>e know who we are in Christ, we can live with boldness and joy.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78180" y="161925"/>
            <a:ext cx="11931641" cy="1171084"/>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REFELCTIVE QUESTIONS</a:t>
            </a:r>
          </a:p>
        </p:txBody>
      </p:sp>
      <p:sp>
        <p:nvSpPr>
          <p:cNvPr name="Freeform 5" id="5"/>
          <p:cNvSpPr/>
          <p:nvPr/>
        </p:nvSpPr>
        <p:spPr>
          <a:xfrm flipH="false" flipV="false" rot="0">
            <a:off x="15474340" y="-50189"/>
            <a:ext cx="3832927" cy="1720026"/>
          </a:xfrm>
          <a:custGeom>
            <a:avLst/>
            <a:gdLst/>
            <a:ahLst/>
            <a:cxnLst/>
            <a:rect r="r" b="b" t="t" l="l"/>
            <a:pathLst>
              <a:path h="1720026" w="3832927">
                <a:moveTo>
                  <a:pt x="0" y="0"/>
                </a:moveTo>
                <a:lnTo>
                  <a:pt x="3832928" y="0"/>
                </a:lnTo>
                <a:lnTo>
                  <a:pt x="3832928" y="1720026"/>
                </a:lnTo>
                <a:lnTo>
                  <a:pt x="0" y="1720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754311" y="8526669"/>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83933" y="355400"/>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1589090" y="2500166"/>
            <a:ext cx="15801714" cy="7242346"/>
          </a:xfrm>
          <a:prstGeom prst="rect">
            <a:avLst/>
          </a:prstGeom>
        </p:spPr>
        <p:txBody>
          <a:bodyPr anchor="t" rtlCol="false" tIns="0" lIns="0" bIns="0" rIns="0">
            <a:spAutoFit/>
          </a:bodyPr>
          <a:lstStyle/>
          <a:p>
            <a:pPr algn="l">
              <a:lnSpc>
                <a:spcPts val="7164"/>
              </a:lnSpc>
              <a:spcBef>
                <a:spcPct val="0"/>
              </a:spcBef>
            </a:pPr>
            <a:r>
              <a:rPr lang="en-US" sz="5117">
                <a:solidFill>
                  <a:srgbClr val="000000"/>
                </a:solidFill>
                <a:latin typeface="Poppins Light"/>
                <a:ea typeface="Poppins Light"/>
                <a:cs typeface="Poppins Light"/>
                <a:sym typeface="Poppins Light"/>
              </a:rPr>
              <a:t>1. ​Have you ever s</a:t>
            </a:r>
            <a:r>
              <a:rPr lang="en-US" sz="5117">
                <a:solidFill>
                  <a:srgbClr val="000000"/>
                </a:solidFill>
                <a:latin typeface="Poppins Light"/>
                <a:ea typeface="Poppins Light"/>
                <a:cs typeface="Poppins Light"/>
                <a:sym typeface="Poppins Light"/>
              </a:rPr>
              <a:t>truggled with</a:t>
            </a:r>
            <a:r>
              <a:rPr lang="en-US" sz="5117">
                <a:solidFill>
                  <a:srgbClr val="000000"/>
                </a:solidFill>
                <a:latin typeface="Poppins Light"/>
                <a:ea typeface="Poppins Light"/>
                <a:cs typeface="Poppins Light"/>
                <a:sym typeface="Poppins Light"/>
              </a:rPr>
              <a:t> finding your identity? What made it difficult? ​</a:t>
            </a:r>
          </a:p>
          <a:p>
            <a:pPr algn="l">
              <a:lnSpc>
                <a:spcPts val="7164"/>
              </a:lnSpc>
              <a:spcBef>
                <a:spcPct val="0"/>
              </a:spcBef>
            </a:pPr>
          </a:p>
          <a:p>
            <a:pPr algn="l">
              <a:lnSpc>
                <a:spcPts val="7164"/>
              </a:lnSpc>
              <a:spcBef>
                <a:spcPct val="0"/>
              </a:spcBef>
            </a:pPr>
            <a:r>
              <a:rPr lang="en-US" sz="5117">
                <a:solidFill>
                  <a:srgbClr val="000000"/>
                </a:solidFill>
                <a:latin typeface="Poppins Light"/>
                <a:ea typeface="Poppins Light"/>
                <a:cs typeface="Poppins Light"/>
                <a:sym typeface="Poppins Light"/>
              </a:rPr>
              <a:t>2. ​How does knowing you are loved and chosen by God change the way you see yourself? </a:t>
            </a:r>
          </a:p>
          <a:p>
            <a:pPr algn="l">
              <a:lnSpc>
                <a:spcPts val="7164"/>
              </a:lnSpc>
              <a:spcBef>
                <a:spcPct val="0"/>
              </a:spcBef>
            </a:pPr>
          </a:p>
          <a:p>
            <a:pPr algn="l">
              <a:lnSpc>
                <a:spcPts val="7164"/>
              </a:lnSpc>
              <a:spcBef>
                <a:spcPct val="0"/>
              </a:spcBef>
            </a:pPr>
            <a:r>
              <a:rPr lang="en-US" sz="5117">
                <a:solidFill>
                  <a:srgbClr val="000000"/>
                </a:solidFill>
                <a:latin typeface="Poppins Light"/>
                <a:ea typeface="Poppins Light"/>
                <a:cs typeface="Poppins Light"/>
                <a:sym typeface="Poppins Light"/>
              </a:rPr>
              <a:t>​3. ​What steps can you take to focus on your identity in Christ instead of the world’s opinions?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754311" y="8526669"/>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186107" y="5966860"/>
            <a:ext cx="6101893" cy="4320140"/>
          </a:xfrm>
          <a:custGeom>
            <a:avLst/>
            <a:gdLst/>
            <a:ahLst/>
            <a:cxnLst/>
            <a:rect r="r" b="b" t="t" l="l"/>
            <a:pathLst>
              <a:path h="4320140" w="6101893">
                <a:moveTo>
                  <a:pt x="0" y="0"/>
                </a:moveTo>
                <a:lnTo>
                  <a:pt x="6101893" y="0"/>
                </a:lnTo>
                <a:lnTo>
                  <a:pt x="6101893" y="4320140"/>
                </a:lnTo>
                <a:lnTo>
                  <a:pt x="0" y="4320140"/>
                </a:lnTo>
                <a:lnTo>
                  <a:pt x="0" y="0"/>
                </a:lnTo>
                <a:close/>
              </a:path>
            </a:pathLst>
          </a:custGeom>
          <a:blipFill>
            <a:blip r:embed="rId6"/>
            <a:stretch>
              <a:fillRect l="0" t="0" r="0" b="0"/>
            </a:stretch>
          </a:blipFill>
        </p:spPr>
      </p:sp>
      <p:sp>
        <p:nvSpPr>
          <p:cNvPr name="Freeform 5" id="5"/>
          <p:cNvSpPr/>
          <p:nvPr/>
        </p:nvSpPr>
        <p:spPr>
          <a:xfrm flipH="false" flipV="false" rot="0">
            <a:off x="10043705" y="0"/>
            <a:ext cx="4799938" cy="5966860"/>
          </a:xfrm>
          <a:custGeom>
            <a:avLst/>
            <a:gdLst/>
            <a:ahLst/>
            <a:cxnLst/>
            <a:rect r="r" b="b" t="t" l="l"/>
            <a:pathLst>
              <a:path h="5966860" w="4799938">
                <a:moveTo>
                  <a:pt x="0" y="0"/>
                </a:moveTo>
                <a:lnTo>
                  <a:pt x="4799938" y="0"/>
                </a:lnTo>
                <a:lnTo>
                  <a:pt x="4799938" y="5966860"/>
                </a:lnTo>
                <a:lnTo>
                  <a:pt x="0" y="5966860"/>
                </a:lnTo>
                <a:lnTo>
                  <a:pt x="0" y="0"/>
                </a:lnTo>
                <a:close/>
              </a:path>
            </a:pathLst>
          </a:custGeom>
          <a:blipFill>
            <a:blip r:embed="rId7"/>
            <a:stretch>
              <a:fillRect l="0" t="0" r="0" b="0"/>
            </a:stretch>
          </a:blipFill>
        </p:spPr>
      </p:sp>
      <p:sp>
        <p:nvSpPr>
          <p:cNvPr name="TextBox 6" id="6"/>
          <p:cNvSpPr txBox="true"/>
          <p:nvPr/>
        </p:nvSpPr>
        <p:spPr>
          <a:xfrm rot="0">
            <a:off x="-1151969" y="161925"/>
            <a:ext cx="11195673" cy="1171084"/>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ACTIVITY</a:t>
            </a:r>
          </a:p>
        </p:txBody>
      </p:sp>
      <p:sp>
        <p:nvSpPr>
          <p:cNvPr name="TextBox 7" id="7"/>
          <p:cNvSpPr txBox="true"/>
          <p:nvPr/>
        </p:nvSpPr>
        <p:spPr>
          <a:xfrm rot="0">
            <a:off x="297222" y="1328210"/>
            <a:ext cx="9581611" cy="6356535"/>
          </a:xfrm>
          <a:prstGeom prst="rect">
            <a:avLst/>
          </a:prstGeom>
        </p:spPr>
        <p:txBody>
          <a:bodyPr anchor="t" rtlCol="false" tIns="0" lIns="0" bIns="0" rIns="0">
            <a:spAutoFit/>
          </a:bodyPr>
          <a:lstStyle/>
          <a:p>
            <a:pPr algn="l">
              <a:lnSpc>
                <a:spcPts val="7164"/>
              </a:lnSpc>
            </a:pPr>
            <a:r>
              <a:rPr lang="en-US" b="true" sz="5117" u="sng">
                <a:solidFill>
                  <a:srgbClr val="000000"/>
                </a:solidFill>
                <a:latin typeface="Poppins Bold"/>
                <a:ea typeface="Poppins Bold"/>
                <a:cs typeface="Poppins Bold"/>
                <a:sym typeface="Poppins Bold"/>
              </a:rPr>
              <a:t>Jour</a:t>
            </a:r>
            <a:r>
              <a:rPr lang="en-US" b="true" sz="5117" u="sng">
                <a:solidFill>
                  <a:srgbClr val="000000"/>
                </a:solidFill>
                <a:latin typeface="Poppins Bold"/>
                <a:ea typeface="Poppins Bold"/>
                <a:cs typeface="Poppins Bold"/>
                <a:sym typeface="Poppins Bold"/>
              </a:rPr>
              <a:t>naling - "God says I am"</a:t>
            </a:r>
          </a:p>
          <a:p>
            <a:pPr algn="l">
              <a:lnSpc>
                <a:spcPts val="7164"/>
              </a:lnSpc>
            </a:pPr>
          </a:p>
          <a:p>
            <a:pPr algn="l">
              <a:lnSpc>
                <a:spcPts val="7164"/>
              </a:lnSpc>
            </a:pPr>
            <a:r>
              <a:rPr lang="en-US" sz="5117">
                <a:solidFill>
                  <a:srgbClr val="000000"/>
                </a:solidFill>
                <a:latin typeface="Poppins Light"/>
                <a:ea typeface="Poppins Light"/>
                <a:cs typeface="Poppins Light"/>
                <a:sym typeface="Poppins Light"/>
              </a:rPr>
              <a:t>List pressures you face on one side of a page, and on the other, write what God's Word says about them.</a:t>
            </a:r>
          </a:p>
          <a:p>
            <a:pPr algn="l">
              <a:lnSpc>
                <a:spcPts val="7164"/>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3152518" y="-1430151"/>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425645" y="8537510"/>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4078096" y="618820"/>
            <a:ext cx="9901793" cy="1000734"/>
          </a:xfrm>
          <a:prstGeom prst="rect">
            <a:avLst/>
          </a:prstGeom>
        </p:spPr>
        <p:txBody>
          <a:bodyPr anchor="t" rtlCol="false" tIns="0" lIns="0" bIns="0" rIns="0">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PRAYER</a:t>
            </a:r>
          </a:p>
        </p:txBody>
      </p:sp>
      <p:sp>
        <p:nvSpPr>
          <p:cNvPr name="TextBox 7" id="7"/>
          <p:cNvSpPr txBox="true"/>
          <p:nvPr/>
        </p:nvSpPr>
        <p:spPr>
          <a:xfrm rot="0">
            <a:off x="616565" y="1982398"/>
            <a:ext cx="17054870" cy="6362013"/>
          </a:xfrm>
          <a:prstGeom prst="rect">
            <a:avLst/>
          </a:prstGeom>
        </p:spPr>
        <p:txBody>
          <a:bodyPr anchor="t" rtlCol="false" tIns="0" lIns="0" bIns="0" rIns="0">
            <a:spAutoFit/>
          </a:bodyPr>
          <a:lstStyle/>
          <a:p>
            <a:pPr algn="ctr">
              <a:lnSpc>
                <a:spcPts val="8475"/>
              </a:lnSpc>
            </a:pPr>
            <a:r>
              <a:rPr lang="en-US" sz="6053">
                <a:solidFill>
                  <a:srgbClr val="000000"/>
                </a:solidFill>
                <a:latin typeface="Poppins Light"/>
                <a:ea typeface="Poppins Light"/>
                <a:cs typeface="Poppins Light"/>
                <a:sym typeface="Poppins Light"/>
              </a:rPr>
              <a:t>Dear God,</a:t>
            </a:r>
          </a:p>
          <a:p>
            <a:pPr algn="ctr">
              <a:lnSpc>
                <a:spcPts val="8475"/>
              </a:lnSpc>
              <a:spcBef>
                <a:spcPct val="0"/>
              </a:spcBef>
            </a:pPr>
            <a:r>
              <a:rPr lang="en-US" sz="6053">
                <a:solidFill>
                  <a:srgbClr val="000000"/>
                </a:solidFill>
                <a:latin typeface="Poppins Light"/>
                <a:ea typeface="Poppins Light"/>
                <a:cs typeface="Poppins Light"/>
                <a:sym typeface="Poppins Light"/>
              </a:rPr>
              <a:t>Th</a:t>
            </a:r>
            <a:r>
              <a:rPr lang="en-US" sz="6053">
                <a:solidFill>
                  <a:srgbClr val="000000"/>
                </a:solidFill>
                <a:latin typeface="Poppins Light"/>
                <a:ea typeface="Poppins Light"/>
                <a:cs typeface="Poppins Light"/>
                <a:sym typeface="Poppins Light"/>
              </a:rPr>
              <a:t>ank You f</a:t>
            </a:r>
            <a:r>
              <a:rPr lang="en-US" sz="6053">
                <a:solidFill>
                  <a:srgbClr val="000000"/>
                </a:solidFill>
                <a:latin typeface="Poppins Light"/>
                <a:ea typeface="Poppins Light"/>
                <a:cs typeface="Poppins Light"/>
                <a:sym typeface="Poppins Light"/>
              </a:rPr>
              <a:t>or creating me with purpose and value. Help me to see myself through Your eyes, not through the world’s standards. Remind me daily that I am loved, chosen, and made new in You. Amen.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1818310">
            <a:off x="10334048" y="173767"/>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7738" y="356925"/>
            <a:ext cx="2993985" cy="1343551"/>
          </a:xfrm>
          <a:custGeom>
            <a:avLst/>
            <a:gdLst/>
            <a:ahLst/>
            <a:cxnLst/>
            <a:rect r="r" b="b" t="t" l="l"/>
            <a:pathLst>
              <a:path h="1343551" w="2993985">
                <a:moveTo>
                  <a:pt x="0" y="0"/>
                </a:moveTo>
                <a:lnTo>
                  <a:pt x="2993985" y="0"/>
                </a:lnTo>
                <a:lnTo>
                  <a:pt x="2993985" y="1343550"/>
                </a:lnTo>
                <a:lnTo>
                  <a:pt x="0" y="13435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139527" y="2047946"/>
            <a:ext cx="5921873" cy="2657440"/>
          </a:xfrm>
          <a:custGeom>
            <a:avLst/>
            <a:gdLst/>
            <a:ahLst/>
            <a:cxnLst/>
            <a:rect r="r" b="b" t="t" l="l"/>
            <a:pathLst>
              <a:path h="2657440" w="5921873">
                <a:moveTo>
                  <a:pt x="0" y="0"/>
                </a:moveTo>
                <a:lnTo>
                  <a:pt x="5921873" y="0"/>
                </a:lnTo>
                <a:lnTo>
                  <a:pt x="5921873" y="2657440"/>
                </a:lnTo>
                <a:lnTo>
                  <a:pt x="0" y="2657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972774" y="8921362"/>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0108761" y="1028700"/>
            <a:ext cx="7733986" cy="10225222"/>
          </a:xfrm>
          <a:custGeom>
            <a:avLst/>
            <a:gdLst/>
            <a:ahLst/>
            <a:cxnLst/>
            <a:rect r="r" b="b" t="t" l="l"/>
            <a:pathLst>
              <a:path h="10225222" w="7733986">
                <a:moveTo>
                  <a:pt x="0" y="0"/>
                </a:moveTo>
                <a:lnTo>
                  <a:pt x="7733986" y="0"/>
                </a:lnTo>
                <a:lnTo>
                  <a:pt x="7733986" y="10225222"/>
                </a:lnTo>
                <a:lnTo>
                  <a:pt x="0" y="1022522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2326247" y="903487"/>
            <a:ext cx="9479008" cy="1538222"/>
          </a:xfrm>
          <a:prstGeom prst="rect">
            <a:avLst/>
          </a:prstGeom>
        </p:spPr>
        <p:txBody>
          <a:bodyPr anchor="t" rtlCol="false" tIns="0" lIns="0" bIns="0" rIns="0">
            <a:spAutoFit/>
          </a:bodyPr>
          <a:lstStyle/>
          <a:p>
            <a:pPr algn="l">
              <a:lnSpc>
                <a:spcPts val="10924"/>
              </a:lnSpc>
              <a:spcBef>
                <a:spcPct val="0"/>
              </a:spcBef>
            </a:pPr>
            <a:r>
              <a:rPr lang="en-US" sz="7803">
                <a:solidFill>
                  <a:srgbClr val="2F1708"/>
                </a:solidFill>
                <a:latin typeface="29LT Zarid Display"/>
                <a:ea typeface="29LT Zarid Display"/>
                <a:cs typeface="29LT Zarid Display"/>
                <a:sym typeface="29LT Zarid Display"/>
              </a:rPr>
              <a:t>FOCUS SCRIPTURE </a:t>
            </a:r>
          </a:p>
        </p:txBody>
      </p:sp>
      <p:sp>
        <p:nvSpPr>
          <p:cNvPr name="TextBox 8" id="8"/>
          <p:cNvSpPr txBox="true"/>
          <p:nvPr/>
        </p:nvSpPr>
        <p:spPr>
          <a:xfrm rot="0">
            <a:off x="829254" y="2794842"/>
            <a:ext cx="10976001" cy="5592412"/>
          </a:xfrm>
          <a:prstGeom prst="rect">
            <a:avLst/>
          </a:prstGeom>
        </p:spPr>
        <p:txBody>
          <a:bodyPr anchor="t" rtlCol="false" tIns="0" lIns="0" bIns="0" rIns="0">
            <a:spAutoFit/>
          </a:bodyPr>
          <a:lstStyle/>
          <a:p>
            <a:pPr algn="l">
              <a:lnSpc>
                <a:spcPts val="8934"/>
              </a:lnSpc>
              <a:spcBef>
                <a:spcPct val="0"/>
              </a:spcBef>
            </a:pPr>
            <a:r>
              <a:rPr lang="en-US" sz="6381">
                <a:solidFill>
                  <a:srgbClr val="000000"/>
                </a:solidFill>
                <a:latin typeface="Poppins Light"/>
                <a:ea typeface="Poppins Light"/>
                <a:cs typeface="Poppins Light"/>
                <a:sym typeface="Poppins Light"/>
              </a:rPr>
              <a:t>“Therefore, if an</a:t>
            </a:r>
            <a:r>
              <a:rPr lang="en-US" sz="6381">
                <a:solidFill>
                  <a:srgbClr val="000000"/>
                </a:solidFill>
                <a:latin typeface="Poppins Light"/>
                <a:ea typeface="Poppins Light"/>
                <a:cs typeface="Poppins Light"/>
                <a:sym typeface="Poppins Light"/>
              </a:rPr>
              <a:t>yone is in Christ, the new creation has come: The old has gone, the new is here!”</a:t>
            </a:r>
          </a:p>
          <a:p>
            <a:pPr algn="l">
              <a:lnSpc>
                <a:spcPts val="8934"/>
              </a:lnSpc>
              <a:spcBef>
                <a:spcPct val="0"/>
              </a:spcBef>
            </a:pPr>
            <a:r>
              <a:rPr lang="en-US" sz="6381">
                <a:solidFill>
                  <a:srgbClr val="000000"/>
                </a:solidFill>
                <a:latin typeface="Poppins Light"/>
                <a:ea typeface="Poppins Light"/>
                <a:cs typeface="Poppins Light"/>
                <a:sym typeface="Poppins Light"/>
              </a:rPr>
              <a:t>-2 Corinthians‬ ‭5‬:‭17‬ ‭NIV‬‬</a:t>
            </a:r>
          </a:p>
        </p:txBody>
      </p:sp>
      <p:sp>
        <p:nvSpPr>
          <p:cNvPr name="Freeform 9" id="9"/>
          <p:cNvSpPr/>
          <p:nvPr/>
        </p:nvSpPr>
        <p:spPr>
          <a:xfrm flipH="false" flipV="false" rot="0">
            <a:off x="11283522" y="3679529"/>
            <a:ext cx="3849307" cy="3849307"/>
          </a:xfrm>
          <a:custGeom>
            <a:avLst/>
            <a:gdLst/>
            <a:ahLst/>
            <a:cxnLst/>
            <a:rect r="r" b="b" t="t" l="l"/>
            <a:pathLst>
              <a:path h="3849307" w="3849307">
                <a:moveTo>
                  <a:pt x="0" y="0"/>
                </a:moveTo>
                <a:lnTo>
                  <a:pt x="3849307" y="0"/>
                </a:lnTo>
                <a:lnTo>
                  <a:pt x="3849307" y="3849307"/>
                </a:lnTo>
                <a:lnTo>
                  <a:pt x="0" y="38493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3152518" y="-1430151"/>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97105" y="1028700"/>
            <a:ext cx="2038665" cy="914851"/>
          </a:xfrm>
          <a:custGeom>
            <a:avLst/>
            <a:gdLst/>
            <a:ahLst/>
            <a:cxnLst/>
            <a:rect r="r" b="b" t="t" l="l"/>
            <a:pathLst>
              <a:path h="914851" w="2038665">
                <a:moveTo>
                  <a:pt x="0" y="0"/>
                </a:moveTo>
                <a:lnTo>
                  <a:pt x="2038664" y="0"/>
                </a:lnTo>
                <a:lnTo>
                  <a:pt x="2038664" y="914851"/>
                </a:lnTo>
                <a:lnTo>
                  <a:pt x="0" y="9148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425645" y="8537510"/>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4078096" y="618820"/>
            <a:ext cx="9901793" cy="1000734"/>
          </a:xfrm>
          <a:prstGeom prst="rect">
            <a:avLst/>
          </a:prstGeom>
        </p:spPr>
        <p:txBody>
          <a:bodyPr anchor="t" rtlCol="false" tIns="0" lIns="0" bIns="0" rIns="0">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WHO ARE YOU?</a:t>
            </a:r>
          </a:p>
        </p:txBody>
      </p:sp>
      <p:sp>
        <p:nvSpPr>
          <p:cNvPr name="TextBox 8" id="8"/>
          <p:cNvSpPr txBox="true"/>
          <p:nvPr/>
        </p:nvSpPr>
        <p:spPr>
          <a:xfrm rot="0">
            <a:off x="616565" y="1982398"/>
            <a:ext cx="17054870" cy="6362013"/>
          </a:xfrm>
          <a:prstGeom prst="rect">
            <a:avLst/>
          </a:prstGeom>
        </p:spPr>
        <p:txBody>
          <a:bodyPr anchor="t" rtlCol="false" tIns="0" lIns="0" bIns="0" rIns="0">
            <a:spAutoFit/>
          </a:bodyPr>
          <a:lstStyle/>
          <a:p>
            <a:pPr algn="ctr">
              <a:lnSpc>
                <a:spcPts val="8475"/>
              </a:lnSpc>
              <a:spcBef>
                <a:spcPct val="0"/>
              </a:spcBef>
            </a:pPr>
            <a:r>
              <a:rPr lang="en-US" sz="6053">
                <a:solidFill>
                  <a:srgbClr val="000000"/>
                </a:solidFill>
                <a:latin typeface="Poppins Light"/>
                <a:ea typeface="Poppins Light"/>
                <a:cs typeface="Poppins Light"/>
                <a:sym typeface="Poppins Light"/>
              </a:rPr>
              <a:t>Many p</a:t>
            </a:r>
            <a:r>
              <a:rPr lang="en-US" sz="6053">
                <a:solidFill>
                  <a:srgbClr val="000000"/>
                </a:solidFill>
                <a:latin typeface="Poppins Light"/>
                <a:ea typeface="Poppins Light"/>
                <a:cs typeface="Poppins Light"/>
                <a:sym typeface="Poppins Light"/>
              </a:rPr>
              <a:t>eople struggle with identity—who they are and what defines them. The world often tells us that our worth comes from our appearance, talents, popularity, or success. But these things can change, and they don’t define who we truly are.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6456545" y="-1430151"/>
            <a:ext cx="14461229" cy="13358560"/>
          </a:xfrm>
          <a:custGeom>
            <a:avLst/>
            <a:gdLst/>
            <a:ahLst/>
            <a:cxnLst/>
            <a:rect r="r" b="b" t="t" l="l"/>
            <a:pathLst>
              <a:path h="13358560" w="14461229">
                <a:moveTo>
                  <a:pt x="0" y="0"/>
                </a:moveTo>
                <a:lnTo>
                  <a:pt x="14461228" y="0"/>
                </a:lnTo>
                <a:lnTo>
                  <a:pt x="14461228"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213993" y="1028700"/>
            <a:ext cx="2038665" cy="914851"/>
          </a:xfrm>
          <a:custGeom>
            <a:avLst/>
            <a:gdLst/>
            <a:ahLst/>
            <a:cxnLst/>
            <a:rect r="r" b="b" t="t" l="l"/>
            <a:pathLst>
              <a:path h="914851" w="2038665">
                <a:moveTo>
                  <a:pt x="0" y="0"/>
                </a:moveTo>
                <a:lnTo>
                  <a:pt x="2038664" y="0"/>
                </a:lnTo>
                <a:lnTo>
                  <a:pt x="2038664" y="914851"/>
                </a:lnTo>
                <a:lnTo>
                  <a:pt x="0" y="9148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94960" y="8537510"/>
            <a:ext cx="4738057" cy="2126203"/>
          </a:xfrm>
          <a:custGeom>
            <a:avLst/>
            <a:gdLst/>
            <a:ahLst/>
            <a:cxnLst/>
            <a:rect r="r" b="b" t="t" l="l"/>
            <a:pathLst>
              <a:path h="2126203" w="4738057">
                <a:moveTo>
                  <a:pt x="0" y="0"/>
                </a:moveTo>
                <a:lnTo>
                  <a:pt x="4738058" y="0"/>
                </a:lnTo>
                <a:lnTo>
                  <a:pt x="4738058" y="2126203"/>
                </a:lnTo>
                <a:lnTo>
                  <a:pt x="0" y="21262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872027" y="9258300"/>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4213993" y="2369887"/>
            <a:ext cx="13698221" cy="6300151"/>
          </a:xfrm>
          <a:prstGeom prst="rect">
            <a:avLst/>
          </a:prstGeom>
        </p:spPr>
        <p:txBody>
          <a:bodyPr anchor="t" rtlCol="false" tIns="0" lIns="0" bIns="0" rIns="0">
            <a:spAutoFit/>
          </a:bodyPr>
          <a:lstStyle/>
          <a:p>
            <a:pPr algn="l">
              <a:lnSpc>
                <a:spcPts val="8403"/>
              </a:lnSpc>
              <a:spcBef>
                <a:spcPct val="0"/>
              </a:spcBef>
            </a:pPr>
            <a:r>
              <a:rPr lang="en-US" sz="6002">
                <a:solidFill>
                  <a:srgbClr val="000000"/>
                </a:solidFill>
                <a:latin typeface="Poppins Light"/>
                <a:ea typeface="Poppins Light"/>
                <a:cs typeface="Poppins Light"/>
                <a:sym typeface="Poppins Light"/>
              </a:rPr>
              <a:t>The Bible t</a:t>
            </a:r>
            <a:r>
              <a:rPr lang="en-US" sz="6002">
                <a:solidFill>
                  <a:srgbClr val="000000"/>
                </a:solidFill>
                <a:latin typeface="Poppins Light"/>
                <a:ea typeface="Poppins Light"/>
                <a:cs typeface="Poppins Light"/>
                <a:sym typeface="Poppins Light"/>
              </a:rPr>
              <a:t>ells us in 2 Corinthians 5:17 that when we accept Christ, we become a new creation. Our identity is no longer based on what others say about us but on who God says we are.</a:t>
            </a:r>
          </a:p>
        </p:txBody>
      </p:sp>
      <p:sp>
        <p:nvSpPr>
          <p:cNvPr name="Freeform 9" id="9"/>
          <p:cNvSpPr/>
          <p:nvPr/>
        </p:nvSpPr>
        <p:spPr>
          <a:xfrm flipH="false" flipV="false" rot="0">
            <a:off x="527036" y="1028700"/>
            <a:ext cx="3446989" cy="4880692"/>
          </a:xfrm>
          <a:custGeom>
            <a:avLst/>
            <a:gdLst/>
            <a:ahLst/>
            <a:cxnLst/>
            <a:rect r="r" b="b" t="t" l="l"/>
            <a:pathLst>
              <a:path h="4880692" w="3446989">
                <a:moveTo>
                  <a:pt x="0" y="0"/>
                </a:moveTo>
                <a:lnTo>
                  <a:pt x="3446989" y="0"/>
                </a:lnTo>
                <a:lnTo>
                  <a:pt x="3446989" y="4880692"/>
                </a:lnTo>
                <a:lnTo>
                  <a:pt x="0" y="48806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12008691" y="-300916"/>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67738" y="356925"/>
            <a:ext cx="2993985" cy="1343551"/>
          </a:xfrm>
          <a:custGeom>
            <a:avLst/>
            <a:gdLst/>
            <a:ahLst/>
            <a:cxnLst/>
            <a:rect r="r" b="b" t="t" l="l"/>
            <a:pathLst>
              <a:path h="1343551" w="2993985">
                <a:moveTo>
                  <a:pt x="0" y="0"/>
                </a:moveTo>
                <a:lnTo>
                  <a:pt x="2993985" y="0"/>
                </a:lnTo>
                <a:lnTo>
                  <a:pt x="2993985" y="1343550"/>
                </a:lnTo>
                <a:lnTo>
                  <a:pt x="0" y="1343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051024" y="-13710"/>
            <a:ext cx="5921873" cy="2657440"/>
          </a:xfrm>
          <a:custGeom>
            <a:avLst/>
            <a:gdLst/>
            <a:ahLst/>
            <a:cxnLst/>
            <a:rect r="r" b="b" t="t" l="l"/>
            <a:pathLst>
              <a:path h="2657440" w="5921873">
                <a:moveTo>
                  <a:pt x="0" y="0"/>
                </a:moveTo>
                <a:lnTo>
                  <a:pt x="5921873" y="0"/>
                </a:lnTo>
                <a:lnTo>
                  <a:pt x="5921873" y="2657440"/>
                </a:lnTo>
                <a:lnTo>
                  <a:pt x="0" y="26574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553108" y="9060301"/>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2679591" y="1020178"/>
            <a:ext cx="12019008" cy="1027767"/>
          </a:xfrm>
          <a:prstGeom prst="rect">
            <a:avLst/>
          </a:prstGeom>
        </p:spPr>
        <p:txBody>
          <a:bodyPr anchor="t" rtlCol="false" tIns="0" lIns="0" bIns="0" rIns="0">
            <a:spAutoFit/>
          </a:bodyPr>
          <a:lstStyle/>
          <a:p>
            <a:pPr algn="l">
              <a:lnSpc>
                <a:spcPts val="5696"/>
              </a:lnSpc>
            </a:pPr>
            <a:r>
              <a:rPr lang="en-US" sz="7803">
                <a:solidFill>
                  <a:srgbClr val="2F1708"/>
                </a:solidFill>
                <a:latin typeface="29LT Zarid Display"/>
                <a:ea typeface="29LT Zarid Display"/>
                <a:cs typeface="29LT Zarid Display"/>
                <a:sym typeface="29LT Zarid Display"/>
              </a:rPr>
              <a:t>IN GOD’S EYES, YOU ARE:</a:t>
            </a:r>
          </a:p>
        </p:txBody>
      </p:sp>
      <p:sp>
        <p:nvSpPr>
          <p:cNvPr name="TextBox 8" id="8"/>
          <p:cNvSpPr txBox="true"/>
          <p:nvPr/>
        </p:nvSpPr>
        <p:spPr>
          <a:xfrm rot="0">
            <a:off x="1844576" y="2138518"/>
            <a:ext cx="13961013" cy="7119782"/>
          </a:xfrm>
          <a:prstGeom prst="rect">
            <a:avLst/>
          </a:prstGeom>
        </p:spPr>
        <p:txBody>
          <a:bodyPr anchor="t" rtlCol="false" tIns="0" lIns="0" bIns="0" rIns="0">
            <a:spAutoFit/>
          </a:bodyPr>
          <a:lstStyle/>
          <a:p>
            <a:pPr algn="l" marL="964745" indent="-482373" lvl="1">
              <a:lnSpc>
                <a:spcPts val="6255"/>
              </a:lnSpc>
              <a:buFont typeface="Arial"/>
              <a:buChar char="•"/>
            </a:pPr>
            <a:r>
              <a:rPr lang="en-US" b="true" sz="4468">
                <a:solidFill>
                  <a:srgbClr val="000000"/>
                </a:solidFill>
                <a:latin typeface="Poppins Bold"/>
                <a:ea typeface="Poppins Bold"/>
                <a:cs typeface="Poppins Bold"/>
                <a:sym typeface="Poppins Bold"/>
              </a:rPr>
              <a:t>Loved </a:t>
            </a:r>
            <a:r>
              <a:rPr lang="en-US" sz="4468">
                <a:solidFill>
                  <a:srgbClr val="000000"/>
                </a:solidFill>
                <a:latin typeface="Poppins Light"/>
                <a:ea typeface="Poppins Light"/>
                <a:cs typeface="Poppins Light"/>
                <a:sym typeface="Poppins Light"/>
              </a:rPr>
              <a:t>– God’s love for you is unconditional (Romans 8:38-39). ​</a:t>
            </a:r>
          </a:p>
          <a:p>
            <a:pPr algn="l" marL="964745" indent="-482373" lvl="1">
              <a:lnSpc>
                <a:spcPts val="6255"/>
              </a:lnSpc>
              <a:buFont typeface="Arial"/>
              <a:buChar char="•"/>
            </a:pPr>
            <a:r>
              <a:rPr lang="en-US" b="true" sz="4468">
                <a:solidFill>
                  <a:srgbClr val="000000"/>
                </a:solidFill>
                <a:latin typeface="Poppins Bold"/>
                <a:ea typeface="Poppins Bold"/>
                <a:cs typeface="Poppins Bold"/>
                <a:sym typeface="Poppins Bold"/>
              </a:rPr>
              <a:t>Chosen </a:t>
            </a:r>
            <a:r>
              <a:rPr lang="en-US" sz="4468">
                <a:solidFill>
                  <a:srgbClr val="000000"/>
                </a:solidFill>
                <a:latin typeface="Poppins Light"/>
                <a:ea typeface="Poppins Light"/>
                <a:cs typeface="Poppins Light"/>
                <a:sym typeface="Poppins Light"/>
              </a:rPr>
              <a:t>– You are not an accident; God has a purpose for you (1 Peter 2:9). </a:t>
            </a:r>
          </a:p>
          <a:p>
            <a:pPr algn="l" marL="964745" indent="-482373" lvl="1">
              <a:lnSpc>
                <a:spcPts val="6255"/>
              </a:lnSpc>
              <a:buFont typeface="Arial"/>
              <a:buChar char="•"/>
            </a:pPr>
            <a:r>
              <a:rPr lang="en-US" b="true" sz="4468">
                <a:solidFill>
                  <a:srgbClr val="000000"/>
                </a:solidFill>
                <a:latin typeface="Poppins Bold"/>
                <a:ea typeface="Poppins Bold"/>
                <a:cs typeface="Poppins Bold"/>
                <a:sym typeface="Poppins Bold"/>
              </a:rPr>
              <a:t>Valuable </a:t>
            </a:r>
            <a:r>
              <a:rPr lang="en-US" sz="4468">
                <a:solidFill>
                  <a:srgbClr val="000000"/>
                </a:solidFill>
                <a:latin typeface="Poppins Light"/>
                <a:ea typeface="Poppins Light"/>
                <a:cs typeface="Poppins Light"/>
                <a:sym typeface="Poppins Light"/>
              </a:rPr>
              <a:t>– You are fearfully and wonderfully made (Psalm 139:14). ​</a:t>
            </a:r>
          </a:p>
          <a:p>
            <a:pPr algn="l" marL="964745" indent="-482373" lvl="1">
              <a:lnSpc>
                <a:spcPts val="6255"/>
              </a:lnSpc>
              <a:buFont typeface="Arial"/>
              <a:buChar char="•"/>
            </a:pPr>
            <a:r>
              <a:rPr lang="en-US" b="true" sz="4468">
                <a:solidFill>
                  <a:srgbClr val="000000"/>
                </a:solidFill>
                <a:latin typeface="Poppins Bold"/>
                <a:ea typeface="Poppins Bold"/>
                <a:cs typeface="Poppins Bold"/>
                <a:sym typeface="Poppins Bold"/>
              </a:rPr>
              <a:t>Forgiven </a:t>
            </a:r>
            <a:r>
              <a:rPr lang="en-US" sz="4468">
                <a:solidFill>
                  <a:srgbClr val="000000"/>
                </a:solidFill>
                <a:latin typeface="Poppins Light"/>
                <a:ea typeface="Poppins Light"/>
                <a:cs typeface="Poppins Light"/>
                <a:sym typeface="Poppins Light"/>
              </a:rPr>
              <a:t>– No matter your past, God offers you a fresh start (Ephesians 1:7). ​</a:t>
            </a:r>
          </a:p>
          <a:p>
            <a:pPr algn="l" marL="964745" indent="-482373" lvl="1">
              <a:lnSpc>
                <a:spcPts val="6255"/>
              </a:lnSpc>
              <a:buFont typeface="Arial"/>
              <a:buChar char="•"/>
            </a:pPr>
            <a:r>
              <a:rPr lang="en-US" b="true" sz="4468">
                <a:solidFill>
                  <a:srgbClr val="000000"/>
                </a:solidFill>
                <a:latin typeface="Poppins Bold"/>
                <a:ea typeface="Poppins Bold"/>
                <a:cs typeface="Poppins Bold"/>
                <a:sym typeface="Poppins Bold"/>
              </a:rPr>
              <a:t>A Child of God</a:t>
            </a:r>
            <a:r>
              <a:rPr lang="en-US" sz="4468">
                <a:solidFill>
                  <a:srgbClr val="000000"/>
                </a:solidFill>
                <a:latin typeface="Poppins Light"/>
                <a:ea typeface="Poppins Light"/>
                <a:cs typeface="Poppins Light"/>
                <a:sym typeface="Poppins Light"/>
              </a:rPr>
              <a:t> – You belong to Him (John 1:12).</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3152518" y="-1430151"/>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872027" y="9258300"/>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a:grpSpLocks noChangeAspect="true"/>
          </p:cNvGrpSpPr>
          <p:nvPr/>
        </p:nvGrpSpPr>
        <p:grpSpPr>
          <a:xfrm rot="0">
            <a:off x="216388" y="1980925"/>
            <a:ext cx="8510948" cy="6536408"/>
            <a:chOff x="0" y="0"/>
            <a:chExt cx="19050000" cy="14630400"/>
          </a:xfrm>
        </p:grpSpPr>
        <p:sp>
          <p:nvSpPr>
            <p:cNvPr name="Freeform 6" id="6"/>
            <p:cNvSpPr/>
            <p:nvPr/>
          </p:nvSpPr>
          <p:spPr>
            <a:xfrm flipH="false" flipV="false" rot="0">
              <a:off x="560832" y="596519"/>
              <a:ext cx="17928463" cy="13462889"/>
            </a:xfrm>
            <a:custGeom>
              <a:avLst/>
              <a:gdLst/>
              <a:ahLst/>
              <a:cxnLst/>
              <a:rect r="r" b="b" t="t" l="l"/>
              <a:pathLst>
                <a:path h="13462889" w="17928463">
                  <a:moveTo>
                    <a:pt x="17928336" y="13462889"/>
                  </a:moveTo>
                  <a:lnTo>
                    <a:pt x="0" y="13462889"/>
                  </a:lnTo>
                  <a:lnTo>
                    <a:pt x="0" y="0"/>
                  </a:lnTo>
                  <a:lnTo>
                    <a:pt x="17928463" y="0"/>
                  </a:lnTo>
                  <a:lnTo>
                    <a:pt x="17928463" y="13462889"/>
                  </a:lnTo>
                  <a:close/>
                </a:path>
              </a:pathLst>
            </a:custGeom>
            <a:blipFill>
              <a:blip r:embed="rId8"/>
              <a:stretch>
                <a:fillRect l="-3825" t="0" r="-24312" b="0"/>
              </a:stretch>
            </a:blipFill>
          </p:spPr>
        </p:sp>
        <p:sp>
          <p:nvSpPr>
            <p:cNvPr name="Freeform 7" id="7"/>
            <p:cNvSpPr/>
            <p:nvPr/>
          </p:nvSpPr>
          <p:spPr>
            <a:xfrm flipH="false" flipV="false" rot="0">
              <a:off x="0" y="0"/>
              <a:ext cx="19050000" cy="14630400"/>
            </a:xfrm>
            <a:custGeom>
              <a:avLst/>
              <a:gdLst/>
              <a:ahLst/>
              <a:cxnLst/>
              <a:rect r="r" b="b" t="t" l="l"/>
              <a:pathLst>
                <a:path h="14630400" w="19050000">
                  <a:moveTo>
                    <a:pt x="19050000" y="14630400"/>
                  </a:moveTo>
                  <a:lnTo>
                    <a:pt x="0" y="14630400"/>
                  </a:lnTo>
                  <a:lnTo>
                    <a:pt x="0" y="0"/>
                  </a:lnTo>
                  <a:lnTo>
                    <a:pt x="19050000" y="0"/>
                  </a:lnTo>
                  <a:lnTo>
                    <a:pt x="19050000" y="14630400"/>
                  </a:lnTo>
                  <a:close/>
                </a:path>
              </a:pathLst>
            </a:custGeom>
            <a:blipFill>
              <a:blip r:embed="rId9"/>
              <a:stretch>
                <a:fillRect l="-32" t="0" r="-32" b="0"/>
              </a:stretch>
            </a:blipFill>
          </p:spPr>
        </p:sp>
      </p:grpSp>
      <p:sp>
        <p:nvSpPr>
          <p:cNvPr name="TextBox 8" id="8"/>
          <p:cNvSpPr txBox="true"/>
          <p:nvPr/>
        </p:nvSpPr>
        <p:spPr>
          <a:xfrm rot="0">
            <a:off x="9429040" y="342900"/>
            <a:ext cx="8524019" cy="9429750"/>
          </a:xfrm>
          <a:prstGeom prst="rect">
            <a:avLst/>
          </a:prstGeom>
        </p:spPr>
        <p:txBody>
          <a:bodyPr anchor="t" rtlCol="false" tIns="0" lIns="0" bIns="0" rIns="0">
            <a:spAutoFit/>
          </a:bodyPr>
          <a:lstStyle/>
          <a:p>
            <a:pPr algn="l">
              <a:lnSpc>
                <a:spcPts val="8351"/>
              </a:lnSpc>
            </a:pPr>
            <a:r>
              <a:rPr lang="en-US" sz="5965">
                <a:solidFill>
                  <a:srgbClr val="000000"/>
                </a:solidFill>
                <a:latin typeface="Poppins Light"/>
                <a:ea typeface="Poppins Light"/>
                <a:cs typeface="Poppins Light"/>
                <a:sym typeface="Poppins Light"/>
              </a:rPr>
              <a:t>When we find</a:t>
            </a:r>
            <a:r>
              <a:rPr lang="en-US" sz="5965">
                <a:solidFill>
                  <a:srgbClr val="000000"/>
                </a:solidFill>
                <a:latin typeface="Poppins Light"/>
                <a:ea typeface="Poppins Light"/>
                <a:cs typeface="Poppins Light"/>
                <a:sym typeface="Poppins Light"/>
              </a:rPr>
              <a:t> our identity in Christ, we no longer have to seek approval from the world. Instead, we can walk with confidence, knowing that we are loved, accepted, and created for a purpose.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10334048" y="173767"/>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67738" y="356925"/>
            <a:ext cx="2993985" cy="1343551"/>
          </a:xfrm>
          <a:custGeom>
            <a:avLst/>
            <a:gdLst/>
            <a:ahLst/>
            <a:cxnLst/>
            <a:rect r="r" b="b" t="t" l="l"/>
            <a:pathLst>
              <a:path h="1343551" w="2993985">
                <a:moveTo>
                  <a:pt x="0" y="0"/>
                </a:moveTo>
                <a:lnTo>
                  <a:pt x="2993985" y="0"/>
                </a:lnTo>
                <a:lnTo>
                  <a:pt x="2993985" y="1343550"/>
                </a:lnTo>
                <a:lnTo>
                  <a:pt x="0" y="1343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50404" y="8580830"/>
            <a:ext cx="2136916" cy="958941"/>
          </a:xfrm>
          <a:custGeom>
            <a:avLst/>
            <a:gdLst/>
            <a:ahLst/>
            <a:cxnLst/>
            <a:rect r="r" b="b" t="t" l="l"/>
            <a:pathLst>
              <a:path h="958941" w="2136916">
                <a:moveTo>
                  <a:pt x="0" y="0"/>
                </a:moveTo>
                <a:lnTo>
                  <a:pt x="2136916" y="0"/>
                </a:lnTo>
                <a:lnTo>
                  <a:pt x="2136916" y="958942"/>
                </a:lnTo>
                <a:lnTo>
                  <a:pt x="0" y="9589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29254" y="5670781"/>
            <a:ext cx="754940" cy="771330"/>
          </a:xfrm>
          <a:custGeom>
            <a:avLst/>
            <a:gdLst/>
            <a:ahLst/>
            <a:cxnLst/>
            <a:rect r="r" b="b" t="t" l="l"/>
            <a:pathLst>
              <a:path h="771330" w="754940">
                <a:moveTo>
                  <a:pt x="0" y="0"/>
                </a:moveTo>
                <a:lnTo>
                  <a:pt x="754940" y="0"/>
                </a:lnTo>
                <a:lnTo>
                  <a:pt x="754940" y="771331"/>
                </a:lnTo>
                <a:lnTo>
                  <a:pt x="0" y="7713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8553108" y="9060301"/>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8108342" y="1028700"/>
            <a:ext cx="444767" cy="454423"/>
          </a:xfrm>
          <a:custGeom>
            <a:avLst/>
            <a:gdLst/>
            <a:ahLst/>
            <a:cxnLst/>
            <a:rect r="r" b="b" t="t" l="l"/>
            <a:pathLst>
              <a:path h="454423" w="444767">
                <a:moveTo>
                  <a:pt x="0" y="0"/>
                </a:moveTo>
                <a:lnTo>
                  <a:pt x="444766" y="0"/>
                </a:lnTo>
                <a:lnTo>
                  <a:pt x="444766" y="454423"/>
                </a:lnTo>
                <a:lnTo>
                  <a:pt x="0" y="45442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9639418" y="818228"/>
            <a:ext cx="6565479" cy="1027767"/>
          </a:xfrm>
          <a:prstGeom prst="rect">
            <a:avLst/>
          </a:prstGeom>
        </p:spPr>
        <p:txBody>
          <a:bodyPr anchor="t" rtlCol="false" tIns="0" lIns="0" bIns="0" rIns="0">
            <a:spAutoFit/>
          </a:bodyPr>
          <a:lstStyle/>
          <a:p>
            <a:pPr algn="l">
              <a:lnSpc>
                <a:spcPts val="5696"/>
              </a:lnSpc>
            </a:pPr>
            <a:r>
              <a:rPr lang="en-US" sz="7803">
                <a:solidFill>
                  <a:srgbClr val="2F1708"/>
                </a:solidFill>
                <a:latin typeface="29LT Zarid Display"/>
                <a:ea typeface="29LT Zarid Display"/>
                <a:cs typeface="29LT Zarid Display"/>
                <a:sym typeface="29LT Zarid Display"/>
              </a:rPr>
              <a:t>KEY LESSONS</a:t>
            </a:r>
          </a:p>
        </p:txBody>
      </p:sp>
      <p:sp>
        <p:nvSpPr>
          <p:cNvPr name="TextBox 10" id="10"/>
          <p:cNvSpPr txBox="true"/>
          <p:nvPr/>
        </p:nvSpPr>
        <p:spPr>
          <a:xfrm rot="0">
            <a:off x="6222057" y="2819401"/>
            <a:ext cx="11342605" cy="6720371"/>
          </a:xfrm>
          <a:prstGeom prst="rect">
            <a:avLst/>
          </a:prstGeom>
        </p:spPr>
        <p:txBody>
          <a:bodyPr anchor="t" rtlCol="false" tIns="0" lIns="0" bIns="0" rIns="0">
            <a:spAutoFit/>
          </a:bodyPr>
          <a:lstStyle/>
          <a:p>
            <a:pPr algn="l" marL="1033019" indent="-516509" lvl="1">
              <a:lnSpc>
                <a:spcPts val="6698"/>
              </a:lnSpc>
              <a:buFont typeface="Arial"/>
              <a:buChar char="•"/>
            </a:pPr>
            <a:r>
              <a:rPr lang="en-US" sz="4784">
                <a:solidFill>
                  <a:srgbClr val="000000"/>
                </a:solidFill>
                <a:latin typeface="Poppins"/>
                <a:ea typeface="Poppins"/>
                <a:cs typeface="Poppins"/>
                <a:sym typeface="Poppins"/>
              </a:rPr>
              <a:t>Our true identity is fou</a:t>
            </a:r>
            <a:r>
              <a:rPr lang="en-US" sz="4784">
                <a:solidFill>
                  <a:srgbClr val="000000"/>
                </a:solidFill>
                <a:latin typeface="Poppins"/>
                <a:ea typeface="Poppins"/>
                <a:cs typeface="Poppins"/>
                <a:sym typeface="Poppins"/>
              </a:rPr>
              <a:t>nd in Christ, not in what the world says about us.</a:t>
            </a:r>
          </a:p>
          <a:p>
            <a:pPr algn="l" marL="1033019" indent="-516509" lvl="1">
              <a:lnSpc>
                <a:spcPts val="6698"/>
              </a:lnSpc>
              <a:buFont typeface="Arial"/>
              <a:buChar char="•"/>
            </a:pPr>
            <a:r>
              <a:rPr lang="en-US" sz="4784">
                <a:solidFill>
                  <a:srgbClr val="000000"/>
                </a:solidFill>
                <a:latin typeface="Poppins"/>
                <a:ea typeface="Poppins"/>
                <a:cs typeface="Poppins"/>
                <a:sym typeface="Poppins"/>
              </a:rPr>
              <a:t>God created us with love, value, and purpose. ​</a:t>
            </a:r>
          </a:p>
          <a:p>
            <a:pPr algn="l" marL="1033019" indent="-516509" lvl="1">
              <a:lnSpc>
                <a:spcPts val="6698"/>
              </a:lnSpc>
              <a:buFont typeface="Arial"/>
              <a:buChar char="•"/>
            </a:pPr>
            <a:r>
              <a:rPr lang="en-US" sz="4784">
                <a:solidFill>
                  <a:srgbClr val="000000"/>
                </a:solidFill>
                <a:latin typeface="Poppins"/>
                <a:ea typeface="Poppins"/>
                <a:cs typeface="Poppins"/>
                <a:sym typeface="Poppins"/>
              </a:rPr>
              <a:t>Knowing who we are in Christ helps us live with confidence and joy.</a:t>
            </a:r>
          </a:p>
        </p:txBody>
      </p:sp>
      <p:sp>
        <p:nvSpPr>
          <p:cNvPr name="Freeform 11" id="11"/>
          <p:cNvSpPr/>
          <p:nvPr/>
        </p:nvSpPr>
        <p:spPr>
          <a:xfrm flipH="false" flipV="false" rot="0">
            <a:off x="650404" y="3054259"/>
            <a:ext cx="5521301" cy="8302708"/>
          </a:xfrm>
          <a:custGeom>
            <a:avLst/>
            <a:gdLst/>
            <a:ahLst/>
            <a:cxnLst/>
            <a:rect r="r" b="b" t="t" l="l"/>
            <a:pathLst>
              <a:path h="8302708" w="5521301">
                <a:moveTo>
                  <a:pt x="0" y="0"/>
                </a:moveTo>
                <a:lnTo>
                  <a:pt x="5521301" y="0"/>
                </a:lnTo>
                <a:lnTo>
                  <a:pt x="5521301" y="8302708"/>
                </a:lnTo>
                <a:lnTo>
                  <a:pt x="0" y="83027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12760167" y="2221798"/>
            <a:ext cx="9638874" cy="8903910"/>
          </a:xfrm>
          <a:custGeom>
            <a:avLst/>
            <a:gdLst/>
            <a:ahLst/>
            <a:cxnLst/>
            <a:rect r="r" b="b" t="t" l="l"/>
            <a:pathLst>
              <a:path h="8903910" w="9638874">
                <a:moveTo>
                  <a:pt x="0" y="0"/>
                </a:moveTo>
                <a:lnTo>
                  <a:pt x="9638873" y="0"/>
                </a:lnTo>
                <a:lnTo>
                  <a:pt x="9638873" y="8903909"/>
                </a:lnTo>
                <a:lnTo>
                  <a:pt x="0" y="89039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67738" y="356925"/>
            <a:ext cx="2993985" cy="1343551"/>
          </a:xfrm>
          <a:custGeom>
            <a:avLst/>
            <a:gdLst/>
            <a:ahLst/>
            <a:cxnLst/>
            <a:rect r="r" b="b" t="t" l="l"/>
            <a:pathLst>
              <a:path h="1343551" w="2993985">
                <a:moveTo>
                  <a:pt x="0" y="0"/>
                </a:moveTo>
                <a:lnTo>
                  <a:pt x="2993985" y="0"/>
                </a:lnTo>
                <a:lnTo>
                  <a:pt x="2993985" y="1343550"/>
                </a:lnTo>
                <a:lnTo>
                  <a:pt x="0" y="1343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63923" y="3072889"/>
            <a:ext cx="754940" cy="771330"/>
          </a:xfrm>
          <a:custGeom>
            <a:avLst/>
            <a:gdLst/>
            <a:ahLst/>
            <a:cxnLst/>
            <a:rect r="r" b="b" t="t" l="l"/>
            <a:pathLst>
              <a:path h="771330" w="754940">
                <a:moveTo>
                  <a:pt x="0" y="0"/>
                </a:moveTo>
                <a:lnTo>
                  <a:pt x="754939" y="0"/>
                </a:lnTo>
                <a:lnTo>
                  <a:pt x="754939" y="771330"/>
                </a:lnTo>
                <a:lnTo>
                  <a:pt x="0" y="7713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8553108" y="9060301"/>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8108342" y="1028700"/>
            <a:ext cx="444767" cy="454423"/>
          </a:xfrm>
          <a:custGeom>
            <a:avLst/>
            <a:gdLst/>
            <a:ahLst/>
            <a:cxnLst/>
            <a:rect r="r" b="b" t="t" l="l"/>
            <a:pathLst>
              <a:path h="454423" w="444767">
                <a:moveTo>
                  <a:pt x="0" y="0"/>
                </a:moveTo>
                <a:lnTo>
                  <a:pt x="444766" y="0"/>
                </a:lnTo>
                <a:lnTo>
                  <a:pt x="444766" y="454423"/>
                </a:lnTo>
                <a:lnTo>
                  <a:pt x="0" y="45442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false" rot="0">
            <a:off x="-3232643" y="2896948"/>
            <a:ext cx="7525250" cy="8827273"/>
          </a:xfrm>
          <a:custGeom>
            <a:avLst/>
            <a:gdLst/>
            <a:ahLst/>
            <a:cxnLst/>
            <a:rect r="r" b="b" t="t" l="l"/>
            <a:pathLst>
              <a:path h="8827273" w="7525250">
                <a:moveTo>
                  <a:pt x="7525250" y="0"/>
                </a:moveTo>
                <a:lnTo>
                  <a:pt x="0" y="0"/>
                </a:lnTo>
                <a:lnTo>
                  <a:pt x="0" y="8827273"/>
                </a:lnTo>
                <a:lnTo>
                  <a:pt x="7525250" y="8827273"/>
                </a:lnTo>
                <a:lnTo>
                  <a:pt x="752525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5264152" y="2208220"/>
            <a:ext cx="9144000" cy="1027767"/>
          </a:xfrm>
          <a:prstGeom prst="rect">
            <a:avLst/>
          </a:prstGeom>
        </p:spPr>
        <p:txBody>
          <a:bodyPr anchor="t" rtlCol="false" tIns="0" lIns="0" bIns="0" rIns="0">
            <a:spAutoFit/>
          </a:bodyPr>
          <a:lstStyle/>
          <a:p>
            <a:pPr algn="l">
              <a:lnSpc>
                <a:spcPts val="5696"/>
              </a:lnSpc>
            </a:pPr>
            <a:r>
              <a:rPr lang="en-US" sz="7803">
                <a:solidFill>
                  <a:srgbClr val="2F1708"/>
                </a:solidFill>
                <a:latin typeface="29LT Zarid Display"/>
                <a:ea typeface="29LT Zarid Display"/>
                <a:cs typeface="29LT Zarid Display"/>
                <a:sym typeface="29LT Zarid Display"/>
              </a:rPr>
              <a:t>Life Application</a:t>
            </a:r>
          </a:p>
        </p:txBody>
      </p:sp>
      <p:sp>
        <p:nvSpPr>
          <p:cNvPr name="TextBox 10" id="10"/>
          <p:cNvSpPr txBox="true"/>
          <p:nvPr/>
        </p:nvSpPr>
        <p:spPr>
          <a:xfrm rot="0">
            <a:off x="5264152" y="3287104"/>
            <a:ext cx="11849000" cy="6217939"/>
          </a:xfrm>
          <a:prstGeom prst="rect">
            <a:avLst/>
          </a:prstGeom>
        </p:spPr>
        <p:txBody>
          <a:bodyPr anchor="t" rtlCol="false" tIns="0" lIns="0" bIns="0" rIns="0">
            <a:spAutoFit/>
          </a:bodyPr>
          <a:lstStyle/>
          <a:p>
            <a:pPr algn="l">
              <a:lnSpc>
                <a:spcPts val="8249"/>
              </a:lnSpc>
            </a:pPr>
            <a:r>
              <a:rPr lang="en-US" sz="5892">
                <a:solidFill>
                  <a:srgbClr val="000000"/>
                </a:solidFill>
                <a:latin typeface="Poppins Light"/>
                <a:ea typeface="Poppins Light"/>
                <a:cs typeface="Poppins Light"/>
                <a:sym typeface="Poppins Light"/>
              </a:rPr>
              <a:t>It’s easy to let opinions, social m</a:t>
            </a:r>
            <a:r>
              <a:rPr lang="en-US" sz="5892">
                <a:solidFill>
                  <a:srgbClr val="000000"/>
                </a:solidFill>
                <a:latin typeface="Poppins Light"/>
                <a:ea typeface="Poppins Light"/>
                <a:cs typeface="Poppins Light"/>
                <a:sym typeface="Poppins Light"/>
              </a:rPr>
              <a:t>edia, or comparisons shape how we see ourselves. But when we fully embrace our identity in Christ, we can live with peace and purpose.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78180" y="161925"/>
            <a:ext cx="11931641" cy="1991258"/>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HERE’S HOW TO FOCUS ON WHO YOU ARE IN GOD:</a:t>
            </a:r>
          </a:p>
        </p:txBody>
      </p:sp>
      <p:sp>
        <p:nvSpPr>
          <p:cNvPr name="Freeform 5" id="5"/>
          <p:cNvSpPr/>
          <p:nvPr/>
        </p:nvSpPr>
        <p:spPr>
          <a:xfrm flipH="false" flipV="false" rot="0">
            <a:off x="15474340" y="-50189"/>
            <a:ext cx="3832927" cy="1720026"/>
          </a:xfrm>
          <a:custGeom>
            <a:avLst/>
            <a:gdLst/>
            <a:ahLst/>
            <a:cxnLst/>
            <a:rect r="r" b="b" t="t" l="l"/>
            <a:pathLst>
              <a:path h="1720026" w="3832927">
                <a:moveTo>
                  <a:pt x="0" y="0"/>
                </a:moveTo>
                <a:lnTo>
                  <a:pt x="3832928" y="0"/>
                </a:lnTo>
                <a:lnTo>
                  <a:pt x="3832928" y="1720026"/>
                </a:lnTo>
                <a:lnTo>
                  <a:pt x="0" y="1720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754311" y="8526669"/>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83933" y="355400"/>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1589090" y="2500166"/>
            <a:ext cx="15801714" cy="7242346"/>
          </a:xfrm>
          <a:prstGeom prst="rect">
            <a:avLst/>
          </a:prstGeom>
        </p:spPr>
        <p:txBody>
          <a:bodyPr anchor="t" rtlCol="false" tIns="0" lIns="0" bIns="0" rIns="0">
            <a:spAutoFit/>
          </a:bodyPr>
          <a:lstStyle/>
          <a:p>
            <a:pPr algn="l">
              <a:lnSpc>
                <a:spcPts val="7164"/>
              </a:lnSpc>
              <a:spcBef>
                <a:spcPct val="0"/>
              </a:spcBef>
            </a:pPr>
            <a:r>
              <a:rPr lang="en-US" sz="5117">
                <a:solidFill>
                  <a:srgbClr val="000000"/>
                </a:solidFill>
                <a:latin typeface="Poppins Light"/>
                <a:ea typeface="Poppins Light"/>
                <a:cs typeface="Poppins Light"/>
                <a:sym typeface="Poppins Light"/>
              </a:rPr>
              <a:t>✅ Remind yourself of God’s</a:t>
            </a:r>
            <a:r>
              <a:rPr lang="en-US" sz="5117">
                <a:solidFill>
                  <a:srgbClr val="000000"/>
                </a:solidFill>
                <a:latin typeface="Poppins Light"/>
                <a:ea typeface="Poppins Light"/>
                <a:cs typeface="Poppins Light"/>
                <a:sym typeface="Poppins Light"/>
              </a:rPr>
              <a:t> truth</a:t>
            </a:r>
            <a:r>
              <a:rPr lang="en-US" sz="5117">
                <a:solidFill>
                  <a:srgbClr val="000000"/>
                </a:solidFill>
                <a:latin typeface="Poppins Light"/>
                <a:ea typeface="Poppins Light"/>
                <a:cs typeface="Poppins Light"/>
                <a:sym typeface="Poppins Light"/>
              </a:rPr>
              <a:t> daily—read His Word.</a:t>
            </a:r>
          </a:p>
          <a:p>
            <a:pPr algn="l">
              <a:lnSpc>
                <a:spcPts val="7164"/>
              </a:lnSpc>
              <a:spcBef>
                <a:spcPct val="0"/>
              </a:spcBef>
            </a:pPr>
            <a:r>
              <a:rPr lang="en-US" sz="5117">
                <a:solidFill>
                  <a:srgbClr val="000000"/>
                </a:solidFill>
                <a:latin typeface="Poppins Light"/>
                <a:ea typeface="Poppins Light"/>
                <a:cs typeface="Poppins Light"/>
                <a:sym typeface="Poppins Light"/>
              </a:rPr>
              <a:t>✅ Reject negative thoughts and replace them with God’s promises.</a:t>
            </a:r>
          </a:p>
          <a:p>
            <a:pPr algn="l">
              <a:lnSpc>
                <a:spcPts val="7164"/>
              </a:lnSpc>
              <a:spcBef>
                <a:spcPct val="0"/>
              </a:spcBef>
            </a:pPr>
            <a:r>
              <a:rPr lang="en-US" sz="5117">
                <a:solidFill>
                  <a:srgbClr val="000000"/>
                </a:solidFill>
                <a:latin typeface="Poppins Light"/>
                <a:ea typeface="Poppins Light"/>
                <a:cs typeface="Poppins Light"/>
                <a:sym typeface="Poppins Light"/>
              </a:rPr>
              <a:t>✅ Stop comparing yourself to others—God made you unique.</a:t>
            </a:r>
          </a:p>
          <a:p>
            <a:pPr algn="l">
              <a:lnSpc>
                <a:spcPts val="7164"/>
              </a:lnSpc>
              <a:spcBef>
                <a:spcPct val="0"/>
              </a:spcBef>
            </a:pPr>
            <a:r>
              <a:rPr lang="en-US" sz="5117">
                <a:solidFill>
                  <a:srgbClr val="000000"/>
                </a:solidFill>
                <a:latin typeface="Poppins Light"/>
                <a:ea typeface="Poppins Light"/>
                <a:cs typeface="Poppins Light"/>
                <a:sym typeface="Poppins Light"/>
              </a:rPr>
              <a:t>✅ Find confidence in being God’s child, not in seeking approval from others.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DAHIGXAyI1o</dc:identifier>
  <dcterms:modified xsi:type="dcterms:W3CDTF">2011-08-01T06:04:30Z</dcterms:modified>
  <cp:revision>1</cp:revision>
  <dc:title>Unit 3 Teens Week 1</dc:title>
</cp:coreProperties>
</file>