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Abril Fatface" panose="02000503000000020003" pitchFamily="2" charset="0"/>
      <p:regular r:id="rId25"/>
    </p:embeddedFont>
    <p:embeddedFont>
      <p:font typeface="Handyman" panose="020B0604020202020204" charset="0"/>
      <p:regular r:id="rId26"/>
    </p:embeddedFont>
    <p:embeddedFont>
      <p:font typeface="KG Primary Penmanship" panose="020B0604020202020204" charset="0"/>
      <p:regular r:id="rId27"/>
    </p:embeddedFont>
    <p:embeddedFont>
      <p:font typeface="Proxima Nova Bold" panose="020B0604020202020204" charset="0"/>
      <p:regular r:id="rId28"/>
    </p:embeddedFont>
    <p:embeddedFont>
      <p:font typeface="Proxima Nova Heavy" panose="020B0604020202020204" charset="0"/>
      <p:regular r:id="rId29"/>
    </p:embeddedFont>
    <p:embeddedFont>
      <p:font typeface="TT Corals Bold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BB8708-8C73-412F-8279-10A1038C9240}" v="1" dt="2026-07-17T18:42:47.1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EptsVVOnS5E" TargetMode="Externa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svg"/><Relationship Id="rId9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sv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5.svg"/><Relationship Id="rId7" Type="http://schemas.openxmlformats.org/officeDocument/2006/relationships/image" Target="../media/image17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6.svg"/><Relationship Id="rId9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08570" y="-8298023"/>
            <a:ext cx="21305141" cy="21305141"/>
          </a:xfrm>
          <a:custGeom>
            <a:avLst/>
            <a:gdLst/>
            <a:ahLst/>
            <a:cxnLst/>
            <a:rect l="l" t="t" r="r" b="b"/>
            <a:pathLst>
              <a:path w="21305141" h="21305141">
                <a:moveTo>
                  <a:pt x="0" y="0"/>
                </a:moveTo>
                <a:lnTo>
                  <a:pt x="21305140" y="0"/>
                </a:lnTo>
                <a:lnTo>
                  <a:pt x="21305140" y="21305141"/>
                </a:lnTo>
                <a:lnTo>
                  <a:pt x="0" y="21305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3732892" y="1400640"/>
            <a:ext cx="10822217" cy="14000280"/>
          </a:xfrm>
          <a:custGeom>
            <a:avLst/>
            <a:gdLst/>
            <a:ahLst/>
            <a:cxnLst/>
            <a:rect l="l" t="t" r="r" b="b"/>
            <a:pathLst>
              <a:path w="10822217" h="14000280">
                <a:moveTo>
                  <a:pt x="0" y="0"/>
                </a:moveTo>
                <a:lnTo>
                  <a:pt x="10822216" y="0"/>
                </a:lnTo>
                <a:lnTo>
                  <a:pt x="10822216" y="14000280"/>
                </a:lnTo>
                <a:lnTo>
                  <a:pt x="0" y="1400028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1013858" y="9206716"/>
            <a:ext cx="8735039" cy="832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8"/>
              </a:lnSpc>
            </a:pPr>
            <a:r>
              <a:rPr lang="en-US" sz="6218" b="1" spc="-31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Unit 4 Week 4</a:t>
            </a:r>
          </a:p>
        </p:txBody>
      </p:sp>
      <p:sp>
        <p:nvSpPr>
          <p:cNvPr id="5" name="Freeform 5"/>
          <p:cNvSpPr/>
          <p:nvPr/>
        </p:nvSpPr>
        <p:spPr>
          <a:xfrm>
            <a:off x="4542842" y="0"/>
            <a:ext cx="9202317" cy="1594717"/>
          </a:xfrm>
          <a:custGeom>
            <a:avLst/>
            <a:gdLst/>
            <a:ahLst/>
            <a:cxnLst/>
            <a:rect l="l" t="t" r="r" b="b"/>
            <a:pathLst>
              <a:path w="9202317" h="1594717">
                <a:moveTo>
                  <a:pt x="0" y="0"/>
                </a:moveTo>
                <a:lnTo>
                  <a:pt x="9202316" y="0"/>
                </a:lnTo>
                <a:lnTo>
                  <a:pt x="9202316" y="1594717"/>
                </a:lnTo>
                <a:lnTo>
                  <a:pt x="0" y="159471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5258" y="-3397317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409735" y="857580"/>
            <a:ext cx="11392020" cy="1404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92"/>
              </a:lnSpc>
              <a:spcBef>
                <a:spcPct val="0"/>
              </a:spcBef>
            </a:pPr>
            <a:r>
              <a:rPr lang="en-US" sz="1093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Focus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09735" y="2333164"/>
            <a:ext cx="16473316" cy="4537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795"/>
              </a:lnSpc>
            </a:pPr>
            <a:r>
              <a:rPr lang="en-US" sz="8425">
                <a:solidFill>
                  <a:srgbClr val="590C07"/>
                </a:solidFill>
                <a:latin typeface="Handyman"/>
                <a:ea typeface="Handyman"/>
                <a:cs typeface="Handyman"/>
                <a:sym typeface="Handyman"/>
              </a:rPr>
              <a:t>We will learn about the parable of the lost sheep and understand the importance of each individual to God.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225260" y="1500050"/>
            <a:ext cx="10253034" cy="1404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92"/>
              </a:lnSpc>
              <a:spcBef>
                <a:spcPct val="0"/>
              </a:spcBef>
            </a:pPr>
            <a:r>
              <a:rPr lang="en-US" sz="1093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Focus Scripture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81818" y="2911085"/>
            <a:ext cx="17306182" cy="3232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447"/>
              </a:lnSpc>
            </a:pPr>
            <a:r>
              <a:rPr lang="en-US" sz="8891">
                <a:solidFill>
                  <a:srgbClr val="590C07"/>
                </a:solidFill>
                <a:latin typeface="Handyman"/>
                <a:ea typeface="Handyman"/>
                <a:cs typeface="Handyman"/>
                <a:sym typeface="Handyman"/>
              </a:rPr>
              <a:t>“Rejoice with me; I have found my lost sheep.” -Luke 15:6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1285875"/>
            <a:ext cx="12946827" cy="1404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92"/>
              </a:lnSpc>
              <a:spcBef>
                <a:spcPct val="0"/>
              </a:spcBef>
            </a:pPr>
            <a:r>
              <a:rPr lang="en-US" sz="1093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What Is A Parable?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744556"/>
            <a:ext cx="14821374" cy="6513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78"/>
              </a:lnSpc>
            </a:pPr>
            <a:r>
              <a:rPr lang="en-US" sz="6127">
                <a:solidFill>
                  <a:srgbClr val="590C07"/>
                </a:solidFill>
                <a:latin typeface="Handyman"/>
                <a:ea typeface="Handyman"/>
                <a:cs typeface="Handyman"/>
                <a:sym typeface="Handyman"/>
              </a:rPr>
              <a:t>A parable is a usually short fictitious story that illustrates a moral attitude or a religious principle.</a:t>
            </a:r>
          </a:p>
          <a:p>
            <a:pPr algn="l">
              <a:lnSpc>
                <a:spcPts val="8578"/>
              </a:lnSpc>
            </a:pPr>
            <a:endParaRPr lang="en-US" sz="6127">
              <a:solidFill>
                <a:srgbClr val="590C07"/>
              </a:solidFill>
              <a:latin typeface="Handyman"/>
              <a:ea typeface="Handyman"/>
              <a:cs typeface="Handyman"/>
              <a:sym typeface="Handyman"/>
            </a:endParaRPr>
          </a:p>
          <a:p>
            <a:pPr marL="0" lvl="0" indent="0" algn="l">
              <a:lnSpc>
                <a:spcPts val="8578"/>
              </a:lnSpc>
            </a:pPr>
            <a:r>
              <a:rPr lang="en-US" sz="6127">
                <a:solidFill>
                  <a:srgbClr val="590C07"/>
                </a:solidFill>
                <a:latin typeface="Handyman"/>
                <a:ea typeface="Handyman"/>
                <a:cs typeface="Handyman"/>
                <a:sym typeface="Handyman"/>
              </a:rPr>
              <a:t>Jesus used parables to teach important lessons about God’s love.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54790" y="2947961"/>
            <a:ext cx="5960617" cy="3921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624899" lvl="1" indent="-812449" algn="l">
              <a:lnSpc>
                <a:spcPts val="10536"/>
              </a:lnSpc>
              <a:buFont typeface="Arial"/>
              <a:buChar char="•"/>
            </a:pPr>
            <a:r>
              <a:rPr lang="en-US" sz="7526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Sheep</a:t>
            </a:r>
          </a:p>
          <a:p>
            <a:pPr marL="1624899" lvl="1" indent="-812449" algn="l">
              <a:lnSpc>
                <a:spcPts val="10536"/>
              </a:lnSpc>
              <a:buFont typeface="Arial"/>
              <a:buChar char="•"/>
            </a:pPr>
            <a:r>
              <a:rPr lang="en-US" sz="7526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Shepherd</a:t>
            </a:r>
          </a:p>
          <a:p>
            <a:pPr marL="1624899" lvl="1" indent="-812449" algn="l">
              <a:lnSpc>
                <a:spcPts val="10536"/>
              </a:lnSpc>
              <a:buFont typeface="Arial"/>
              <a:buChar char="•"/>
            </a:pPr>
            <a:r>
              <a:rPr lang="en-US" sz="7526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Lost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32794" y="1095516"/>
            <a:ext cx="11813081" cy="1404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92"/>
              </a:lnSpc>
              <a:spcBef>
                <a:spcPct val="0"/>
              </a:spcBef>
            </a:pPr>
            <a:r>
              <a:rPr lang="en-US" sz="1093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Words to look for: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211935" y="1692202"/>
            <a:ext cx="1357616" cy="1254098"/>
          </a:xfrm>
          <a:custGeom>
            <a:avLst/>
            <a:gdLst/>
            <a:ahLst/>
            <a:cxnLst/>
            <a:rect l="l" t="t" r="r" b="b"/>
            <a:pathLst>
              <a:path w="1357616" h="1254098">
                <a:moveTo>
                  <a:pt x="0" y="0"/>
                </a:moveTo>
                <a:lnTo>
                  <a:pt x="1357616" y="0"/>
                </a:lnTo>
                <a:lnTo>
                  <a:pt x="1357616" y="1254098"/>
                </a:lnTo>
                <a:lnTo>
                  <a:pt x="0" y="125409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6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080394" y="943116"/>
            <a:ext cx="11813081" cy="1404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92"/>
              </a:lnSpc>
              <a:spcBef>
                <a:spcPct val="0"/>
              </a:spcBef>
            </a:pPr>
            <a:r>
              <a:rPr lang="en-US" sz="1093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Luke 15:1-3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292193"/>
            <a:ext cx="16125082" cy="3678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49"/>
              </a:lnSpc>
            </a:pPr>
            <a:r>
              <a:rPr lang="en-US" sz="5035" b="1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Now the tax collectors and sinners were all gathering around to hear Jesus. 2 But the Pharisees and the teachers of the law muttered, “This man welcomes sinners and eats with them.”</a:t>
            </a:r>
          </a:p>
          <a:p>
            <a:pPr algn="l">
              <a:lnSpc>
                <a:spcPts val="7049"/>
              </a:lnSpc>
            </a:pPr>
            <a:r>
              <a:rPr lang="en-US" sz="5035" b="1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3 Then Jesus told them this parable: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445185" y="2945756"/>
            <a:ext cx="13916551" cy="2367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6101"/>
              </a:lnSpc>
              <a:spcBef>
                <a:spcPct val="0"/>
              </a:spcBef>
            </a:pPr>
            <a:r>
              <a:rPr lang="en-US" sz="4358" b="1" spc="-87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 4 “Suppose one of you has a hundred sheep and loses one of them. Doesn’t he leave the ninety-nine in the open country and go after the lost sheep until he finds it?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232794" y="1095516"/>
            <a:ext cx="11813081" cy="1404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92"/>
              </a:lnSpc>
              <a:spcBef>
                <a:spcPct val="0"/>
              </a:spcBef>
            </a:pPr>
            <a:r>
              <a:rPr lang="en-US" sz="1093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Luke 15:4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81818" y="7261950"/>
            <a:ext cx="14604057" cy="762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60993" lvl="1" indent="-480497" algn="l">
              <a:lnSpc>
                <a:spcPts val="6231"/>
              </a:lnSpc>
              <a:spcBef>
                <a:spcPct val="0"/>
              </a:spcBef>
              <a:buFont typeface="Arial"/>
              <a:buChar char="•"/>
            </a:pPr>
            <a:r>
              <a:rPr lang="en-US" sz="4451" b="1" spc="-89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What would you do? Would you go and find your lost sheep?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397338" y="2776961"/>
            <a:ext cx="15493323" cy="4846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24"/>
              </a:lnSpc>
            </a:pPr>
            <a:r>
              <a:rPr lang="en-US" sz="3803" b="1" spc="-76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5 And when he finds it, he joyfully puts it on his shoulders 6 and goes home. Then he calls his friends and neighbors together and says, ‘Rejoice with me; I have found my lost sheep.’ 7 I tell you that in the same way there will be more rejoicing in heaven over one sinner who repents than over ninety-nine righteous persons who do not need to repent.</a:t>
            </a:r>
          </a:p>
          <a:p>
            <a:pPr marL="0" lvl="0" indent="0" algn="just">
              <a:lnSpc>
                <a:spcPts val="5324"/>
              </a:lnSpc>
              <a:spcBef>
                <a:spcPct val="0"/>
              </a:spcBef>
            </a:pPr>
            <a:endParaRPr lang="en-US" sz="3803" b="1" spc="-76">
              <a:solidFill>
                <a:srgbClr val="590C07"/>
              </a:solidFill>
              <a:latin typeface="TT Corals Bold"/>
              <a:ea typeface="TT Corals Bold"/>
              <a:cs typeface="TT Corals Bold"/>
              <a:sym typeface="TT Coral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232794" y="1095516"/>
            <a:ext cx="11813081" cy="1404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92"/>
              </a:lnSpc>
              <a:spcBef>
                <a:spcPct val="0"/>
              </a:spcBef>
            </a:pPr>
            <a:r>
              <a:rPr lang="en-US" sz="1093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Luke 15:5-7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685852" y="663121"/>
            <a:ext cx="8916295" cy="1195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2"/>
              </a:lnSpc>
            </a:pPr>
            <a:r>
              <a:rPr lang="en-US" sz="7001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Discussion Questions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14350" y="2523970"/>
            <a:ext cx="17259300" cy="6920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416249" lvl="1" indent="-708124" algn="l">
              <a:lnSpc>
                <a:spcPts val="9183"/>
              </a:lnSpc>
              <a:buAutoNum type="arabicPeriod"/>
            </a:pPr>
            <a:r>
              <a:rPr lang="en-US" sz="6559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What did the shepherd do when he realized one sheep was missing? </a:t>
            </a:r>
          </a:p>
          <a:p>
            <a:pPr marL="1416249" lvl="1" indent="-708124" algn="l">
              <a:lnSpc>
                <a:spcPts val="9183"/>
              </a:lnSpc>
              <a:buAutoNum type="arabicPeriod"/>
            </a:pPr>
            <a:r>
              <a:rPr lang="en-US" sz="6559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How did the shepherd feel when he found the lost sheep? </a:t>
            </a:r>
          </a:p>
          <a:p>
            <a:pPr marL="1416249" lvl="1" indent="-708124" algn="l">
              <a:lnSpc>
                <a:spcPts val="9183"/>
              </a:lnSpc>
              <a:buAutoNum type="arabicPeriod"/>
            </a:pPr>
            <a:r>
              <a:rPr lang="en-US" sz="6559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What does ths parable teach us about God’s love for us?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823085" y="1028700"/>
            <a:ext cx="1464183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5362" y="1621064"/>
            <a:ext cx="10657277" cy="1195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2"/>
              </a:lnSpc>
            </a:pPr>
            <a:r>
              <a:rPr lang="en-US" sz="7001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Let’s Talk About the Video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28806" y="6989285"/>
            <a:ext cx="16830388" cy="2074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59"/>
              </a:lnSpc>
            </a:pPr>
            <a:r>
              <a:rPr lang="en-US" sz="15659" b="1" spc="-234">
                <a:solidFill>
                  <a:srgbClr val="000000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Children’s Church</a:t>
            </a:r>
          </a:p>
        </p:txBody>
      </p:sp>
      <p:sp>
        <p:nvSpPr>
          <p:cNvPr id="4" name="Freeform 4"/>
          <p:cNvSpPr/>
          <p:nvPr/>
        </p:nvSpPr>
        <p:spPr>
          <a:xfrm>
            <a:off x="16188790" y="3083049"/>
            <a:ext cx="2264548" cy="3970033"/>
          </a:xfrm>
          <a:custGeom>
            <a:avLst/>
            <a:gdLst/>
            <a:ahLst/>
            <a:cxnLst/>
            <a:rect l="l" t="t" r="r" b="b"/>
            <a:pathLst>
              <a:path w="2264548" h="3970033">
                <a:moveTo>
                  <a:pt x="0" y="0"/>
                </a:moveTo>
                <a:lnTo>
                  <a:pt x="2264548" y="0"/>
                </a:lnTo>
                <a:lnTo>
                  <a:pt x="2264548" y="3970033"/>
                </a:lnTo>
                <a:lnTo>
                  <a:pt x="0" y="39700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008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8668981" y="2858392"/>
            <a:ext cx="5006787" cy="4161877"/>
          </a:xfrm>
          <a:custGeom>
            <a:avLst/>
            <a:gdLst/>
            <a:ahLst/>
            <a:cxnLst/>
            <a:rect l="l" t="t" r="r" b="b"/>
            <a:pathLst>
              <a:path w="5006787" h="4161877">
                <a:moveTo>
                  <a:pt x="5006787" y="0"/>
                </a:moveTo>
                <a:lnTo>
                  <a:pt x="0" y="0"/>
                </a:lnTo>
                <a:lnTo>
                  <a:pt x="0" y="4161877"/>
                </a:lnTo>
                <a:lnTo>
                  <a:pt x="5006787" y="4161877"/>
                </a:lnTo>
                <a:lnTo>
                  <a:pt x="500678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446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1333500"/>
            <a:ext cx="16032886" cy="2084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99"/>
              </a:lnSpc>
            </a:pPr>
            <a:r>
              <a:rPr lang="en-US" sz="15699" b="1" spc="-235">
                <a:solidFill>
                  <a:srgbClr val="000000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Welcome to</a:t>
            </a:r>
          </a:p>
        </p:txBody>
      </p:sp>
      <p:sp>
        <p:nvSpPr>
          <p:cNvPr id="7" name="Freeform 7"/>
          <p:cNvSpPr/>
          <p:nvPr/>
        </p:nvSpPr>
        <p:spPr>
          <a:xfrm>
            <a:off x="4038752" y="3503564"/>
            <a:ext cx="2722941" cy="3763056"/>
          </a:xfrm>
          <a:custGeom>
            <a:avLst/>
            <a:gdLst/>
            <a:ahLst/>
            <a:cxnLst/>
            <a:rect l="l" t="t" r="r" b="b"/>
            <a:pathLst>
              <a:path w="2722941" h="3763056">
                <a:moveTo>
                  <a:pt x="0" y="0"/>
                </a:moveTo>
                <a:lnTo>
                  <a:pt x="2722941" y="0"/>
                </a:lnTo>
                <a:lnTo>
                  <a:pt x="2722941" y="3763056"/>
                </a:lnTo>
                <a:lnTo>
                  <a:pt x="0" y="37630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5682654" y="2278226"/>
            <a:ext cx="3378038" cy="4188484"/>
          </a:xfrm>
          <a:custGeom>
            <a:avLst/>
            <a:gdLst/>
            <a:ahLst/>
            <a:cxnLst/>
            <a:rect l="l" t="t" r="r" b="b"/>
            <a:pathLst>
              <a:path w="3378038" h="4188484">
                <a:moveTo>
                  <a:pt x="0" y="0"/>
                </a:moveTo>
                <a:lnTo>
                  <a:pt x="3378038" y="0"/>
                </a:lnTo>
                <a:lnTo>
                  <a:pt x="3378038" y="4188484"/>
                </a:lnTo>
                <a:lnTo>
                  <a:pt x="0" y="41884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24606" r="-189217" b="-5860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flipH="1">
            <a:off x="-318060" y="2540476"/>
            <a:ext cx="2693519" cy="3954809"/>
          </a:xfrm>
          <a:custGeom>
            <a:avLst/>
            <a:gdLst/>
            <a:ahLst/>
            <a:cxnLst/>
            <a:rect l="l" t="t" r="r" b="b"/>
            <a:pathLst>
              <a:path w="2693519" h="3954809">
                <a:moveTo>
                  <a:pt x="2693520" y="0"/>
                </a:moveTo>
                <a:lnTo>
                  <a:pt x="0" y="0"/>
                </a:lnTo>
                <a:lnTo>
                  <a:pt x="0" y="3954809"/>
                </a:lnTo>
                <a:lnTo>
                  <a:pt x="2693520" y="3954809"/>
                </a:lnTo>
                <a:lnTo>
                  <a:pt x="269352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12071" r="-121935" b="-7867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3980163" y="3503564"/>
            <a:ext cx="2027694" cy="3858932"/>
          </a:xfrm>
          <a:custGeom>
            <a:avLst/>
            <a:gdLst/>
            <a:ahLst/>
            <a:cxnLst/>
            <a:rect l="l" t="t" r="r" b="b"/>
            <a:pathLst>
              <a:path w="2027694" h="3858932">
                <a:moveTo>
                  <a:pt x="0" y="0"/>
                </a:moveTo>
                <a:lnTo>
                  <a:pt x="2027694" y="0"/>
                </a:lnTo>
                <a:lnTo>
                  <a:pt x="2027694" y="3858932"/>
                </a:lnTo>
                <a:lnTo>
                  <a:pt x="0" y="38589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flipH="1">
            <a:off x="1945391" y="3418204"/>
            <a:ext cx="1689270" cy="3519313"/>
          </a:xfrm>
          <a:custGeom>
            <a:avLst/>
            <a:gdLst/>
            <a:ahLst/>
            <a:cxnLst/>
            <a:rect l="l" t="t" r="r" b="b"/>
            <a:pathLst>
              <a:path w="1689270" h="3519313">
                <a:moveTo>
                  <a:pt x="1689270" y="0"/>
                </a:moveTo>
                <a:lnTo>
                  <a:pt x="0" y="0"/>
                </a:lnTo>
                <a:lnTo>
                  <a:pt x="0" y="3519313"/>
                </a:lnTo>
                <a:lnTo>
                  <a:pt x="1689270" y="3519313"/>
                </a:lnTo>
                <a:lnTo>
                  <a:pt x="168927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4542842" y="-1559452"/>
            <a:ext cx="9202317" cy="5176303"/>
          </a:xfrm>
          <a:custGeom>
            <a:avLst/>
            <a:gdLst/>
            <a:ahLst/>
            <a:cxnLst/>
            <a:rect l="l" t="t" r="r" b="b"/>
            <a:pathLst>
              <a:path w="9202317" h="5176303">
                <a:moveTo>
                  <a:pt x="0" y="0"/>
                </a:moveTo>
                <a:lnTo>
                  <a:pt x="9202316" y="0"/>
                </a:lnTo>
                <a:lnTo>
                  <a:pt x="9202316" y="5176304"/>
                </a:lnTo>
                <a:lnTo>
                  <a:pt x="0" y="5176304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517300" y="8147304"/>
            <a:ext cx="7315200" cy="2139696"/>
          </a:xfrm>
          <a:custGeom>
            <a:avLst/>
            <a:gdLst/>
            <a:ahLst/>
            <a:cxnLst/>
            <a:rect l="l" t="t" r="r" b="b"/>
            <a:pathLst>
              <a:path w="7315200" h="2139696">
                <a:moveTo>
                  <a:pt x="0" y="0"/>
                </a:moveTo>
                <a:lnTo>
                  <a:pt x="7315200" y="0"/>
                </a:lnTo>
                <a:lnTo>
                  <a:pt x="7315200" y="2139696"/>
                </a:lnTo>
                <a:lnTo>
                  <a:pt x="0" y="21396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498540" y="6890835"/>
            <a:ext cx="1199181" cy="948352"/>
          </a:xfrm>
          <a:custGeom>
            <a:avLst/>
            <a:gdLst/>
            <a:ahLst/>
            <a:cxnLst/>
            <a:rect l="l" t="t" r="r" b="b"/>
            <a:pathLst>
              <a:path w="1199181" h="948352">
                <a:moveTo>
                  <a:pt x="0" y="0"/>
                </a:moveTo>
                <a:lnTo>
                  <a:pt x="1199180" y="0"/>
                </a:lnTo>
                <a:lnTo>
                  <a:pt x="1199180" y="948352"/>
                </a:lnTo>
                <a:lnTo>
                  <a:pt x="0" y="94835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1325882" y="641053"/>
            <a:ext cx="697813" cy="1101085"/>
          </a:xfrm>
          <a:custGeom>
            <a:avLst/>
            <a:gdLst/>
            <a:ahLst/>
            <a:cxnLst/>
            <a:rect l="l" t="t" r="r" b="b"/>
            <a:pathLst>
              <a:path w="697813" h="1101085">
                <a:moveTo>
                  <a:pt x="0" y="0"/>
                </a:moveTo>
                <a:lnTo>
                  <a:pt x="697813" y="0"/>
                </a:lnTo>
                <a:lnTo>
                  <a:pt x="697813" y="1101085"/>
                </a:lnTo>
                <a:lnTo>
                  <a:pt x="0" y="110108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583004" y="5626665"/>
            <a:ext cx="2587181" cy="4114800"/>
          </a:xfrm>
          <a:custGeom>
            <a:avLst/>
            <a:gdLst/>
            <a:ahLst/>
            <a:cxnLst/>
            <a:rect l="l" t="t" r="r" b="b"/>
            <a:pathLst>
              <a:path w="2587181" h="4114800">
                <a:moveTo>
                  <a:pt x="0" y="0"/>
                </a:moveTo>
                <a:lnTo>
                  <a:pt x="2587180" y="0"/>
                </a:lnTo>
                <a:lnTo>
                  <a:pt x="25871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2922925" y="1557201"/>
            <a:ext cx="5151229" cy="6281986"/>
          </a:xfrm>
          <a:custGeom>
            <a:avLst/>
            <a:gdLst/>
            <a:ahLst/>
            <a:cxnLst/>
            <a:rect l="l" t="t" r="r" b="b"/>
            <a:pathLst>
              <a:path w="5151229" h="6281986">
                <a:moveTo>
                  <a:pt x="0" y="0"/>
                </a:moveTo>
                <a:lnTo>
                  <a:pt x="5151229" y="0"/>
                </a:lnTo>
                <a:lnTo>
                  <a:pt x="5151229" y="6281986"/>
                </a:lnTo>
                <a:lnTo>
                  <a:pt x="0" y="6281986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109511" y="5626665"/>
            <a:ext cx="1196341" cy="1079698"/>
          </a:xfrm>
          <a:custGeom>
            <a:avLst/>
            <a:gdLst/>
            <a:ahLst/>
            <a:cxnLst/>
            <a:rect l="l" t="t" r="r" b="b"/>
            <a:pathLst>
              <a:path w="1196341" h="1079698">
                <a:moveTo>
                  <a:pt x="0" y="0"/>
                </a:moveTo>
                <a:lnTo>
                  <a:pt x="1196341" y="0"/>
                </a:lnTo>
                <a:lnTo>
                  <a:pt x="1196341" y="1079698"/>
                </a:lnTo>
                <a:lnTo>
                  <a:pt x="0" y="107969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2700000">
            <a:off x="14551448" y="3641271"/>
            <a:ext cx="916461" cy="466249"/>
          </a:xfrm>
          <a:custGeom>
            <a:avLst/>
            <a:gdLst/>
            <a:ahLst/>
            <a:cxnLst/>
            <a:rect l="l" t="t" r="r" b="b"/>
            <a:pathLst>
              <a:path w="916461" h="466249">
                <a:moveTo>
                  <a:pt x="0" y="0"/>
                </a:moveTo>
                <a:lnTo>
                  <a:pt x="916460" y="0"/>
                </a:lnTo>
                <a:lnTo>
                  <a:pt x="916460" y="466250"/>
                </a:lnTo>
                <a:lnTo>
                  <a:pt x="0" y="466250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264536" y="5626665"/>
            <a:ext cx="1796350" cy="1407685"/>
          </a:xfrm>
          <a:custGeom>
            <a:avLst/>
            <a:gdLst/>
            <a:ahLst/>
            <a:cxnLst/>
            <a:rect l="l" t="t" r="r" b="b"/>
            <a:pathLst>
              <a:path w="1796350" h="1407685">
                <a:moveTo>
                  <a:pt x="0" y="0"/>
                </a:moveTo>
                <a:lnTo>
                  <a:pt x="1796350" y="0"/>
                </a:lnTo>
                <a:lnTo>
                  <a:pt x="1796350" y="1407686"/>
                </a:lnTo>
                <a:lnTo>
                  <a:pt x="0" y="1407686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0206906" y="7034351"/>
            <a:ext cx="620787" cy="486471"/>
          </a:xfrm>
          <a:custGeom>
            <a:avLst/>
            <a:gdLst/>
            <a:ahLst/>
            <a:cxnLst/>
            <a:rect l="l" t="t" r="r" b="b"/>
            <a:pathLst>
              <a:path w="620787" h="486471">
                <a:moveTo>
                  <a:pt x="0" y="0"/>
                </a:moveTo>
                <a:lnTo>
                  <a:pt x="620787" y="0"/>
                </a:lnTo>
                <a:lnTo>
                  <a:pt x="620787" y="486471"/>
                </a:lnTo>
                <a:lnTo>
                  <a:pt x="0" y="48647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5219479" y="4192303"/>
            <a:ext cx="2474659" cy="1902394"/>
          </a:xfrm>
          <a:custGeom>
            <a:avLst/>
            <a:gdLst/>
            <a:ahLst/>
            <a:cxnLst/>
            <a:rect l="l" t="t" r="r" b="b"/>
            <a:pathLst>
              <a:path w="2474659" h="1902394">
                <a:moveTo>
                  <a:pt x="0" y="0"/>
                </a:moveTo>
                <a:lnTo>
                  <a:pt x="2474659" y="0"/>
                </a:lnTo>
                <a:lnTo>
                  <a:pt x="2474659" y="1902394"/>
                </a:lnTo>
                <a:lnTo>
                  <a:pt x="0" y="190239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028700" y="539472"/>
            <a:ext cx="2554304" cy="1017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8406"/>
              </a:lnSpc>
              <a:spcBef>
                <a:spcPct val="0"/>
              </a:spcBef>
            </a:pPr>
            <a:r>
              <a:rPr lang="en-US" sz="6004" b="1" spc="-120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Activity: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42063" y="730740"/>
            <a:ext cx="8680862" cy="826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6732"/>
              </a:lnSpc>
              <a:spcBef>
                <a:spcPct val="0"/>
              </a:spcBef>
            </a:pPr>
            <a:r>
              <a:rPr lang="en-US" sz="4809" b="1" spc="-96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Where is my lost sheep?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94408" y="1665938"/>
            <a:ext cx="8170575" cy="1510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92"/>
              </a:lnSpc>
            </a:pPr>
            <a:r>
              <a:rPr lang="en-US" sz="4351" b="1" spc="-87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There are 4 lost sheep. </a:t>
            </a:r>
          </a:p>
          <a:p>
            <a:pPr marL="0" lvl="0" indent="0" algn="just">
              <a:lnSpc>
                <a:spcPts val="6092"/>
              </a:lnSpc>
              <a:spcBef>
                <a:spcPct val="0"/>
              </a:spcBef>
            </a:pPr>
            <a:r>
              <a:rPr lang="en-US" sz="4351" b="1" spc="-87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Can you find all 4 of my sheep?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652187" y="4306108"/>
            <a:ext cx="1609243" cy="1002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017"/>
              </a:lnSpc>
              <a:spcBef>
                <a:spcPct val="0"/>
              </a:spcBef>
            </a:pPr>
            <a:r>
              <a:rPr lang="en-US" sz="2869" b="1" spc="-57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I love my sheep!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664735" y="-180975"/>
            <a:ext cx="7741448" cy="1495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13"/>
              </a:lnSpc>
            </a:pPr>
            <a:r>
              <a:rPr lang="en-US" sz="8723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Reflection Questions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02668" y="1793913"/>
            <a:ext cx="17277457" cy="6602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618305" lvl="1" indent="-809152" algn="l">
              <a:lnSpc>
                <a:spcPts val="10493"/>
              </a:lnSpc>
              <a:buAutoNum type="arabicPeriod"/>
            </a:pPr>
            <a:r>
              <a:rPr lang="en-US" sz="749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What is something you learned today? </a:t>
            </a:r>
          </a:p>
          <a:p>
            <a:pPr marL="1618305" lvl="1" indent="-809152" algn="l">
              <a:lnSpc>
                <a:spcPts val="10493"/>
              </a:lnSpc>
              <a:buAutoNum type="arabicPeriod"/>
            </a:pPr>
            <a:r>
              <a:rPr lang="en-US" sz="749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What is one way God demonstrates His love for us? </a:t>
            </a:r>
          </a:p>
          <a:p>
            <a:pPr marL="1618305" lvl="1" indent="-809152" algn="l">
              <a:lnSpc>
                <a:spcPts val="10493"/>
              </a:lnSpc>
              <a:buAutoNum type="arabicPeriod"/>
            </a:pPr>
            <a:r>
              <a:rPr lang="en-US" sz="749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What did Christ do for us while we were sinners?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59746" y="-498582"/>
            <a:ext cx="4908558" cy="2534043"/>
          </a:xfrm>
          <a:custGeom>
            <a:avLst/>
            <a:gdLst/>
            <a:ahLst/>
            <a:cxnLst/>
            <a:rect l="l" t="t" r="r" b="b"/>
            <a:pathLst>
              <a:path w="4908558" h="2534043">
                <a:moveTo>
                  <a:pt x="0" y="0"/>
                </a:moveTo>
                <a:lnTo>
                  <a:pt x="4908558" y="0"/>
                </a:lnTo>
                <a:lnTo>
                  <a:pt x="4908558" y="2534043"/>
                </a:lnTo>
                <a:lnTo>
                  <a:pt x="0" y="25340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842880" y="7327535"/>
            <a:ext cx="5463979" cy="2818503"/>
          </a:xfrm>
          <a:custGeom>
            <a:avLst/>
            <a:gdLst/>
            <a:ahLst/>
            <a:cxnLst/>
            <a:rect l="l" t="t" r="r" b="b"/>
            <a:pathLst>
              <a:path w="5463979" h="2818503">
                <a:moveTo>
                  <a:pt x="0" y="0"/>
                </a:moveTo>
                <a:lnTo>
                  <a:pt x="5463979" y="0"/>
                </a:lnTo>
                <a:lnTo>
                  <a:pt x="5463979" y="2818503"/>
                </a:lnTo>
                <a:lnTo>
                  <a:pt x="0" y="28185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3556838" y="2387389"/>
            <a:ext cx="6168126" cy="2672854"/>
          </a:xfrm>
          <a:custGeom>
            <a:avLst/>
            <a:gdLst/>
            <a:ahLst/>
            <a:cxnLst/>
            <a:rect l="l" t="t" r="r" b="b"/>
            <a:pathLst>
              <a:path w="6168126" h="2672854">
                <a:moveTo>
                  <a:pt x="0" y="0"/>
                </a:moveTo>
                <a:lnTo>
                  <a:pt x="6168126" y="0"/>
                </a:lnTo>
                <a:lnTo>
                  <a:pt x="6168126" y="2672855"/>
                </a:lnTo>
                <a:lnTo>
                  <a:pt x="0" y="26728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977989"/>
            <a:ext cx="15612453" cy="2226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93"/>
              </a:lnSpc>
              <a:spcBef>
                <a:spcPct val="0"/>
              </a:spcBef>
            </a:pPr>
            <a:r>
              <a:rPr lang="en-US" sz="8940" u="none" strike="noStrike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Conclusion: The Message of God’s love</a:t>
            </a:r>
          </a:p>
        </p:txBody>
      </p:sp>
      <p:sp>
        <p:nvSpPr>
          <p:cNvPr id="6" name="Freeform 6"/>
          <p:cNvSpPr/>
          <p:nvPr/>
        </p:nvSpPr>
        <p:spPr>
          <a:xfrm>
            <a:off x="1448936" y="8284351"/>
            <a:ext cx="3982075" cy="1947899"/>
          </a:xfrm>
          <a:custGeom>
            <a:avLst/>
            <a:gdLst/>
            <a:ahLst/>
            <a:cxnLst/>
            <a:rect l="l" t="t" r="r" b="b"/>
            <a:pathLst>
              <a:path w="3982075" h="1947899">
                <a:moveTo>
                  <a:pt x="0" y="0"/>
                </a:moveTo>
                <a:lnTo>
                  <a:pt x="3982075" y="0"/>
                </a:lnTo>
                <a:lnTo>
                  <a:pt x="3982075" y="1947898"/>
                </a:lnTo>
                <a:lnTo>
                  <a:pt x="0" y="19478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1011604" y="3647315"/>
            <a:ext cx="6584934" cy="6584934"/>
          </a:xfrm>
          <a:custGeom>
            <a:avLst/>
            <a:gdLst/>
            <a:ahLst/>
            <a:cxnLst/>
            <a:rect l="l" t="t" r="r" b="b"/>
            <a:pathLst>
              <a:path w="6584934" h="6584934">
                <a:moveTo>
                  <a:pt x="0" y="0"/>
                </a:moveTo>
                <a:lnTo>
                  <a:pt x="6584933" y="0"/>
                </a:lnTo>
                <a:lnTo>
                  <a:pt x="6584933" y="6584934"/>
                </a:lnTo>
                <a:lnTo>
                  <a:pt x="0" y="658493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028700" y="3016987"/>
            <a:ext cx="10976414" cy="7129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02"/>
              </a:lnSpc>
            </a:pPr>
            <a:r>
              <a:rPr lang="en-US" sz="8001">
                <a:solidFill>
                  <a:srgbClr val="590C07"/>
                </a:solidFill>
                <a:latin typeface="Handyman"/>
                <a:ea typeface="Handyman"/>
                <a:cs typeface="Handyman"/>
                <a:sym typeface="Handyman"/>
              </a:rPr>
              <a:t>God loves everyone. Whether they are a sinner or saved there is no depth that He won’t go to save you. 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73761" y="4374902"/>
            <a:ext cx="3472049" cy="5280682"/>
          </a:xfrm>
          <a:custGeom>
            <a:avLst/>
            <a:gdLst/>
            <a:ahLst/>
            <a:cxnLst/>
            <a:rect l="l" t="t" r="r" b="b"/>
            <a:pathLst>
              <a:path w="3472049" h="5280682">
                <a:moveTo>
                  <a:pt x="0" y="0"/>
                </a:moveTo>
                <a:lnTo>
                  <a:pt x="3472049" y="0"/>
                </a:lnTo>
                <a:lnTo>
                  <a:pt x="3472049" y="5280683"/>
                </a:lnTo>
                <a:lnTo>
                  <a:pt x="0" y="52806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226414" y="369399"/>
            <a:ext cx="16032886" cy="1528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13"/>
              </a:lnSpc>
            </a:pPr>
            <a:r>
              <a:rPr lang="en-US" sz="11413" b="1" spc="-57">
                <a:solidFill>
                  <a:srgbClr val="000000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Let’s pray together!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373165" y="1447645"/>
            <a:ext cx="15541671" cy="7677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45"/>
              </a:lnSpc>
            </a:pPr>
            <a:r>
              <a:rPr lang="en-US" sz="14945" b="1" spc="-74">
                <a:solidFill>
                  <a:srgbClr val="000000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Good Afternoon and What is your Good News today?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206474" y="4374902"/>
            <a:ext cx="4052826" cy="5062165"/>
          </a:xfrm>
          <a:custGeom>
            <a:avLst/>
            <a:gdLst/>
            <a:ahLst/>
            <a:cxnLst/>
            <a:rect l="l" t="t" r="r" b="b"/>
            <a:pathLst>
              <a:path w="4052826" h="5062165">
                <a:moveTo>
                  <a:pt x="0" y="0"/>
                </a:moveTo>
                <a:lnTo>
                  <a:pt x="4052826" y="0"/>
                </a:lnTo>
                <a:lnTo>
                  <a:pt x="4052826" y="5062165"/>
                </a:lnTo>
                <a:lnTo>
                  <a:pt x="0" y="50621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7403335" y="4374902"/>
            <a:ext cx="2747030" cy="5227911"/>
          </a:xfrm>
          <a:custGeom>
            <a:avLst/>
            <a:gdLst/>
            <a:ahLst/>
            <a:cxnLst/>
            <a:rect l="l" t="t" r="r" b="b"/>
            <a:pathLst>
              <a:path w="2747030" h="5227911">
                <a:moveTo>
                  <a:pt x="0" y="0"/>
                </a:moveTo>
                <a:lnTo>
                  <a:pt x="2747029" y="0"/>
                </a:lnTo>
                <a:lnTo>
                  <a:pt x="2747029" y="5227912"/>
                </a:lnTo>
                <a:lnTo>
                  <a:pt x="0" y="52279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873761" y="4374902"/>
            <a:ext cx="3472049" cy="5280682"/>
          </a:xfrm>
          <a:custGeom>
            <a:avLst/>
            <a:gdLst/>
            <a:ahLst/>
            <a:cxnLst/>
            <a:rect l="l" t="t" r="r" b="b"/>
            <a:pathLst>
              <a:path w="3472049" h="5280682">
                <a:moveTo>
                  <a:pt x="0" y="0"/>
                </a:moveTo>
                <a:lnTo>
                  <a:pt x="3472049" y="0"/>
                </a:lnTo>
                <a:lnTo>
                  <a:pt x="3472049" y="5280683"/>
                </a:lnTo>
                <a:lnTo>
                  <a:pt x="0" y="52806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127557" y="1531926"/>
            <a:ext cx="16032886" cy="1528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13"/>
              </a:lnSpc>
            </a:pPr>
            <a:r>
              <a:rPr lang="en-US" sz="11413" b="1" spc="-57">
                <a:solidFill>
                  <a:srgbClr val="000000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Let’s pray together!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8507606" y="2361040"/>
            <a:ext cx="5006787" cy="4161877"/>
          </a:xfrm>
          <a:custGeom>
            <a:avLst/>
            <a:gdLst/>
            <a:ahLst/>
            <a:cxnLst/>
            <a:rect l="l" t="t" r="r" b="b"/>
            <a:pathLst>
              <a:path w="5006787" h="4161877">
                <a:moveTo>
                  <a:pt x="5006787" y="0"/>
                </a:moveTo>
                <a:lnTo>
                  <a:pt x="0" y="0"/>
                </a:lnTo>
                <a:lnTo>
                  <a:pt x="0" y="4161877"/>
                </a:lnTo>
                <a:lnTo>
                  <a:pt x="5006787" y="4161877"/>
                </a:lnTo>
                <a:lnTo>
                  <a:pt x="500678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446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5784665" y="2824588"/>
            <a:ext cx="2722941" cy="3763056"/>
          </a:xfrm>
          <a:custGeom>
            <a:avLst/>
            <a:gdLst/>
            <a:ahLst/>
            <a:cxnLst/>
            <a:rect l="l" t="t" r="r" b="b"/>
            <a:pathLst>
              <a:path w="2722941" h="3763056">
                <a:moveTo>
                  <a:pt x="0" y="0"/>
                </a:moveTo>
                <a:lnTo>
                  <a:pt x="2722941" y="0"/>
                </a:lnTo>
                <a:lnTo>
                  <a:pt x="2722941" y="3763056"/>
                </a:lnTo>
                <a:lnTo>
                  <a:pt x="0" y="37630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3514393" y="2472844"/>
            <a:ext cx="2283568" cy="4161877"/>
          </a:xfrm>
          <a:custGeom>
            <a:avLst/>
            <a:gdLst/>
            <a:ahLst/>
            <a:cxnLst/>
            <a:rect l="l" t="t" r="r" b="b"/>
            <a:pathLst>
              <a:path w="2283568" h="4161877">
                <a:moveTo>
                  <a:pt x="0" y="0"/>
                </a:moveTo>
                <a:lnTo>
                  <a:pt x="2283568" y="0"/>
                </a:lnTo>
                <a:lnTo>
                  <a:pt x="2283568" y="4161877"/>
                </a:lnTo>
                <a:lnTo>
                  <a:pt x="0" y="41618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2172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2498242" y="1953929"/>
            <a:ext cx="3286423" cy="3954809"/>
          </a:xfrm>
          <a:custGeom>
            <a:avLst/>
            <a:gdLst/>
            <a:ahLst/>
            <a:cxnLst/>
            <a:rect l="l" t="t" r="r" b="b"/>
            <a:pathLst>
              <a:path w="3286423" h="3954809">
                <a:moveTo>
                  <a:pt x="3286423" y="0"/>
                </a:moveTo>
                <a:lnTo>
                  <a:pt x="0" y="0"/>
                </a:lnTo>
                <a:lnTo>
                  <a:pt x="0" y="3954809"/>
                </a:lnTo>
                <a:lnTo>
                  <a:pt x="3286423" y="3954809"/>
                </a:lnTo>
                <a:lnTo>
                  <a:pt x="328642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73748" t="-19856" b="-5882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H="1">
            <a:off x="-338405" y="2672255"/>
            <a:ext cx="3544114" cy="3763056"/>
          </a:xfrm>
          <a:custGeom>
            <a:avLst/>
            <a:gdLst/>
            <a:ahLst/>
            <a:cxnLst/>
            <a:rect l="l" t="t" r="r" b="b"/>
            <a:pathLst>
              <a:path w="3544114" h="3763056">
                <a:moveTo>
                  <a:pt x="3544114" y="0"/>
                </a:moveTo>
                <a:lnTo>
                  <a:pt x="0" y="0"/>
                </a:lnTo>
                <a:lnTo>
                  <a:pt x="0" y="3763055"/>
                </a:lnTo>
                <a:lnTo>
                  <a:pt x="3544114" y="3763055"/>
                </a:lnTo>
                <a:lnTo>
                  <a:pt x="354411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931061" y="2929760"/>
            <a:ext cx="2356939" cy="3714213"/>
          </a:xfrm>
          <a:custGeom>
            <a:avLst/>
            <a:gdLst/>
            <a:ahLst/>
            <a:cxnLst/>
            <a:rect l="l" t="t" r="r" b="b"/>
            <a:pathLst>
              <a:path w="2356939" h="3714213">
                <a:moveTo>
                  <a:pt x="0" y="0"/>
                </a:moveTo>
                <a:lnTo>
                  <a:pt x="2356939" y="0"/>
                </a:lnTo>
                <a:lnTo>
                  <a:pt x="2356939" y="3714212"/>
                </a:lnTo>
                <a:lnTo>
                  <a:pt x="0" y="37142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r="-128666" b="-337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2713850" y="8394016"/>
            <a:ext cx="1601086" cy="1728568"/>
          </a:xfrm>
          <a:custGeom>
            <a:avLst/>
            <a:gdLst/>
            <a:ahLst/>
            <a:cxnLst/>
            <a:rect l="l" t="t" r="r" b="b"/>
            <a:pathLst>
              <a:path w="1601086" h="1728568">
                <a:moveTo>
                  <a:pt x="0" y="0"/>
                </a:moveTo>
                <a:lnTo>
                  <a:pt x="1601086" y="0"/>
                </a:lnTo>
                <a:lnTo>
                  <a:pt x="1601086" y="1728568"/>
                </a:lnTo>
                <a:lnTo>
                  <a:pt x="0" y="17285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127557" y="7030279"/>
            <a:ext cx="16032886" cy="1528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13"/>
              </a:lnSpc>
            </a:pPr>
            <a:r>
              <a:rPr lang="en-US" sz="11413" b="1" spc="-57">
                <a:solidFill>
                  <a:srgbClr val="000000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Let’s sing together!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406202" y="8987057"/>
            <a:ext cx="10202808" cy="972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63"/>
              </a:lnSpc>
            </a:pPr>
            <a:r>
              <a:rPr lang="en-US" sz="7263" b="1" spc="-36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What A Mighty God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41864" y="3591246"/>
            <a:ext cx="16404273" cy="3428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90"/>
              </a:lnSpc>
              <a:spcBef>
                <a:spcPct val="0"/>
              </a:spcBef>
            </a:pPr>
            <a:r>
              <a:rPr lang="en-US" sz="1377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Do you know how much God loves you?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1263863"/>
            <a:ext cx="16828687" cy="5067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171"/>
              </a:lnSpc>
            </a:pPr>
            <a:r>
              <a:rPr lang="en-US" sz="9408">
                <a:solidFill>
                  <a:srgbClr val="590C07"/>
                </a:solidFill>
                <a:latin typeface="Handyman"/>
                <a:ea typeface="Handyman"/>
                <a:cs typeface="Handyman"/>
                <a:sym typeface="Handyman"/>
              </a:rPr>
              <a:t>God loves everyone. No one person is more important to God He loves us all. We are all unique to Him.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70429" y="1377813"/>
            <a:ext cx="17747141" cy="7398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511693" lvl="1" indent="-755846" algn="l">
              <a:lnSpc>
                <a:spcPts val="9802"/>
              </a:lnSpc>
              <a:buAutoNum type="arabicPeriod"/>
            </a:pPr>
            <a:r>
              <a:rPr lang="en-US" sz="7001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Have you ever lost something that you really loved? </a:t>
            </a:r>
          </a:p>
          <a:p>
            <a:pPr marL="1511693" lvl="1" indent="-755846" algn="l">
              <a:lnSpc>
                <a:spcPts val="9802"/>
              </a:lnSpc>
              <a:buAutoNum type="arabicPeriod"/>
            </a:pPr>
            <a:r>
              <a:rPr lang="en-US" sz="7001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How did that make you feel when you couldn’t find it? </a:t>
            </a:r>
          </a:p>
          <a:p>
            <a:pPr marL="1511693" lvl="1" indent="-755846" algn="l">
              <a:lnSpc>
                <a:spcPts val="9802"/>
              </a:lnSpc>
              <a:buAutoNum type="arabicPeriod"/>
            </a:pPr>
            <a:r>
              <a:rPr lang="en-US" sz="7001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How did it make you feel when you did find it?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110781" y="454979"/>
            <a:ext cx="16066438" cy="1404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92"/>
              </a:lnSpc>
              <a:spcBef>
                <a:spcPct val="0"/>
              </a:spcBef>
            </a:pPr>
            <a:r>
              <a:rPr lang="en-US" sz="1093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Let’s Practice our Memory Verse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684636"/>
            <a:ext cx="15468531" cy="8965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795"/>
              </a:lnSpc>
            </a:pPr>
            <a:r>
              <a:rPr lang="en-US" sz="8425">
                <a:solidFill>
                  <a:srgbClr val="590C07"/>
                </a:solidFill>
                <a:latin typeface="Handyman"/>
                <a:ea typeface="Handyman"/>
                <a:cs typeface="Handyman"/>
                <a:sym typeface="Handyman"/>
              </a:rPr>
              <a:t>“For God so loved the world, that he gave his only begotten Son, that whosoever believeth in him should not perish, but have everlasting life.”</a:t>
            </a:r>
          </a:p>
          <a:p>
            <a:pPr algn="l">
              <a:lnSpc>
                <a:spcPts val="11795"/>
              </a:lnSpc>
            </a:pPr>
            <a:r>
              <a:rPr lang="en-US" sz="8425">
                <a:solidFill>
                  <a:srgbClr val="590C07"/>
                </a:solidFill>
                <a:latin typeface="Handyman"/>
                <a:ea typeface="Handyman"/>
                <a:cs typeface="Handyman"/>
                <a:sym typeface="Handyman"/>
              </a:rPr>
              <a:t>‭‭John‬ ‭3‬:‭16‬ ‭KJV‬‬</a:t>
            </a:r>
          </a:p>
          <a:p>
            <a:pPr marL="0" lvl="0" indent="0" algn="l">
              <a:lnSpc>
                <a:spcPts val="11795"/>
              </a:lnSpc>
            </a:pPr>
            <a:endParaRPr lang="en-US" sz="8425">
              <a:solidFill>
                <a:srgbClr val="590C07"/>
              </a:solidFill>
              <a:latin typeface="Handyman"/>
              <a:ea typeface="Handyman"/>
              <a:cs typeface="Handyman"/>
              <a:sym typeface="Handy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539</Words>
  <Application>Microsoft Office PowerPoint</Application>
  <PresentationFormat>Custom</PresentationFormat>
  <Paragraphs>52</Paragraphs>
  <Slides>23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Proxima Nova Bold</vt:lpstr>
      <vt:lpstr>TT Corals Bold</vt:lpstr>
      <vt:lpstr>Arial</vt:lpstr>
      <vt:lpstr>Proxima Nova Heavy</vt:lpstr>
      <vt:lpstr>Calibri</vt:lpstr>
      <vt:lpstr>Handyman</vt:lpstr>
      <vt:lpstr>KG Primary Penmanship</vt:lpstr>
      <vt:lpstr>Abril Fatface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 Elementary Week 4</dc:title>
  <cp:lastModifiedBy>Rebekah Jahaziel</cp:lastModifiedBy>
  <cp:revision>1</cp:revision>
  <dcterms:created xsi:type="dcterms:W3CDTF">2006-08-16T00:00:00Z</dcterms:created>
  <dcterms:modified xsi:type="dcterms:W3CDTF">2026-07-17T18:42:49Z</dcterms:modified>
  <dc:identifier>DAHPg01AUNc</dc:identifier>
</cp:coreProperties>
</file>