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Proxima Nova Bold" charset="1" panose="02000506030000020004"/>
      <p:regular r:id="rId24"/>
    </p:embeddedFont>
    <p:embeddedFont>
      <p:font typeface="Proxima Nova Heavy" charset="1" panose="02000506030000020004"/>
      <p:regular r:id="rId25"/>
    </p:embeddedFont>
    <p:embeddedFont>
      <p:font typeface="KG Primary Penmanship" charset="1" panose="02000506000000020003"/>
      <p:regular r:id="rId26"/>
    </p:embeddedFont>
    <p:embeddedFont>
      <p:font typeface="Handyman" charset="1" panose="00000000000000000000"/>
      <p:regular r:id="rId27"/>
    </p:embeddedFont>
    <p:embeddedFont>
      <p:font typeface="Abril Fatface" charset="1" panose="02000503000000020003"/>
      <p:regular r:id="rId28"/>
    </p:embeddedFont>
    <p:embeddedFont>
      <p:font typeface="TT Corals Bold" charset="1" panose="02000806030000020003"/>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svg" Type="http://schemas.openxmlformats.org/officeDocument/2006/relationships/image"/><Relationship Id="rId12" Target="../media/image13.png" Type="http://schemas.openxmlformats.org/officeDocument/2006/relationships/image"/><Relationship Id="rId13" Target="../media/image14.svg" Type="http://schemas.openxmlformats.org/officeDocument/2006/relationships/image"/><Relationship Id="rId14" Target="../media/image15.png" Type="http://schemas.openxmlformats.org/officeDocument/2006/relationships/image"/><Relationship Id="rId15" Target="../media/image16.svg" Type="http://schemas.openxmlformats.org/officeDocument/2006/relationships/image"/><Relationship Id="rId16" Target="../media/image17.png" Type="http://schemas.openxmlformats.org/officeDocument/2006/relationships/image"/><Relationship Id="rId17" Target="../media/image18.svg" Type="http://schemas.openxmlformats.org/officeDocument/2006/relationships/image"/><Relationship Id="rId18" Target="../media/image4.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 Id="rId6" Target="../media/image7.png" Type="http://schemas.openxmlformats.org/officeDocument/2006/relationships/image"/><Relationship Id="rId7" Target="../media/image8.sv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9.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27.svg" Type="http://schemas.openxmlformats.org/officeDocument/2006/relationships/image"/><Relationship Id="rId12" Target="../media/image28.png" Type="http://schemas.openxmlformats.org/officeDocument/2006/relationships/image"/><Relationship Id="rId13" Target="../media/image29.svg" Type="http://schemas.openxmlformats.org/officeDocument/2006/relationships/image"/><Relationship Id="rId14" Target="../media/image30.png" Type="http://schemas.openxmlformats.org/officeDocument/2006/relationships/image"/><Relationship Id="rId15" Target="../media/image31.svg" Type="http://schemas.openxmlformats.org/officeDocument/2006/relationships/image"/><Relationship Id="rId16" Target="../media/image32.png" Type="http://schemas.openxmlformats.org/officeDocument/2006/relationships/image"/><Relationship Id="rId17" Target="../media/image33.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7.png" Type="http://schemas.openxmlformats.org/officeDocument/2006/relationships/image"/><Relationship Id="rId5" Target="../media/image8.svg" Type="http://schemas.openxmlformats.org/officeDocument/2006/relationships/image"/><Relationship Id="rId6" Target="../media/image9.png" Type="http://schemas.openxmlformats.org/officeDocument/2006/relationships/image"/><Relationship Id="rId7" Target="../media/image10.svg" Type="http://schemas.openxmlformats.org/officeDocument/2006/relationships/image"/><Relationship Id="rId8" Target="../media/image24.png" Type="http://schemas.openxmlformats.org/officeDocument/2006/relationships/image"/><Relationship Id="rId9" Target="../media/image2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5.jpeg" Type="http://schemas.openxmlformats.org/officeDocument/2006/relationships/image"/><Relationship Id="rId5" Target="https://www.youtube.com/watch?v=29ipPg2y-K0" TargetMode="External" Type="http://schemas.openxmlformats.org/officeDocument/2006/relationships/video"/></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5.jpeg" Type="http://schemas.openxmlformats.org/officeDocument/2006/relationships/image"/><Relationship Id="rId5" Target="https://www.youtube.com/watch?v=8Z_SMrnEiaI" TargetMode="External" Type="http://schemas.openxmlformats.org/officeDocument/2006/relationships/video"/></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4.png" Type="http://schemas.openxmlformats.org/officeDocument/2006/relationships/image"/><Relationship Id="rId2" Target="../media/image36.png" Type="http://schemas.openxmlformats.org/officeDocument/2006/relationships/image"/><Relationship Id="rId3" Target="../media/image37.sv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0.png" Type="http://schemas.openxmlformats.org/officeDocument/2006/relationships/image"/><Relationship Id="rId7" Target="../media/image41.svg" Type="http://schemas.openxmlformats.org/officeDocument/2006/relationships/image"/><Relationship Id="rId8" Target="../media/image42.png" Type="http://schemas.openxmlformats.org/officeDocument/2006/relationships/image"/><Relationship Id="rId9" Target="../media/image43.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08570" y="-8298023"/>
            <a:ext cx="21305141" cy="21305141"/>
          </a:xfrm>
          <a:custGeom>
            <a:avLst/>
            <a:gdLst/>
            <a:ahLst/>
            <a:cxnLst/>
            <a:rect r="r" b="b" t="t" l="l"/>
            <a:pathLst>
              <a:path h="21305141" w="21305141">
                <a:moveTo>
                  <a:pt x="0" y="0"/>
                </a:moveTo>
                <a:lnTo>
                  <a:pt x="21305140" y="0"/>
                </a:lnTo>
                <a:lnTo>
                  <a:pt x="21305140" y="21305141"/>
                </a:lnTo>
                <a:lnTo>
                  <a:pt x="0" y="2130514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3732892" y="1400640"/>
            <a:ext cx="10822217" cy="14000280"/>
          </a:xfrm>
          <a:custGeom>
            <a:avLst/>
            <a:gdLst/>
            <a:ahLst/>
            <a:cxnLst/>
            <a:rect r="r" b="b" t="t" l="l"/>
            <a:pathLst>
              <a:path h="14000280" w="10822217">
                <a:moveTo>
                  <a:pt x="0" y="0"/>
                </a:moveTo>
                <a:lnTo>
                  <a:pt x="10822216" y="0"/>
                </a:lnTo>
                <a:lnTo>
                  <a:pt x="10822216" y="14000280"/>
                </a:lnTo>
                <a:lnTo>
                  <a:pt x="0" y="14000280"/>
                </a:lnTo>
                <a:lnTo>
                  <a:pt x="0" y="0"/>
                </a:lnTo>
                <a:close/>
              </a:path>
            </a:pathLst>
          </a:custGeom>
          <a:blipFill>
            <a:blip r:embed="rId4"/>
            <a:stretch>
              <a:fillRect l="0" t="0" r="0" b="0"/>
            </a:stretch>
          </a:blipFill>
        </p:spPr>
      </p:sp>
      <p:sp>
        <p:nvSpPr>
          <p:cNvPr name="TextBox 4" id="4"/>
          <p:cNvSpPr txBox="true"/>
          <p:nvPr/>
        </p:nvSpPr>
        <p:spPr>
          <a:xfrm rot="0">
            <a:off x="11013858" y="9206716"/>
            <a:ext cx="8735039" cy="832436"/>
          </a:xfrm>
          <a:prstGeom prst="rect">
            <a:avLst/>
          </a:prstGeom>
        </p:spPr>
        <p:txBody>
          <a:bodyPr anchor="t" rtlCol="false" tIns="0" lIns="0" bIns="0" rIns="0">
            <a:spAutoFit/>
          </a:bodyPr>
          <a:lstStyle/>
          <a:p>
            <a:pPr algn="ctr">
              <a:lnSpc>
                <a:spcPts val="6218"/>
              </a:lnSpc>
            </a:pPr>
            <a:r>
              <a:rPr lang="en-US" b="true" sz="6218" spc="-31">
                <a:solidFill>
                  <a:srgbClr val="000000"/>
                </a:solidFill>
                <a:latin typeface="Proxima Nova Bold"/>
                <a:ea typeface="Proxima Nova Bold"/>
                <a:cs typeface="Proxima Nova Bold"/>
                <a:sym typeface="Proxima Nova Bold"/>
              </a:rPr>
              <a:t>Unit 4 Week 8</a:t>
            </a:r>
          </a:p>
        </p:txBody>
      </p:sp>
      <p:sp>
        <p:nvSpPr>
          <p:cNvPr name="Freeform 5" id="5"/>
          <p:cNvSpPr/>
          <p:nvPr/>
        </p:nvSpPr>
        <p:spPr>
          <a:xfrm flipH="false" flipV="false" rot="0">
            <a:off x="4542842" y="0"/>
            <a:ext cx="9202317" cy="1594717"/>
          </a:xfrm>
          <a:custGeom>
            <a:avLst/>
            <a:gdLst/>
            <a:ahLst/>
            <a:cxnLst/>
            <a:rect r="r" b="b" t="t" l="l"/>
            <a:pathLst>
              <a:path h="1594717" w="9202317">
                <a:moveTo>
                  <a:pt x="0" y="0"/>
                </a:moveTo>
                <a:lnTo>
                  <a:pt x="9202316" y="0"/>
                </a:lnTo>
                <a:lnTo>
                  <a:pt x="9202316" y="1594717"/>
                </a:lnTo>
                <a:lnTo>
                  <a:pt x="0" y="1594717"/>
                </a:lnTo>
                <a:lnTo>
                  <a:pt x="0" y="0"/>
                </a:lnTo>
                <a:close/>
              </a:path>
            </a:pathLst>
          </a:custGeom>
          <a:blipFill>
            <a:blip r:embed="rId5"/>
            <a:stretch>
              <a:fillRect l="0" t="-97788" r="0" b="-126802"/>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4F5F6"/>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28806" y="6989285"/>
            <a:ext cx="16830388" cy="2074151"/>
          </a:xfrm>
          <a:prstGeom prst="rect">
            <a:avLst/>
          </a:prstGeom>
        </p:spPr>
        <p:txBody>
          <a:bodyPr anchor="t" rtlCol="false" tIns="0" lIns="0" bIns="0" rIns="0">
            <a:spAutoFit/>
          </a:bodyPr>
          <a:lstStyle/>
          <a:p>
            <a:pPr algn="ctr">
              <a:lnSpc>
                <a:spcPts val="15659"/>
              </a:lnSpc>
            </a:pPr>
            <a:r>
              <a:rPr lang="en-US" b="true" sz="15659" spc="-234">
                <a:solidFill>
                  <a:srgbClr val="000000"/>
                </a:solidFill>
                <a:latin typeface="Proxima Nova Heavy"/>
                <a:ea typeface="Proxima Nova Heavy"/>
                <a:cs typeface="Proxima Nova Heavy"/>
                <a:sym typeface="Proxima Nova Heavy"/>
              </a:rPr>
              <a:t>Children’s Church</a:t>
            </a:r>
          </a:p>
        </p:txBody>
      </p:sp>
      <p:sp>
        <p:nvSpPr>
          <p:cNvPr name="Freeform 4" id="4"/>
          <p:cNvSpPr/>
          <p:nvPr/>
        </p:nvSpPr>
        <p:spPr>
          <a:xfrm flipH="false" flipV="false" rot="0">
            <a:off x="16188790" y="3083049"/>
            <a:ext cx="2264548" cy="3970033"/>
          </a:xfrm>
          <a:custGeom>
            <a:avLst/>
            <a:gdLst/>
            <a:ahLst/>
            <a:cxnLst/>
            <a:rect r="r" b="b" t="t" l="l"/>
            <a:pathLst>
              <a:path h="3970033" w="2264548">
                <a:moveTo>
                  <a:pt x="0" y="0"/>
                </a:moveTo>
                <a:lnTo>
                  <a:pt x="2264548" y="0"/>
                </a:lnTo>
                <a:lnTo>
                  <a:pt x="2264548" y="3970033"/>
                </a:lnTo>
                <a:lnTo>
                  <a:pt x="0" y="3970033"/>
                </a:lnTo>
                <a:lnTo>
                  <a:pt x="0" y="0"/>
                </a:lnTo>
                <a:close/>
              </a:path>
            </a:pathLst>
          </a:custGeom>
          <a:blipFill>
            <a:blip r:embed="rId4">
              <a:extLst>
                <a:ext uri="{96DAC541-7B7A-43D3-8B79-37D633B846F1}">
                  <asvg:svgBlip xmlns:asvg="http://schemas.microsoft.com/office/drawing/2016/SVG/main" r:embed="rId5"/>
                </a:ext>
              </a:extLst>
            </a:blip>
            <a:stretch>
              <a:fillRect l="-170089" t="0" r="0" b="0"/>
            </a:stretch>
          </a:blipFill>
        </p:spPr>
      </p:sp>
      <p:sp>
        <p:nvSpPr>
          <p:cNvPr name="Freeform 5" id="5"/>
          <p:cNvSpPr/>
          <p:nvPr/>
        </p:nvSpPr>
        <p:spPr>
          <a:xfrm flipH="true" flipV="false" rot="0">
            <a:off x="8668981" y="2858392"/>
            <a:ext cx="5006787" cy="4161877"/>
          </a:xfrm>
          <a:custGeom>
            <a:avLst/>
            <a:gdLst/>
            <a:ahLst/>
            <a:cxnLst/>
            <a:rect r="r" b="b" t="t" l="l"/>
            <a:pathLst>
              <a:path h="4161877" w="5006787">
                <a:moveTo>
                  <a:pt x="5006787" y="0"/>
                </a:moveTo>
                <a:lnTo>
                  <a:pt x="0" y="0"/>
                </a:lnTo>
                <a:lnTo>
                  <a:pt x="0" y="4161877"/>
                </a:lnTo>
                <a:lnTo>
                  <a:pt x="5006787" y="4161877"/>
                </a:lnTo>
                <a:lnTo>
                  <a:pt x="5006787" y="0"/>
                </a:lnTo>
                <a:close/>
              </a:path>
            </a:pathLst>
          </a:custGeom>
          <a:blipFill>
            <a:blip r:embed="rId6">
              <a:extLst>
                <a:ext uri="{96DAC541-7B7A-43D3-8B79-37D633B846F1}">
                  <asvg:svgBlip xmlns:asvg="http://schemas.microsoft.com/office/drawing/2016/SVG/main" r:embed="rId7"/>
                </a:ext>
              </a:extLst>
            </a:blip>
            <a:stretch>
              <a:fillRect l="0" t="0" r="-44679" b="0"/>
            </a:stretch>
          </a:blipFill>
        </p:spPr>
      </p:sp>
      <p:sp>
        <p:nvSpPr>
          <p:cNvPr name="TextBox 6" id="6"/>
          <p:cNvSpPr txBox="true"/>
          <p:nvPr/>
        </p:nvSpPr>
        <p:spPr>
          <a:xfrm rot="0">
            <a:off x="1028700" y="1333500"/>
            <a:ext cx="16032886" cy="2084704"/>
          </a:xfrm>
          <a:prstGeom prst="rect">
            <a:avLst/>
          </a:prstGeom>
        </p:spPr>
        <p:txBody>
          <a:bodyPr anchor="t" rtlCol="false" tIns="0" lIns="0" bIns="0" rIns="0">
            <a:spAutoFit/>
          </a:bodyPr>
          <a:lstStyle/>
          <a:p>
            <a:pPr algn="ctr">
              <a:lnSpc>
                <a:spcPts val="15699"/>
              </a:lnSpc>
            </a:pPr>
            <a:r>
              <a:rPr lang="en-US" b="true" sz="15699" spc="-235">
                <a:solidFill>
                  <a:srgbClr val="000000"/>
                </a:solidFill>
                <a:latin typeface="Proxima Nova Heavy"/>
                <a:ea typeface="Proxima Nova Heavy"/>
                <a:cs typeface="Proxima Nova Heavy"/>
                <a:sym typeface="Proxima Nova Heavy"/>
              </a:rPr>
              <a:t>Welcome to</a:t>
            </a:r>
          </a:p>
        </p:txBody>
      </p:sp>
      <p:sp>
        <p:nvSpPr>
          <p:cNvPr name="Freeform 7" id="7"/>
          <p:cNvSpPr/>
          <p:nvPr/>
        </p:nvSpPr>
        <p:spPr>
          <a:xfrm flipH="false" flipV="false" rot="0">
            <a:off x="4038752" y="3503564"/>
            <a:ext cx="2722941" cy="3763056"/>
          </a:xfrm>
          <a:custGeom>
            <a:avLst/>
            <a:gdLst/>
            <a:ahLst/>
            <a:cxnLst/>
            <a:rect r="r" b="b" t="t" l="l"/>
            <a:pathLst>
              <a:path h="3763056" w="2722941">
                <a:moveTo>
                  <a:pt x="0" y="0"/>
                </a:moveTo>
                <a:lnTo>
                  <a:pt x="2722941" y="0"/>
                </a:lnTo>
                <a:lnTo>
                  <a:pt x="2722941" y="3763056"/>
                </a:lnTo>
                <a:lnTo>
                  <a:pt x="0" y="376305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5682654" y="2278226"/>
            <a:ext cx="3378038" cy="4188484"/>
          </a:xfrm>
          <a:custGeom>
            <a:avLst/>
            <a:gdLst/>
            <a:ahLst/>
            <a:cxnLst/>
            <a:rect r="r" b="b" t="t" l="l"/>
            <a:pathLst>
              <a:path h="4188484" w="3378038">
                <a:moveTo>
                  <a:pt x="0" y="0"/>
                </a:moveTo>
                <a:lnTo>
                  <a:pt x="3378038" y="0"/>
                </a:lnTo>
                <a:lnTo>
                  <a:pt x="3378038" y="4188484"/>
                </a:lnTo>
                <a:lnTo>
                  <a:pt x="0" y="4188484"/>
                </a:lnTo>
                <a:lnTo>
                  <a:pt x="0" y="0"/>
                </a:lnTo>
                <a:close/>
              </a:path>
            </a:pathLst>
          </a:custGeom>
          <a:blipFill>
            <a:blip r:embed="rId10">
              <a:extLst>
                <a:ext uri="{96DAC541-7B7A-43D3-8B79-37D633B846F1}">
                  <asvg:svgBlip xmlns:asvg="http://schemas.microsoft.com/office/drawing/2016/SVG/main" r:embed="rId11"/>
                </a:ext>
              </a:extLst>
            </a:blip>
            <a:stretch>
              <a:fillRect l="0" t="-24606" r="-189217" b="-58605"/>
            </a:stretch>
          </a:blipFill>
        </p:spPr>
      </p:sp>
      <p:sp>
        <p:nvSpPr>
          <p:cNvPr name="Freeform 9" id="9"/>
          <p:cNvSpPr/>
          <p:nvPr/>
        </p:nvSpPr>
        <p:spPr>
          <a:xfrm flipH="true" flipV="false" rot="0">
            <a:off x="-318060" y="2540476"/>
            <a:ext cx="2693519" cy="3954809"/>
          </a:xfrm>
          <a:custGeom>
            <a:avLst/>
            <a:gdLst/>
            <a:ahLst/>
            <a:cxnLst/>
            <a:rect r="r" b="b" t="t" l="l"/>
            <a:pathLst>
              <a:path h="3954809" w="2693519">
                <a:moveTo>
                  <a:pt x="2693520" y="0"/>
                </a:moveTo>
                <a:lnTo>
                  <a:pt x="0" y="0"/>
                </a:lnTo>
                <a:lnTo>
                  <a:pt x="0" y="3954809"/>
                </a:lnTo>
                <a:lnTo>
                  <a:pt x="2693520" y="3954809"/>
                </a:lnTo>
                <a:lnTo>
                  <a:pt x="2693520" y="0"/>
                </a:lnTo>
                <a:close/>
              </a:path>
            </a:pathLst>
          </a:custGeom>
          <a:blipFill>
            <a:blip r:embed="rId12">
              <a:extLst>
                <a:ext uri="{96DAC541-7B7A-43D3-8B79-37D633B846F1}">
                  <asvg:svgBlip xmlns:asvg="http://schemas.microsoft.com/office/drawing/2016/SVG/main" r:embed="rId13"/>
                </a:ext>
              </a:extLst>
            </a:blip>
            <a:stretch>
              <a:fillRect l="-112071" t="0" r="-121935" b="-78677"/>
            </a:stretch>
          </a:blipFill>
        </p:spPr>
      </p:sp>
      <p:sp>
        <p:nvSpPr>
          <p:cNvPr name="Freeform 10" id="10"/>
          <p:cNvSpPr/>
          <p:nvPr/>
        </p:nvSpPr>
        <p:spPr>
          <a:xfrm flipH="false" flipV="false" rot="0">
            <a:off x="13980163" y="3503564"/>
            <a:ext cx="2027694" cy="3858932"/>
          </a:xfrm>
          <a:custGeom>
            <a:avLst/>
            <a:gdLst/>
            <a:ahLst/>
            <a:cxnLst/>
            <a:rect r="r" b="b" t="t" l="l"/>
            <a:pathLst>
              <a:path h="3858932" w="2027694">
                <a:moveTo>
                  <a:pt x="0" y="0"/>
                </a:moveTo>
                <a:lnTo>
                  <a:pt x="2027694" y="0"/>
                </a:lnTo>
                <a:lnTo>
                  <a:pt x="2027694" y="3858932"/>
                </a:lnTo>
                <a:lnTo>
                  <a:pt x="0" y="3858932"/>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1" id="11"/>
          <p:cNvSpPr/>
          <p:nvPr/>
        </p:nvSpPr>
        <p:spPr>
          <a:xfrm flipH="true" flipV="false" rot="0">
            <a:off x="1945391" y="3418204"/>
            <a:ext cx="1689270" cy="3519313"/>
          </a:xfrm>
          <a:custGeom>
            <a:avLst/>
            <a:gdLst/>
            <a:ahLst/>
            <a:cxnLst/>
            <a:rect r="r" b="b" t="t" l="l"/>
            <a:pathLst>
              <a:path h="3519313" w="1689270">
                <a:moveTo>
                  <a:pt x="1689270" y="0"/>
                </a:moveTo>
                <a:lnTo>
                  <a:pt x="0" y="0"/>
                </a:lnTo>
                <a:lnTo>
                  <a:pt x="0" y="3519313"/>
                </a:lnTo>
                <a:lnTo>
                  <a:pt x="1689270" y="3519313"/>
                </a:lnTo>
                <a:lnTo>
                  <a:pt x="168927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12" id="12"/>
          <p:cNvSpPr/>
          <p:nvPr/>
        </p:nvSpPr>
        <p:spPr>
          <a:xfrm flipH="false" flipV="false" rot="0">
            <a:off x="4542842" y="-1559452"/>
            <a:ext cx="9202317" cy="5176303"/>
          </a:xfrm>
          <a:custGeom>
            <a:avLst/>
            <a:gdLst/>
            <a:ahLst/>
            <a:cxnLst/>
            <a:rect r="r" b="b" t="t" l="l"/>
            <a:pathLst>
              <a:path h="5176303" w="9202317">
                <a:moveTo>
                  <a:pt x="0" y="0"/>
                </a:moveTo>
                <a:lnTo>
                  <a:pt x="9202316" y="0"/>
                </a:lnTo>
                <a:lnTo>
                  <a:pt x="9202316" y="5176304"/>
                </a:lnTo>
                <a:lnTo>
                  <a:pt x="0" y="5176304"/>
                </a:lnTo>
                <a:lnTo>
                  <a:pt x="0" y="0"/>
                </a:lnTo>
                <a:close/>
              </a:path>
            </a:pathLst>
          </a:custGeom>
          <a:blipFill>
            <a:blip r:embed="rId18"/>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373165" y="1447645"/>
            <a:ext cx="15541671" cy="7677460"/>
          </a:xfrm>
          <a:prstGeom prst="rect">
            <a:avLst/>
          </a:prstGeom>
        </p:spPr>
        <p:txBody>
          <a:bodyPr anchor="t" rtlCol="false" tIns="0" lIns="0" bIns="0" rIns="0">
            <a:spAutoFit/>
          </a:bodyPr>
          <a:lstStyle/>
          <a:p>
            <a:pPr algn="ctr">
              <a:lnSpc>
                <a:spcPts val="14945"/>
              </a:lnSpc>
            </a:pPr>
            <a:r>
              <a:rPr lang="en-US" b="true" sz="14945" spc="-74">
                <a:solidFill>
                  <a:srgbClr val="000000"/>
                </a:solidFill>
                <a:latin typeface="Proxima Nova Heavy"/>
                <a:ea typeface="Proxima Nova Heavy"/>
                <a:cs typeface="Proxima Nova Heavy"/>
                <a:sym typeface="Proxima Nova Heavy"/>
              </a:rPr>
              <a:t>Good Afternoon and What is your Good News today?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4F5F6"/>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206474" y="4374902"/>
            <a:ext cx="4052826" cy="5062165"/>
          </a:xfrm>
          <a:custGeom>
            <a:avLst/>
            <a:gdLst/>
            <a:ahLst/>
            <a:cxnLst/>
            <a:rect r="r" b="b" t="t" l="l"/>
            <a:pathLst>
              <a:path h="5062165" w="4052826">
                <a:moveTo>
                  <a:pt x="0" y="0"/>
                </a:moveTo>
                <a:lnTo>
                  <a:pt x="4052826" y="0"/>
                </a:lnTo>
                <a:lnTo>
                  <a:pt x="4052826" y="5062165"/>
                </a:lnTo>
                <a:lnTo>
                  <a:pt x="0" y="5062165"/>
                </a:lnTo>
                <a:lnTo>
                  <a:pt x="0" y="0"/>
                </a:lnTo>
                <a:close/>
              </a:path>
            </a:pathLst>
          </a:custGeom>
          <a:blipFill>
            <a:blip r:embed="rId4"/>
            <a:stretch>
              <a:fillRect l="0" t="0" r="0" b="0"/>
            </a:stretch>
          </a:blipFill>
        </p:spPr>
      </p:sp>
      <p:sp>
        <p:nvSpPr>
          <p:cNvPr name="Freeform 4" id="4"/>
          <p:cNvSpPr/>
          <p:nvPr/>
        </p:nvSpPr>
        <p:spPr>
          <a:xfrm flipH="false" flipV="false" rot="0">
            <a:off x="7403335" y="4374902"/>
            <a:ext cx="2747030" cy="5227911"/>
          </a:xfrm>
          <a:custGeom>
            <a:avLst/>
            <a:gdLst/>
            <a:ahLst/>
            <a:cxnLst/>
            <a:rect r="r" b="b" t="t" l="l"/>
            <a:pathLst>
              <a:path h="5227911" w="2747030">
                <a:moveTo>
                  <a:pt x="0" y="0"/>
                </a:moveTo>
                <a:lnTo>
                  <a:pt x="2747029" y="0"/>
                </a:lnTo>
                <a:lnTo>
                  <a:pt x="2747029" y="5227912"/>
                </a:lnTo>
                <a:lnTo>
                  <a:pt x="0" y="522791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873761" y="4374902"/>
            <a:ext cx="3472049" cy="5280682"/>
          </a:xfrm>
          <a:custGeom>
            <a:avLst/>
            <a:gdLst/>
            <a:ahLst/>
            <a:cxnLst/>
            <a:rect r="r" b="b" t="t" l="l"/>
            <a:pathLst>
              <a:path h="5280682" w="3472049">
                <a:moveTo>
                  <a:pt x="0" y="0"/>
                </a:moveTo>
                <a:lnTo>
                  <a:pt x="3472049" y="0"/>
                </a:lnTo>
                <a:lnTo>
                  <a:pt x="3472049" y="5280683"/>
                </a:lnTo>
                <a:lnTo>
                  <a:pt x="0" y="528068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1127557" y="1531926"/>
            <a:ext cx="16032886" cy="1528153"/>
          </a:xfrm>
          <a:prstGeom prst="rect">
            <a:avLst/>
          </a:prstGeom>
        </p:spPr>
        <p:txBody>
          <a:bodyPr anchor="t" rtlCol="false" tIns="0" lIns="0" bIns="0" rIns="0">
            <a:spAutoFit/>
          </a:bodyPr>
          <a:lstStyle/>
          <a:p>
            <a:pPr algn="ctr">
              <a:lnSpc>
                <a:spcPts val="11413"/>
              </a:lnSpc>
            </a:pPr>
            <a:r>
              <a:rPr lang="en-US" b="true" sz="11413" spc="-57">
                <a:solidFill>
                  <a:srgbClr val="000000"/>
                </a:solidFill>
                <a:latin typeface="Proxima Nova Heavy"/>
                <a:ea typeface="Proxima Nova Heavy"/>
                <a:cs typeface="Proxima Nova Heavy"/>
                <a:sym typeface="Proxima Nova Heavy"/>
              </a:rPr>
              <a:t>Let’s pray together!</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4F5F6"/>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8507606" y="2361040"/>
            <a:ext cx="5006787" cy="4161877"/>
          </a:xfrm>
          <a:custGeom>
            <a:avLst/>
            <a:gdLst/>
            <a:ahLst/>
            <a:cxnLst/>
            <a:rect r="r" b="b" t="t" l="l"/>
            <a:pathLst>
              <a:path h="4161877" w="5006787">
                <a:moveTo>
                  <a:pt x="5006787" y="0"/>
                </a:moveTo>
                <a:lnTo>
                  <a:pt x="0" y="0"/>
                </a:lnTo>
                <a:lnTo>
                  <a:pt x="0" y="4161877"/>
                </a:lnTo>
                <a:lnTo>
                  <a:pt x="5006787" y="4161877"/>
                </a:lnTo>
                <a:lnTo>
                  <a:pt x="5006787" y="0"/>
                </a:lnTo>
                <a:close/>
              </a:path>
            </a:pathLst>
          </a:custGeom>
          <a:blipFill>
            <a:blip r:embed="rId4">
              <a:extLst>
                <a:ext uri="{96DAC541-7B7A-43D3-8B79-37D633B846F1}">
                  <asvg:svgBlip xmlns:asvg="http://schemas.microsoft.com/office/drawing/2016/SVG/main" r:embed="rId5"/>
                </a:ext>
              </a:extLst>
            </a:blip>
            <a:stretch>
              <a:fillRect l="0" t="0" r="-44679" b="0"/>
            </a:stretch>
          </a:blipFill>
        </p:spPr>
      </p:sp>
      <p:sp>
        <p:nvSpPr>
          <p:cNvPr name="Freeform 4" id="4"/>
          <p:cNvSpPr/>
          <p:nvPr/>
        </p:nvSpPr>
        <p:spPr>
          <a:xfrm flipH="false" flipV="false" rot="0">
            <a:off x="5784665" y="2824588"/>
            <a:ext cx="2722941" cy="3763056"/>
          </a:xfrm>
          <a:custGeom>
            <a:avLst/>
            <a:gdLst/>
            <a:ahLst/>
            <a:cxnLst/>
            <a:rect r="r" b="b" t="t" l="l"/>
            <a:pathLst>
              <a:path h="3763056" w="2722941">
                <a:moveTo>
                  <a:pt x="0" y="0"/>
                </a:moveTo>
                <a:lnTo>
                  <a:pt x="2722941" y="0"/>
                </a:lnTo>
                <a:lnTo>
                  <a:pt x="2722941" y="3763056"/>
                </a:lnTo>
                <a:lnTo>
                  <a:pt x="0" y="376305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3514393" y="2472844"/>
            <a:ext cx="2283568" cy="4161877"/>
          </a:xfrm>
          <a:custGeom>
            <a:avLst/>
            <a:gdLst/>
            <a:ahLst/>
            <a:cxnLst/>
            <a:rect r="r" b="b" t="t" l="l"/>
            <a:pathLst>
              <a:path h="4161877" w="2283568">
                <a:moveTo>
                  <a:pt x="0" y="0"/>
                </a:moveTo>
                <a:lnTo>
                  <a:pt x="2283568" y="0"/>
                </a:lnTo>
                <a:lnTo>
                  <a:pt x="2283568" y="4161877"/>
                </a:lnTo>
                <a:lnTo>
                  <a:pt x="0" y="4161877"/>
                </a:lnTo>
                <a:lnTo>
                  <a:pt x="0" y="0"/>
                </a:lnTo>
                <a:close/>
              </a:path>
            </a:pathLst>
          </a:custGeom>
          <a:blipFill>
            <a:blip r:embed="rId8">
              <a:extLst>
                <a:ext uri="{96DAC541-7B7A-43D3-8B79-37D633B846F1}">
                  <asvg:svgBlip xmlns:asvg="http://schemas.microsoft.com/office/drawing/2016/SVG/main" r:embed="rId9"/>
                </a:ext>
              </a:extLst>
            </a:blip>
            <a:stretch>
              <a:fillRect l="-217212" t="0" r="0" b="0"/>
            </a:stretch>
          </a:blipFill>
        </p:spPr>
      </p:sp>
      <p:sp>
        <p:nvSpPr>
          <p:cNvPr name="Freeform 6" id="6"/>
          <p:cNvSpPr/>
          <p:nvPr/>
        </p:nvSpPr>
        <p:spPr>
          <a:xfrm flipH="true" flipV="false" rot="0">
            <a:off x="2498242" y="1953929"/>
            <a:ext cx="3286423" cy="3954809"/>
          </a:xfrm>
          <a:custGeom>
            <a:avLst/>
            <a:gdLst/>
            <a:ahLst/>
            <a:cxnLst/>
            <a:rect r="r" b="b" t="t" l="l"/>
            <a:pathLst>
              <a:path h="3954809" w="3286423">
                <a:moveTo>
                  <a:pt x="3286423" y="0"/>
                </a:moveTo>
                <a:lnTo>
                  <a:pt x="0" y="0"/>
                </a:lnTo>
                <a:lnTo>
                  <a:pt x="0" y="3954809"/>
                </a:lnTo>
                <a:lnTo>
                  <a:pt x="3286423" y="3954809"/>
                </a:lnTo>
                <a:lnTo>
                  <a:pt x="3286423" y="0"/>
                </a:lnTo>
                <a:close/>
              </a:path>
            </a:pathLst>
          </a:custGeom>
          <a:blipFill>
            <a:blip r:embed="rId10">
              <a:extLst>
                <a:ext uri="{96DAC541-7B7A-43D3-8B79-37D633B846F1}">
                  <asvg:svgBlip xmlns:asvg="http://schemas.microsoft.com/office/drawing/2016/SVG/main" r:embed="rId11"/>
                </a:ext>
              </a:extLst>
            </a:blip>
            <a:stretch>
              <a:fillRect l="-173748" t="-19856" r="0" b="-58821"/>
            </a:stretch>
          </a:blipFill>
        </p:spPr>
      </p:sp>
      <p:sp>
        <p:nvSpPr>
          <p:cNvPr name="Freeform 7" id="7"/>
          <p:cNvSpPr/>
          <p:nvPr/>
        </p:nvSpPr>
        <p:spPr>
          <a:xfrm flipH="true" flipV="false" rot="0">
            <a:off x="-338405" y="2672255"/>
            <a:ext cx="3544114" cy="3763056"/>
          </a:xfrm>
          <a:custGeom>
            <a:avLst/>
            <a:gdLst/>
            <a:ahLst/>
            <a:cxnLst/>
            <a:rect r="r" b="b" t="t" l="l"/>
            <a:pathLst>
              <a:path h="3763056" w="3544114">
                <a:moveTo>
                  <a:pt x="3544114" y="0"/>
                </a:moveTo>
                <a:lnTo>
                  <a:pt x="0" y="0"/>
                </a:lnTo>
                <a:lnTo>
                  <a:pt x="0" y="3763055"/>
                </a:lnTo>
                <a:lnTo>
                  <a:pt x="3544114" y="3763055"/>
                </a:lnTo>
                <a:lnTo>
                  <a:pt x="3544114"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8" id="8"/>
          <p:cNvSpPr/>
          <p:nvPr/>
        </p:nvSpPr>
        <p:spPr>
          <a:xfrm flipH="false" flipV="false" rot="0">
            <a:off x="15931061" y="2929760"/>
            <a:ext cx="2356939" cy="3714213"/>
          </a:xfrm>
          <a:custGeom>
            <a:avLst/>
            <a:gdLst/>
            <a:ahLst/>
            <a:cxnLst/>
            <a:rect r="r" b="b" t="t" l="l"/>
            <a:pathLst>
              <a:path h="3714213" w="2356939">
                <a:moveTo>
                  <a:pt x="0" y="0"/>
                </a:moveTo>
                <a:lnTo>
                  <a:pt x="2356939" y="0"/>
                </a:lnTo>
                <a:lnTo>
                  <a:pt x="2356939" y="3714212"/>
                </a:lnTo>
                <a:lnTo>
                  <a:pt x="0" y="3714212"/>
                </a:lnTo>
                <a:lnTo>
                  <a:pt x="0" y="0"/>
                </a:lnTo>
                <a:close/>
              </a:path>
            </a:pathLst>
          </a:custGeom>
          <a:blipFill>
            <a:blip r:embed="rId14">
              <a:extLst>
                <a:ext uri="{96DAC541-7B7A-43D3-8B79-37D633B846F1}">
                  <asvg:svgBlip xmlns:asvg="http://schemas.microsoft.com/office/drawing/2016/SVG/main" r:embed="rId15"/>
                </a:ext>
              </a:extLst>
            </a:blip>
            <a:stretch>
              <a:fillRect l="0" t="0" r="-128666" b="-33760"/>
            </a:stretch>
          </a:blipFill>
        </p:spPr>
      </p:sp>
      <p:sp>
        <p:nvSpPr>
          <p:cNvPr name="Freeform 9" id="9"/>
          <p:cNvSpPr/>
          <p:nvPr/>
        </p:nvSpPr>
        <p:spPr>
          <a:xfrm flipH="false" flipV="false" rot="0">
            <a:off x="12713850" y="8394016"/>
            <a:ext cx="1601086" cy="1728568"/>
          </a:xfrm>
          <a:custGeom>
            <a:avLst/>
            <a:gdLst/>
            <a:ahLst/>
            <a:cxnLst/>
            <a:rect r="r" b="b" t="t" l="l"/>
            <a:pathLst>
              <a:path h="1728568" w="1601086">
                <a:moveTo>
                  <a:pt x="0" y="0"/>
                </a:moveTo>
                <a:lnTo>
                  <a:pt x="1601086" y="0"/>
                </a:lnTo>
                <a:lnTo>
                  <a:pt x="1601086" y="1728568"/>
                </a:lnTo>
                <a:lnTo>
                  <a:pt x="0" y="1728568"/>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TextBox 10" id="10"/>
          <p:cNvSpPr txBox="true"/>
          <p:nvPr/>
        </p:nvSpPr>
        <p:spPr>
          <a:xfrm rot="0">
            <a:off x="1127557" y="7030279"/>
            <a:ext cx="16032886" cy="1528153"/>
          </a:xfrm>
          <a:prstGeom prst="rect">
            <a:avLst/>
          </a:prstGeom>
        </p:spPr>
        <p:txBody>
          <a:bodyPr anchor="t" rtlCol="false" tIns="0" lIns="0" bIns="0" rIns="0">
            <a:spAutoFit/>
          </a:bodyPr>
          <a:lstStyle/>
          <a:p>
            <a:pPr algn="ctr">
              <a:lnSpc>
                <a:spcPts val="11413"/>
              </a:lnSpc>
            </a:pPr>
            <a:r>
              <a:rPr lang="en-US" b="true" sz="11413" spc="-57">
                <a:solidFill>
                  <a:srgbClr val="000000"/>
                </a:solidFill>
                <a:latin typeface="Proxima Nova Heavy"/>
                <a:ea typeface="Proxima Nova Heavy"/>
                <a:cs typeface="Proxima Nova Heavy"/>
                <a:sym typeface="Proxima Nova Heavy"/>
              </a:rPr>
              <a:t>Let’s sing together!</a:t>
            </a:r>
          </a:p>
        </p:txBody>
      </p:sp>
      <p:sp>
        <p:nvSpPr>
          <p:cNvPr name="TextBox 11" id="11"/>
          <p:cNvSpPr txBox="true"/>
          <p:nvPr/>
        </p:nvSpPr>
        <p:spPr>
          <a:xfrm rot="0">
            <a:off x="4985986" y="8498791"/>
            <a:ext cx="7727864" cy="1547500"/>
          </a:xfrm>
          <a:prstGeom prst="rect">
            <a:avLst/>
          </a:prstGeom>
        </p:spPr>
        <p:txBody>
          <a:bodyPr anchor="t" rtlCol="false" tIns="0" lIns="0" bIns="0" rIns="0">
            <a:spAutoFit/>
          </a:bodyPr>
          <a:lstStyle/>
          <a:p>
            <a:pPr algn="ctr">
              <a:lnSpc>
                <a:spcPts val="5920"/>
              </a:lnSpc>
            </a:pPr>
            <a:r>
              <a:rPr lang="en-US" b="true" sz="5920" spc="-29">
                <a:solidFill>
                  <a:srgbClr val="000000"/>
                </a:solidFill>
                <a:latin typeface="Proxima Nova Heavy"/>
                <a:ea typeface="Proxima Nova Heavy"/>
                <a:cs typeface="Proxima Nova Heavy"/>
                <a:sym typeface="Proxima Nova Heavy"/>
              </a:rPr>
              <a:t>This Little Light of Mine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941864" y="3591246"/>
            <a:ext cx="16404273" cy="3428357"/>
          </a:xfrm>
          <a:prstGeom prst="rect">
            <a:avLst/>
          </a:prstGeom>
        </p:spPr>
        <p:txBody>
          <a:bodyPr anchor="t" rtlCol="false" tIns="0" lIns="0" bIns="0" rIns="0">
            <a:spAutoFit/>
          </a:bodyPr>
          <a:lstStyle/>
          <a:p>
            <a:pPr algn="ctr" marL="0" indent="0" lvl="0">
              <a:lnSpc>
                <a:spcPts val="13090"/>
              </a:lnSpc>
              <a:spcBef>
                <a:spcPct val="0"/>
              </a:spcBef>
            </a:pPr>
            <a:r>
              <a:rPr lang="en-US" sz="13779">
                <a:solidFill>
                  <a:srgbClr val="EE9868"/>
                </a:solidFill>
                <a:latin typeface="KG Primary Penmanship"/>
                <a:ea typeface="KG Primary Penmanship"/>
                <a:cs typeface="KG Primary Penmanship"/>
                <a:sym typeface="KG Primary Penmanship"/>
              </a:rPr>
              <a:t> Do you know how much God loves you</a:t>
            </a:r>
            <a:r>
              <a:rPr lang="en-US" sz="13779">
                <a:solidFill>
                  <a:srgbClr val="EE9868"/>
                </a:solidFill>
                <a:latin typeface="KG Primary Penmanship"/>
                <a:ea typeface="KG Primary Penmanship"/>
                <a:cs typeface="KG Primary Penmanship"/>
                <a:sym typeface="KG Primary Penmanship"/>
              </a:rPr>
              <a: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110781" y="454979"/>
            <a:ext cx="16066438"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Let’s Practice our Memory Verse</a:t>
            </a:r>
          </a:p>
        </p:txBody>
      </p:sp>
      <p:sp>
        <p:nvSpPr>
          <p:cNvPr name="TextBox 4" id="4"/>
          <p:cNvSpPr txBox="true"/>
          <p:nvPr/>
        </p:nvSpPr>
        <p:spPr>
          <a:xfrm rot="0">
            <a:off x="1028700" y="1684636"/>
            <a:ext cx="15468531" cy="8965140"/>
          </a:xfrm>
          <a:prstGeom prst="rect">
            <a:avLst/>
          </a:prstGeom>
        </p:spPr>
        <p:txBody>
          <a:bodyPr anchor="t" rtlCol="false" tIns="0" lIns="0" bIns="0" rIns="0">
            <a:spAutoFit/>
          </a:bodyPr>
          <a:lstStyle/>
          <a:p>
            <a:pPr algn="l">
              <a:lnSpc>
                <a:spcPts val="11795"/>
              </a:lnSpc>
            </a:pPr>
            <a:r>
              <a:rPr lang="en-US" sz="8425">
                <a:solidFill>
                  <a:srgbClr val="590C07"/>
                </a:solidFill>
                <a:latin typeface="Handyman"/>
                <a:ea typeface="Handyman"/>
                <a:cs typeface="Handyman"/>
                <a:sym typeface="Handyman"/>
              </a:rPr>
              <a:t>“For God so loved the world, that he gave his only begotten Son, that whosoever believeth in him should not perish, but have everlasting life.”</a:t>
            </a:r>
          </a:p>
          <a:p>
            <a:pPr algn="l">
              <a:lnSpc>
                <a:spcPts val="11795"/>
              </a:lnSpc>
            </a:pPr>
            <a:r>
              <a:rPr lang="en-US" sz="8425">
                <a:solidFill>
                  <a:srgbClr val="590C07"/>
                </a:solidFill>
                <a:latin typeface="Handyman"/>
                <a:ea typeface="Handyman"/>
                <a:cs typeface="Handyman"/>
                <a:sym typeface="Handyman"/>
              </a:rPr>
              <a:t>‭‭John‬ ‭3‬:‭16‬ ‭KJV‬‬</a:t>
            </a:r>
          </a:p>
          <a:p>
            <a:pPr algn="l" marL="0" indent="0" lvl="0">
              <a:lnSpc>
                <a:spcPts val="11795"/>
              </a:lnSpc>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955258" y="-3397317"/>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409735" y="857580"/>
            <a:ext cx="11392020"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Focus</a:t>
            </a:r>
          </a:p>
        </p:txBody>
      </p:sp>
      <p:sp>
        <p:nvSpPr>
          <p:cNvPr name="TextBox 4" id="4"/>
          <p:cNvSpPr txBox="true"/>
          <p:nvPr/>
        </p:nvSpPr>
        <p:spPr>
          <a:xfrm rot="0">
            <a:off x="1028700" y="2134294"/>
            <a:ext cx="16473316" cy="6013378"/>
          </a:xfrm>
          <a:prstGeom prst="rect">
            <a:avLst/>
          </a:prstGeom>
        </p:spPr>
        <p:txBody>
          <a:bodyPr anchor="t" rtlCol="false" tIns="0" lIns="0" bIns="0" rIns="0">
            <a:spAutoFit/>
          </a:bodyPr>
          <a:lstStyle/>
          <a:p>
            <a:pPr algn="l" marL="0" indent="0" lvl="0">
              <a:lnSpc>
                <a:spcPts val="11795"/>
              </a:lnSpc>
            </a:pPr>
            <a:r>
              <a:rPr lang="en-US" sz="8425">
                <a:solidFill>
                  <a:srgbClr val="590C07"/>
                </a:solidFill>
                <a:latin typeface="Handyman"/>
                <a:ea typeface="Handyman"/>
                <a:cs typeface="Handyman"/>
                <a:sym typeface="Handyman"/>
              </a:rPr>
              <a:t>We</a:t>
            </a:r>
            <a:r>
              <a:rPr lang="en-US" sz="8425">
                <a:solidFill>
                  <a:srgbClr val="590C07"/>
                </a:solidFill>
                <a:latin typeface="Handyman"/>
                <a:ea typeface="Handyman"/>
                <a:cs typeface="Handyman"/>
                <a:sym typeface="Handyman"/>
              </a:rPr>
              <a:t> will understand the significance of Baptism in the Christian faith and learn its meaning as a sacrament of initiation and purification.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25260" y="831122"/>
            <a:ext cx="10253034"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Focus Scripture </a:t>
            </a:r>
          </a:p>
        </p:txBody>
      </p:sp>
      <p:sp>
        <p:nvSpPr>
          <p:cNvPr name="TextBox 4" id="4"/>
          <p:cNvSpPr txBox="true"/>
          <p:nvPr/>
        </p:nvSpPr>
        <p:spPr>
          <a:xfrm rot="0">
            <a:off x="1225260" y="1892838"/>
            <a:ext cx="16619174" cy="7904752"/>
          </a:xfrm>
          <a:prstGeom prst="rect">
            <a:avLst/>
          </a:prstGeom>
        </p:spPr>
        <p:txBody>
          <a:bodyPr anchor="t" rtlCol="false" tIns="0" lIns="0" bIns="0" rIns="0">
            <a:spAutoFit/>
          </a:bodyPr>
          <a:lstStyle/>
          <a:p>
            <a:pPr algn="l">
              <a:lnSpc>
                <a:spcPts val="12447"/>
              </a:lnSpc>
            </a:pPr>
            <a:r>
              <a:rPr lang="en-US" sz="8891">
                <a:solidFill>
                  <a:srgbClr val="590C07"/>
                </a:solidFill>
                <a:latin typeface="Handyman"/>
                <a:ea typeface="Handyman"/>
                <a:cs typeface="Handyman"/>
                <a:sym typeface="Handyman"/>
              </a:rPr>
              <a:t>Matthew 28:19 - "Therefore go and make disciples of all nations, baptizing them in the name of the Father and of the Son and of the Holy Spirit.”</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D8F0FB"/>
        </a:solidFill>
      </p:bgPr>
    </p:bg>
    <p:spTree>
      <p:nvGrpSpPr>
        <p:cNvPr id="1" name=""/>
        <p:cNvGrpSpPr/>
        <p:nvPr/>
      </p:nvGrpSpPr>
      <p:grpSpPr>
        <a:xfrm>
          <a:off x="0" y="0"/>
          <a:ext cx="0" cy="0"/>
          <a:chOff x="0" y="0"/>
          <a:chExt cx="0" cy="0"/>
        </a:xfrm>
      </p:grpSpPr>
      <p:sp>
        <p:nvSpPr>
          <p:cNvPr name="TextBox 2" id="2"/>
          <p:cNvSpPr txBox="true"/>
          <p:nvPr/>
        </p:nvSpPr>
        <p:spPr>
          <a:xfrm rot="0">
            <a:off x="2054790" y="2947961"/>
            <a:ext cx="6306486" cy="3921072"/>
          </a:xfrm>
          <a:prstGeom prst="rect">
            <a:avLst/>
          </a:prstGeom>
        </p:spPr>
        <p:txBody>
          <a:bodyPr anchor="t" rtlCol="false" tIns="0" lIns="0" bIns="0" rIns="0">
            <a:spAutoFit/>
          </a:bodyPr>
          <a:lstStyle/>
          <a:p>
            <a:pPr algn="l" marL="1624899" indent="-812449" lvl="1">
              <a:lnSpc>
                <a:spcPts val="10536"/>
              </a:lnSpc>
              <a:buFont typeface="Arial"/>
              <a:buChar char="•"/>
            </a:pPr>
            <a:r>
              <a:rPr lang="en-US" sz="7526">
                <a:solidFill>
                  <a:srgbClr val="000000"/>
                </a:solidFill>
                <a:latin typeface="Abril Fatface"/>
                <a:ea typeface="Abril Fatface"/>
                <a:cs typeface="Abril Fatface"/>
                <a:sym typeface="Abril Fatface"/>
              </a:rPr>
              <a:t>Baptized </a:t>
            </a:r>
          </a:p>
          <a:p>
            <a:pPr algn="l" marL="1624899" indent="-812449" lvl="1">
              <a:lnSpc>
                <a:spcPts val="10536"/>
              </a:lnSpc>
              <a:buFont typeface="Arial"/>
              <a:buChar char="•"/>
            </a:pPr>
            <a:r>
              <a:rPr lang="en-US" sz="7526">
                <a:solidFill>
                  <a:srgbClr val="000000"/>
                </a:solidFill>
                <a:latin typeface="Abril Fatface"/>
                <a:ea typeface="Abril Fatface"/>
                <a:cs typeface="Abril Fatface"/>
                <a:sym typeface="Abril Fatface"/>
              </a:rPr>
              <a:t>Disciples </a:t>
            </a:r>
          </a:p>
          <a:p>
            <a:pPr algn="l" marL="1624899" indent="-812449" lvl="1">
              <a:lnSpc>
                <a:spcPts val="10536"/>
              </a:lnSpc>
              <a:buFont typeface="Arial"/>
              <a:buChar char="•"/>
            </a:pPr>
            <a:r>
              <a:rPr lang="en-US" sz="7526">
                <a:solidFill>
                  <a:srgbClr val="000000"/>
                </a:solidFill>
                <a:latin typeface="Abril Fatface"/>
                <a:ea typeface="Abril Fatface"/>
                <a:cs typeface="Abril Fatface"/>
                <a:sym typeface="Abril Fatface"/>
              </a:rPr>
              <a:t>Consented</a:t>
            </a:r>
          </a:p>
        </p:txBody>
      </p:sp>
      <p:sp>
        <p:nvSpPr>
          <p:cNvPr name="TextBox 3" id="3"/>
          <p:cNvSpPr txBox="true"/>
          <p:nvPr/>
        </p:nvSpPr>
        <p:spPr>
          <a:xfrm rot="0">
            <a:off x="2232794" y="1095516"/>
            <a:ext cx="11813081"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Words to look for:</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211935" y="1692202"/>
            <a:ext cx="1357616" cy="1254098"/>
          </a:xfrm>
          <a:custGeom>
            <a:avLst/>
            <a:gdLst/>
            <a:ahLst/>
            <a:cxnLst/>
            <a:rect r="r" b="b" t="t" l="l"/>
            <a:pathLst>
              <a:path h="1254098" w="1357616">
                <a:moveTo>
                  <a:pt x="0" y="0"/>
                </a:moveTo>
                <a:lnTo>
                  <a:pt x="1357616" y="0"/>
                </a:lnTo>
                <a:lnTo>
                  <a:pt x="1357616" y="1254098"/>
                </a:lnTo>
                <a:lnTo>
                  <a:pt x="0" y="1254098"/>
                </a:lnTo>
                <a:lnTo>
                  <a:pt x="0" y="0"/>
                </a:lnTo>
                <a:close/>
              </a:path>
            </a:pathLst>
          </a:custGeom>
          <a:blipFill>
            <a:blip r:embed="rId4">
              <a:alphaModFix amt="61000"/>
            </a:blip>
            <a:stretch>
              <a:fillRect l="0" t="0" r="0" b="0"/>
            </a:stretch>
          </a:blipFill>
        </p:spPr>
      </p:sp>
      <p:sp>
        <p:nvSpPr>
          <p:cNvPr name="TextBox 4" id="4"/>
          <p:cNvSpPr txBox="true"/>
          <p:nvPr/>
        </p:nvSpPr>
        <p:spPr>
          <a:xfrm rot="0">
            <a:off x="2080394" y="943116"/>
            <a:ext cx="11813081"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Matthew 3:13-15</a:t>
            </a:r>
          </a:p>
        </p:txBody>
      </p:sp>
      <p:sp>
        <p:nvSpPr>
          <p:cNvPr name="TextBox 5" id="5"/>
          <p:cNvSpPr txBox="true"/>
          <p:nvPr/>
        </p:nvSpPr>
        <p:spPr>
          <a:xfrm rot="0">
            <a:off x="1081459" y="2466610"/>
            <a:ext cx="16125082" cy="4644130"/>
          </a:xfrm>
          <a:prstGeom prst="rect">
            <a:avLst/>
          </a:prstGeom>
        </p:spPr>
        <p:txBody>
          <a:bodyPr anchor="t" rtlCol="false" tIns="0" lIns="0" bIns="0" rIns="0">
            <a:spAutoFit/>
          </a:bodyPr>
          <a:lstStyle/>
          <a:p>
            <a:pPr algn="l">
              <a:lnSpc>
                <a:spcPts val="7049"/>
              </a:lnSpc>
            </a:pPr>
            <a:r>
              <a:rPr lang="en-US" sz="5035" b="true">
                <a:solidFill>
                  <a:srgbClr val="590C07"/>
                </a:solidFill>
                <a:latin typeface="TT Corals Bold"/>
                <a:ea typeface="TT Corals Bold"/>
                <a:cs typeface="TT Corals Bold"/>
                <a:sym typeface="TT Corals Bold"/>
              </a:rPr>
              <a:t> </a:t>
            </a:r>
            <a:r>
              <a:rPr lang="en-US" sz="5035" b="true">
                <a:solidFill>
                  <a:srgbClr val="590C07"/>
                </a:solidFill>
                <a:latin typeface="TT Corals Bold"/>
                <a:ea typeface="TT Corals Bold"/>
                <a:cs typeface="TT Corals Bold"/>
                <a:sym typeface="TT Corals Bold"/>
              </a:rPr>
              <a:t>13 </a:t>
            </a:r>
            <a:r>
              <a:rPr lang="en-US" sz="5035" b="true">
                <a:solidFill>
                  <a:srgbClr val="590C07"/>
                </a:solidFill>
                <a:latin typeface="TT Corals Bold"/>
                <a:ea typeface="TT Corals Bold"/>
                <a:cs typeface="TT Corals Bold"/>
                <a:sym typeface="TT Corals Bold"/>
              </a:rPr>
              <a:t>T</a:t>
            </a:r>
            <a:r>
              <a:rPr lang="en-US" sz="5035" b="true">
                <a:solidFill>
                  <a:srgbClr val="590C07"/>
                </a:solidFill>
                <a:latin typeface="TT Corals Bold"/>
                <a:ea typeface="TT Corals Bold"/>
                <a:cs typeface="TT Corals Bold"/>
                <a:sym typeface="TT Corals Bold"/>
              </a:rPr>
              <a:t>hen Jesus came from Galilee to the Jordan to be baptized by John. </a:t>
            </a:r>
            <a:r>
              <a:rPr lang="en-US" sz="5035" b="true">
                <a:solidFill>
                  <a:srgbClr val="590C07"/>
                </a:solidFill>
                <a:latin typeface="TT Corals Bold"/>
                <a:ea typeface="TT Corals Bold"/>
                <a:cs typeface="TT Corals Bold"/>
                <a:sym typeface="TT Corals Bold"/>
              </a:rPr>
              <a:t>14 </a:t>
            </a:r>
            <a:r>
              <a:rPr lang="en-US" sz="5035" b="true">
                <a:solidFill>
                  <a:srgbClr val="590C07"/>
                </a:solidFill>
                <a:latin typeface="TT Corals Bold"/>
                <a:ea typeface="TT Corals Bold"/>
                <a:cs typeface="TT Corals Bold"/>
                <a:sym typeface="TT Corals Bold"/>
              </a:rPr>
              <a:t>But John tried to deter him, saying, “I need to be baptized by you, and do you come to me?”</a:t>
            </a:r>
          </a:p>
          <a:p>
            <a:pPr algn="l">
              <a:lnSpc>
                <a:spcPts val="7049"/>
              </a:lnSpc>
            </a:pPr>
            <a:r>
              <a:rPr lang="en-US" sz="5035" b="true">
                <a:solidFill>
                  <a:srgbClr val="590C07"/>
                </a:solidFill>
                <a:latin typeface="TT Corals Bold"/>
                <a:ea typeface="TT Corals Bold"/>
                <a:cs typeface="TT Corals Bold"/>
                <a:sym typeface="TT Corals Bold"/>
              </a:rPr>
              <a:t>15 </a:t>
            </a:r>
            <a:r>
              <a:rPr lang="en-US" sz="5035" b="true">
                <a:solidFill>
                  <a:srgbClr val="590C07"/>
                </a:solidFill>
                <a:latin typeface="TT Corals Bold"/>
                <a:ea typeface="TT Corals Bold"/>
                <a:cs typeface="TT Corals Bold"/>
                <a:sym typeface="TT Corals Bold"/>
              </a:rPr>
              <a:t>Jesus replied, “Let it be so now; it is proper for us to do this to fulfill all righteousness.” Then John consented.</a:t>
            </a:r>
          </a:p>
        </p:txBody>
      </p:sp>
      <p:sp>
        <p:nvSpPr>
          <p:cNvPr name="TextBox 6" id="6"/>
          <p:cNvSpPr txBox="true"/>
          <p:nvPr/>
        </p:nvSpPr>
        <p:spPr>
          <a:xfrm rot="0">
            <a:off x="1588863" y="7452895"/>
            <a:ext cx="14604057" cy="2342112"/>
          </a:xfrm>
          <a:prstGeom prst="rect">
            <a:avLst/>
          </a:prstGeom>
        </p:spPr>
        <p:txBody>
          <a:bodyPr anchor="t" rtlCol="false" tIns="0" lIns="0" bIns="0" rIns="0">
            <a:spAutoFit/>
          </a:bodyPr>
          <a:lstStyle/>
          <a:p>
            <a:pPr algn="l" marL="960993" indent="-480497" lvl="1">
              <a:lnSpc>
                <a:spcPts val="6231"/>
              </a:lnSpc>
              <a:buFont typeface="Arial"/>
              <a:buChar char="•"/>
            </a:pPr>
            <a:r>
              <a:rPr lang="en-US" b="true" sz="4451" spc="-89">
                <a:solidFill>
                  <a:srgbClr val="590C07"/>
                </a:solidFill>
                <a:latin typeface="TT Corals Bold"/>
                <a:ea typeface="TT Corals Bold"/>
                <a:cs typeface="TT Corals Bold"/>
                <a:sym typeface="TT Corals Bold"/>
              </a:rPr>
              <a:t>Deter means to turn aside; discourage or prevent from happening</a:t>
            </a:r>
          </a:p>
          <a:p>
            <a:pPr algn="l" marL="960993" indent="-480497" lvl="1">
              <a:lnSpc>
                <a:spcPts val="6231"/>
              </a:lnSpc>
              <a:spcBef>
                <a:spcPct val="0"/>
              </a:spcBef>
              <a:buFont typeface="Arial"/>
              <a:buChar char="•"/>
            </a:pPr>
            <a:r>
              <a:rPr lang="en-US" b="true" sz="4451" spc="-89">
                <a:solidFill>
                  <a:srgbClr val="590C07"/>
                </a:solidFill>
                <a:latin typeface="TT Corals Bold"/>
                <a:ea typeface="TT Corals Bold"/>
                <a:cs typeface="TT Corals Bold"/>
                <a:sym typeface="TT Corals Bold"/>
              </a:rPr>
              <a:t>Consented means to approve.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445185" y="2945756"/>
            <a:ext cx="13916551" cy="4762675"/>
          </a:xfrm>
          <a:prstGeom prst="rect">
            <a:avLst/>
          </a:prstGeom>
        </p:spPr>
        <p:txBody>
          <a:bodyPr anchor="t" rtlCol="false" tIns="0" lIns="0" bIns="0" rIns="0">
            <a:spAutoFit/>
          </a:bodyPr>
          <a:lstStyle/>
          <a:p>
            <a:pPr algn="just">
              <a:lnSpc>
                <a:spcPts val="6101"/>
              </a:lnSpc>
            </a:pPr>
            <a:r>
              <a:rPr lang="en-US" b="true" sz="4358" spc="-87">
                <a:solidFill>
                  <a:srgbClr val="590C07"/>
                </a:solidFill>
                <a:latin typeface="TT Corals Bold"/>
                <a:ea typeface="TT Corals Bold"/>
                <a:cs typeface="TT Corals Bold"/>
                <a:sym typeface="TT Corals Bold"/>
              </a:rPr>
              <a:t>16 </a:t>
            </a:r>
            <a:r>
              <a:rPr lang="en-US" b="true" sz="4358" spc="-87">
                <a:solidFill>
                  <a:srgbClr val="590C07"/>
                </a:solidFill>
                <a:latin typeface="TT Corals Bold"/>
                <a:ea typeface="TT Corals Bold"/>
                <a:cs typeface="TT Corals Bold"/>
                <a:sym typeface="TT Corals Bold"/>
              </a:rPr>
              <a:t>As soon as Jesus was baptized, he went up out of the water. At that moment heaven was opened, and he saw the Spirit of God descending like </a:t>
            </a:r>
            <a:r>
              <a:rPr lang="en-US" b="true" sz="4358" spc="-87" u="none">
                <a:solidFill>
                  <a:srgbClr val="590C07"/>
                </a:solidFill>
                <a:latin typeface="TT Corals Bold"/>
                <a:ea typeface="TT Corals Bold"/>
                <a:cs typeface="TT Corals Bold"/>
                <a:sym typeface="TT Corals Bold"/>
              </a:rPr>
              <a:t>a</a:t>
            </a:r>
            <a:r>
              <a:rPr lang="en-US" b="true" sz="4358" spc="-87">
                <a:solidFill>
                  <a:srgbClr val="590C07"/>
                </a:solidFill>
                <a:latin typeface="TT Corals Bold"/>
                <a:ea typeface="TT Corals Bold"/>
                <a:cs typeface="TT Corals Bold"/>
                <a:sym typeface="TT Corals Bold"/>
              </a:rPr>
              <a:t> dove and alighting on him. </a:t>
            </a:r>
            <a:r>
              <a:rPr lang="en-US" b="true" sz="4358" spc="-87">
                <a:solidFill>
                  <a:srgbClr val="590C07"/>
                </a:solidFill>
                <a:latin typeface="TT Corals Bold"/>
                <a:ea typeface="TT Corals Bold"/>
                <a:cs typeface="TT Corals Bold"/>
                <a:sym typeface="TT Corals Bold"/>
              </a:rPr>
              <a:t>17 </a:t>
            </a:r>
            <a:r>
              <a:rPr lang="en-US" b="true" sz="4358" spc="-87">
                <a:solidFill>
                  <a:srgbClr val="590C07"/>
                </a:solidFill>
                <a:latin typeface="TT Corals Bold"/>
                <a:ea typeface="TT Corals Bold"/>
                <a:cs typeface="TT Corals Bold"/>
                <a:sym typeface="TT Corals Bold"/>
              </a:rPr>
              <a:t>And a voice from heaven said, “This is my Son, whom I love; with him I am well pleased.”</a:t>
            </a:r>
          </a:p>
          <a:p>
            <a:pPr algn="just" marL="0" indent="0" lvl="0">
              <a:lnSpc>
                <a:spcPts val="6101"/>
              </a:lnSpc>
              <a:spcBef>
                <a:spcPct val="0"/>
              </a:spcBef>
            </a:pPr>
          </a:p>
        </p:txBody>
      </p:sp>
      <p:sp>
        <p:nvSpPr>
          <p:cNvPr name="TextBox 4" id="4"/>
          <p:cNvSpPr txBox="true"/>
          <p:nvPr/>
        </p:nvSpPr>
        <p:spPr>
          <a:xfrm rot="0">
            <a:off x="2232794" y="1095516"/>
            <a:ext cx="11813081"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Matthew 3:16-17</a:t>
            </a:r>
          </a:p>
        </p:txBody>
      </p:sp>
      <p:sp>
        <p:nvSpPr>
          <p:cNvPr name="TextBox 5" id="5"/>
          <p:cNvSpPr txBox="true"/>
          <p:nvPr/>
        </p:nvSpPr>
        <p:spPr>
          <a:xfrm rot="0">
            <a:off x="2030530" y="8322793"/>
            <a:ext cx="15019878" cy="1552297"/>
          </a:xfrm>
          <a:prstGeom prst="rect">
            <a:avLst/>
          </a:prstGeom>
        </p:spPr>
        <p:txBody>
          <a:bodyPr anchor="t" rtlCol="false" tIns="0" lIns="0" bIns="0" rIns="0">
            <a:spAutoFit/>
          </a:bodyPr>
          <a:lstStyle/>
          <a:p>
            <a:pPr algn="l" marL="960993" indent="-480497" lvl="1">
              <a:lnSpc>
                <a:spcPts val="6231"/>
              </a:lnSpc>
              <a:spcBef>
                <a:spcPct val="0"/>
              </a:spcBef>
              <a:buFont typeface="Arial"/>
              <a:buChar char="•"/>
            </a:pPr>
            <a:r>
              <a:rPr lang="en-US" b="true" sz="4451" spc="-89">
                <a:solidFill>
                  <a:srgbClr val="590C07"/>
                </a:solidFill>
                <a:latin typeface="TT Corals Bold"/>
                <a:ea typeface="TT Corals Bold"/>
                <a:cs typeface="TT Corals Bold"/>
                <a:sym typeface="TT Corals Bold"/>
              </a:rPr>
              <a:t>How do you think Jesus felt when the Lord said “This is my Son, whom I am well pleased.”?</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3237459" y="257175"/>
            <a:ext cx="11813081" cy="1404616"/>
          </a:xfrm>
          <a:prstGeom prst="rect">
            <a:avLst/>
          </a:prstGeom>
        </p:spPr>
        <p:txBody>
          <a:bodyPr anchor="t" rtlCol="false" tIns="0" lIns="0" bIns="0" rIns="0">
            <a:spAutoFit/>
          </a:bodyPr>
          <a:lstStyle/>
          <a:p>
            <a:pPr algn="l" marL="0" indent="0" lvl="0">
              <a:lnSpc>
                <a:spcPts val="10392"/>
              </a:lnSpc>
              <a:spcBef>
                <a:spcPct val="0"/>
              </a:spcBef>
            </a:pPr>
            <a:r>
              <a:rPr lang="en-US" sz="10939">
                <a:solidFill>
                  <a:srgbClr val="EE9868"/>
                </a:solidFill>
                <a:latin typeface="KG Primary Penmanship"/>
                <a:ea typeface="KG Primary Penmanship"/>
                <a:cs typeface="KG Primary Penmanship"/>
                <a:sym typeface="KG Primary Penmanship"/>
              </a:rPr>
              <a:t>Diving Deeper: Baptisim </a:t>
            </a:r>
          </a:p>
        </p:txBody>
      </p:sp>
      <p:pic>
        <p:nvPicPr>
          <p:cNvPr name="Picture 4" id="4"/>
          <p:cNvPicPr>
            <a:picLocks noChangeAspect="true"/>
          </p:cNvPicPr>
          <p:nvPr>
            <a:videoFile r:link="rId5"/>
          </p:nvPr>
        </p:nvPicPr>
        <p:blipFill>
          <a:blip r:embed="rId4"/>
          <a:stretch>
            <a:fillRect/>
          </a:stretch>
        </p:blipFill>
        <p:spPr>
          <a:xfrm rot="0">
            <a:off x="1823085" y="1661791"/>
            <a:ext cx="14641830" cy="8229600"/>
          </a:xfrm>
          <a:prstGeom prst="rect">
            <a:avLst/>
          </a:prstGeom>
        </p:spPr>
      </p:pic>
    </p:spTree>
  </p:cSld>
  <p:clrMapOvr>
    <a:masterClrMapping/>
  </p:clrMapOvr>
</p:sld>
</file>

<file path=ppt/slides/slide14.xml><?xml version="1.0" encoding="utf-8"?>
<p:sld xmlns:p="http://schemas.openxmlformats.org/presentationml/2006/main" xmlns:a="http://schemas.openxmlformats.org/drawingml/2006/main">
  <p:cSld>
    <p:bg>
      <p:bgPr>
        <a:solidFill>
          <a:srgbClr val="D8F0FB"/>
        </a:solidFill>
      </p:bgPr>
    </p:bg>
    <p:spTree>
      <p:nvGrpSpPr>
        <p:cNvPr id="1" name=""/>
        <p:cNvGrpSpPr/>
        <p:nvPr/>
      </p:nvGrpSpPr>
      <p:grpSpPr>
        <a:xfrm>
          <a:off x="0" y="0"/>
          <a:ext cx="0" cy="0"/>
          <a:chOff x="0" y="0"/>
          <a:chExt cx="0" cy="0"/>
        </a:xfrm>
      </p:grpSpPr>
      <p:sp>
        <p:nvSpPr>
          <p:cNvPr name="TextBox 2" id="2"/>
          <p:cNvSpPr txBox="true"/>
          <p:nvPr/>
        </p:nvSpPr>
        <p:spPr>
          <a:xfrm rot="0">
            <a:off x="4685852" y="663121"/>
            <a:ext cx="8916295" cy="1195924"/>
          </a:xfrm>
          <a:prstGeom prst="rect">
            <a:avLst/>
          </a:prstGeom>
        </p:spPr>
        <p:txBody>
          <a:bodyPr anchor="t" rtlCol="false" tIns="0" lIns="0" bIns="0" rIns="0">
            <a:spAutoFit/>
          </a:bodyPr>
          <a:lstStyle/>
          <a:p>
            <a:pPr algn="ctr">
              <a:lnSpc>
                <a:spcPts val="9802"/>
              </a:lnSpc>
            </a:pPr>
            <a:r>
              <a:rPr lang="en-US" sz="7001">
                <a:solidFill>
                  <a:srgbClr val="000000"/>
                </a:solidFill>
                <a:latin typeface="Abril Fatface"/>
                <a:ea typeface="Abril Fatface"/>
                <a:cs typeface="Abril Fatface"/>
                <a:sym typeface="Abril Fatface"/>
              </a:rPr>
              <a:t>Discussion Questions</a:t>
            </a:r>
          </a:p>
        </p:txBody>
      </p:sp>
      <p:sp>
        <p:nvSpPr>
          <p:cNvPr name="TextBox 3" id="3"/>
          <p:cNvSpPr txBox="true"/>
          <p:nvPr/>
        </p:nvSpPr>
        <p:spPr>
          <a:xfrm rot="0">
            <a:off x="514350" y="2523970"/>
            <a:ext cx="17259300" cy="2271889"/>
          </a:xfrm>
          <a:prstGeom prst="rect">
            <a:avLst/>
          </a:prstGeom>
        </p:spPr>
        <p:txBody>
          <a:bodyPr anchor="t" rtlCol="false" tIns="0" lIns="0" bIns="0" rIns="0">
            <a:spAutoFit/>
          </a:bodyPr>
          <a:lstStyle/>
          <a:p>
            <a:pPr algn="l" marL="1416249" indent="-708124" lvl="1">
              <a:lnSpc>
                <a:spcPts val="9183"/>
              </a:lnSpc>
              <a:buAutoNum type="arabicPeriod" startAt="1"/>
            </a:pPr>
            <a:r>
              <a:rPr lang="en-US" sz="6559">
                <a:solidFill>
                  <a:srgbClr val="000000"/>
                </a:solidFill>
                <a:latin typeface="Abril Fatface"/>
                <a:ea typeface="Abril Fatface"/>
                <a:cs typeface="Abril Fatface"/>
                <a:sym typeface="Abril Fatface"/>
              </a:rPr>
              <a:t>How does baptism change a persons life?  </a:t>
            </a:r>
          </a:p>
          <a:p>
            <a:pPr algn="l" marL="1416249" indent="-708124" lvl="1">
              <a:lnSpc>
                <a:spcPts val="9183"/>
              </a:lnSpc>
              <a:buAutoNum type="arabicPeriod" startAt="1"/>
            </a:pPr>
            <a:r>
              <a:rPr lang="en-US" sz="6559">
                <a:solidFill>
                  <a:srgbClr val="000000"/>
                </a:solidFill>
                <a:latin typeface="Abril Fatface"/>
                <a:ea typeface="Abril Fatface"/>
                <a:cs typeface="Abril Fatface"/>
                <a:sym typeface="Abril Fatface"/>
              </a:rPr>
              <a:t>What did Jesus baptism signify?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292198" y="10972"/>
            <a:ext cx="2554304" cy="1017728"/>
          </a:xfrm>
          <a:prstGeom prst="rect">
            <a:avLst/>
          </a:prstGeom>
        </p:spPr>
        <p:txBody>
          <a:bodyPr anchor="t" rtlCol="false" tIns="0" lIns="0" bIns="0" rIns="0">
            <a:spAutoFit/>
          </a:bodyPr>
          <a:lstStyle/>
          <a:p>
            <a:pPr algn="just" marL="0" indent="0" lvl="0">
              <a:lnSpc>
                <a:spcPts val="8406"/>
              </a:lnSpc>
              <a:spcBef>
                <a:spcPct val="0"/>
              </a:spcBef>
            </a:pPr>
            <a:r>
              <a:rPr lang="en-US" b="true" sz="6004" spc="-120">
                <a:solidFill>
                  <a:srgbClr val="590C07"/>
                </a:solidFill>
                <a:latin typeface="TT Corals Bold"/>
                <a:ea typeface="TT Corals Bold"/>
                <a:cs typeface="TT Corals Bold"/>
                <a:sym typeface="TT Corals Bold"/>
              </a:rPr>
              <a:t>Activity:</a:t>
            </a:r>
          </a:p>
        </p:txBody>
      </p:sp>
      <p:sp>
        <p:nvSpPr>
          <p:cNvPr name="TextBox 4" id="4"/>
          <p:cNvSpPr txBox="true"/>
          <p:nvPr/>
        </p:nvSpPr>
        <p:spPr>
          <a:xfrm rot="0">
            <a:off x="3846501" y="134211"/>
            <a:ext cx="9896402" cy="790300"/>
          </a:xfrm>
          <a:prstGeom prst="rect">
            <a:avLst/>
          </a:prstGeom>
        </p:spPr>
        <p:txBody>
          <a:bodyPr anchor="t" rtlCol="false" tIns="0" lIns="0" bIns="0" rIns="0">
            <a:spAutoFit/>
          </a:bodyPr>
          <a:lstStyle/>
          <a:p>
            <a:pPr algn="just" marL="0" indent="0" lvl="0">
              <a:lnSpc>
                <a:spcPts val="6487"/>
              </a:lnSpc>
              <a:spcBef>
                <a:spcPct val="0"/>
              </a:spcBef>
            </a:pPr>
            <a:r>
              <a:rPr lang="en-US" b="true" sz="4634" spc="-92">
                <a:solidFill>
                  <a:srgbClr val="590C07"/>
                </a:solidFill>
                <a:latin typeface="TT Corals Bold"/>
                <a:ea typeface="TT Corals Bold"/>
                <a:cs typeface="TT Corals Bold"/>
                <a:sym typeface="TT Corals Bold"/>
              </a:rPr>
              <a:t>Diving Deep </a:t>
            </a:r>
          </a:p>
        </p:txBody>
      </p:sp>
      <p:pic>
        <p:nvPicPr>
          <p:cNvPr name="Picture 5" id="5"/>
          <p:cNvPicPr>
            <a:picLocks noChangeAspect="true"/>
          </p:cNvPicPr>
          <p:nvPr>
            <a:videoFile r:link="rId5"/>
          </p:nvPr>
        </p:nvPicPr>
        <p:blipFill>
          <a:blip r:embed="rId4"/>
          <a:stretch>
            <a:fillRect/>
          </a:stretch>
        </p:blipFill>
        <p:spPr>
          <a:xfrm rot="0">
            <a:off x="1823085" y="1028700"/>
            <a:ext cx="14641830" cy="8229600"/>
          </a:xfrm>
          <a:prstGeom prst="rect">
            <a:avLst/>
          </a:prstGeom>
        </p:spPr>
      </p:pic>
    </p:spTree>
  </p:cSld>
  <p:clrMapOvr>
    <a:masterClrMapping/>
  </p:clrMapOvr>
</p:sld>
</file>

<file path=ppt/slides/slide16.xml><?xml version="1.0" encoding="utf-8"?>
<p:sld xmlns:p="http://schemas.openxmlformats.org/presentationml/2006/main" xmlns:a="http://schemas.openxmlformats.org/drawingml/2006/main">
  <p:cSld>
    <p:bg>
      <p:bgPr>
        <a:solidFill>
          <a:srgbClr val="D8F0FB"/>
        </a:solidFill>
      </p:bgPr>
    </p:bg>
    <p:spTree>
      <p:nvGrpSpPr>
        <p:cNvPr id="1" name=""/>
        <p:cNvGrpSpPr/>
        <p:nvPr/>
      </p:nvGrpSpPr>
      <p:grpSpPr>
        <a:xfrm>
          <a:off x="0" y="0"/>
          <a:ext cx="0" cy="0"/>
          <a:chOff x="0" y="0"/>
          <a:chExt cx="0" cy="0"/>
        </a:xfrm>
      </p:grpSpPr>
      <p:sp>
        <p:nvSpPr>
          <p:cNvPr name="TextBox 2" id="2"/>
          <p:cNvSpPr txBox="true"/>
          <p:nvPr/>
        </p:nvSpPr>
        <p:spPr>
          <a:xfrm rot="0">
            <a:off x="3790424" y="663121"/>
            <a:ext cx="10707152" cy="1195924"/>
          </a:xfrm>
          <a:prstGeom prst="rect">
            <a:avLst/>
          </a:prstGeom>
        </p:spPr>
        <p:txBody>
          <a:bodyPr anchor="t" rtlCol="false" tIns="0" lIns="0" bIns="0" rIns="0">
            <a:spAutoFit/>
          </a:bodyPr>
          <a:lstStyle/>
          <a:p>
            <a:pPr algn="ctr">
              <a:lnSpc>
                <a:spcPts val="9802"/>
              </a:lnSpc>
            </a:pPr>
            <a:r>
              <a:rPr lang="en-US" sz="7001">
                <a:solidFill>
                  <a:srgbClr val="000000"/>
                </a:solidFill>
                <a:latin typeface="Abril Fatface"/>
                <a:ea typeface="Abril Fatface"/>
                <a:cs typeface="Abril Fatface"/>
                <a:sym typeface="Abril Fatface"/>
              </a:rPr>
              <a:t>Lets Talk About The Video</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D8F0FB"/>
        </a:solidFill>
      </p:bgPr>
    </p:bg>
    <p:spTree>
      <p:nvGrpSpPr>
        <p:cNvPr id="1" name=""/>
        <p:cNvGrpSpPr/>
        <p:nvPr/>
      </p:nvGrpSpPr>
      <p:grpSpPr>
        <a:xfrm>
          <a:off x="0" y="0"/>
          <a:ext cx="0" cy="0"/>
          <a:chOff x="0" y="0"/>
          <a:chExt cx="0" cy="0"/>
        </a:xfrm>
      </p:grpSpPr>
      <p:sp>
        <p:nvSpPr>
          <p:cNvPr name="Freeform 2" id="2"/>
          <p:cNvSpPr/>
          <p:nvPr/>
        </p:nvSpPr>
        <p:spPr>
          <a:xfrm flipH="false" flipV="false" rot="0">
            <a:off x="5659746" y="-498582"/>
            <a:ext cx="4908558" cy="2534043"/>
          </a:xfrm>
          <a:custGeom>
            <a:avLst/>
            <a:gdLst/>
            <a:ahLst/>
            <a:cxnLst/>
            <a:rect r="r" b="b" t="t" l="l"/>
            <a:pathLst>
              <a:path h="2534043" w="4908558">
                <a:moveTo>
                  <a:pt x="0" y="0"/>
                </a:moveTo>
                <a:lnTo>
                  <a:pt x="4908558" y="0"/>
                </a:lnTo>
                <a:lnTo>
                  <a:pt x="4908558" y="2534043"/>
                </a:lnTo>
                <a:lnTo>
                  <a:pt x="0" y="253404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842880" y="7327535"/>
            <a:ext cx="5463979" cy="2818503"/>
          </a:xfrm>
          <a:custGeom>
            <a:avLst/>
            <a:gdLst/>
            <a:ahLst/>
            <a:cxnLst/>
            <a:rect r="r" b="b" t="t" l="l"/>
            <a:pathLst>
              <a:path h="2818503" w="5463979">
                <a:moveTo>
                  <a:pt x="0" y="0"/>
                </a:moveTo>
                <a:lnTo>
                  <a:pt x="5463979" y="0"/>
                </a:lnTo>
                <a:lnTo>
                  <a:pt x="5463979" y="2818503"/>
                </a:lnTo>
                <a:lnTo>
                  <a:pt x="0" y="281850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3556838" y="2387389"/>
            <a:ext cx="6168126" cy="2672854"/>
          </a:xfrm>
          <a:custGeom>
            <a:avLst/>
            <a:gdLst/>
            <a:ahLst/>
            <a:cxnLst/>
            <a:rect r="r" b="b" t="t" l="l"/>
            <a:pathLst>
              <a:path h="2672854" w="6168126">
                <a:moveTo>
                  <a:pt x="0" y="0"/>
                </a:moveTo>
                <a:lnTo>
                  <a:pt x="6168126" y="0"/>
                </a:lnTo>
                <a:lnTo>
                  <a:pt x="6168126" y="2672855"/>
                </a:lnTo>
                <a:lnTo>
                  <a:pt x="0" y="26728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1028700" y="977989"/>
            <a:ext cx="17095709" cy="1150632"/>
          </a:xfrm>
          <a:prstGeom prst="rect">
            <a:avLst/>
          </a:prstGeom>
        </p:spPr>
        <p:txBody>
          <a:bodyPr anchor="t" rtlCol="false" tIns="0" lIns="0" bIns="0" rIns="0">
            <a:spAutoFit/>
          </a:bodyPr>
          <a:lstStyle/>
          <a:p>
            <a:pPr algn="l" marL="0" indent="0" lvl="0">
              <a:lnSpc>
                <a:spcPts val="8493"/>
              </a:lnSpc>
              <a:spcBef>
                <a:spcPct val="0"/>
              </a:spcBef>
            </a:pPr>
            <a:r>
              <a:rPr lang="en-US" sz="8940" strike="noStrike" u="none">
                <a:solidFill>
                  <a:srgbClr val="EE9868"/>
                </a:solidFill>
                <a:latin typeface="KG Primary Penmanship"/>
                <a:ea typeface="KG Primary Penmanship"/>
                <a:cs typeface="KG Primary Penmanship"/>
                <a:sym typeface="KG Primary Penmanship"/>
              </a:rPr>
              <a:t>Conclusion: The Message of God’s love</a:t>
            </a:r>
          </a:p>
        </p:txBody>
      </p:sp>
      <p:sp>
        <p:nvSpPr>
          <p:cNvPr name="Freeform 6" id="6"/>
          <p:cNvSpPr/>
          <p:nvPr/>
        </p:nvSpPr>
        <p:spPr>
          <a:xfrm flipH="false" flipV="false" rot="0">
            <a:off x="1448936" y="8284351"/>
            <a:ext cx="3982075" cy="1947899"/>
          </a:xfrm>
          <a:custGeom>
            <a:avLst/>
            <a:gdLst/>
            <a:ahLst/>
            <a:cxnLst/>
            <a:rect r="r" b="b" t="t" l="l"/>
            <a:pathLst>
              <a:path h="1947899" w="3982075">
                <a:moveTo>
                  <a:pt x="0" y="0"/>
                </a:moveTo>
                <a:lnTo>
                  <a:pt x="3982075" y="0"/>
                </a:lnTo>
                <a:lnTo>
                  <a:pt x="3982075" y="1947898"/>
                </a:lnTo>
                <a:lnTo>
                  <a:pt x="0" y="194789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11011604" y="3647315"/>
            <a:ext cx="6584934" cy="6584934"/>
          </a:xfrm>
          <a:custGeom>
            <a:avLst/>
            <a:gdLst/>
            <a:ahLst/>
            <a:cxnLst/>
            <a:rect r="r" b="b" t="t" l="l"/>
            <a:pathLst>
              <a:path h="6584934" w="6584934">
                <a:moveTo>
                  <a:pt x="0" y="0"/>
                </a:moveTo>
                <a:lnTo>
                  <a:pt x="6584933" y="0"/>
                </a:lnTo>
                <a:lnTo>
                  <a:pt x="6584933" y="6584934"/>
                </a:lnTo>
                <a:lnTo>
                  <a:pt x="0" y="6584934"/>
                </a:lnTo>
                <a:lnTo>
                  <a:pt x="0" y="0"/>
                </a:lnTo>
                <a:close/>
              </a:path>
            </a:pathLst>
          </a:custGeom>
          <a:blipFill>
            <a:blip r:embed="rId10"/>
            <a:stretch>
              <a:fillRect l="0" t="0" r="0" b="0"/>
            </a:stretch>
          </a:blipFill>
        </p:spPr>
      </p:sp>
      <p:sp>
        <p:nvSpPr>
          <p:cNvPr name="TextBox 8" id="8"/>
          <p:cNvSpPr txBox="true"/>
          <p:nvPr/>
        </p:nvSpPr>
        <p:spPr>
          <a:xfrm rot="0">
            <a:off x="1602096" y="2114852"/>
            <a:ext cx="10483724" cy="7567206"/>
          </a:xfrm>
          <a:prstGeom prst="rect">
            <a:avLst/>
          </a:prstGeom>
        </p:spPr>
        <p:txBody>
          <a:bodyPr anchor="t" rtlCol="false" tIns="0" lIns="0" bIns="0" rIns="0">
            <a:spAutoFit/>
          </a:bodyPr>
          <a:lstStyle/>
          <a:p>
            <a:pPr algn="l" marL="0" indent="0" lvl="0">
              <a:lnSpc>
                <a:spcPts val="7427"/>
              </a:lnSpc>
            </a:pPr>
            <a:r>
              <a:rPr lang="en-US" sz="5305">
                <a:solidFill>
                  <a:srgbClr val="590C07"/>
                </a:solidFill>
                <a:latin typeface="Handyman"/>
                <a:ea typeface="Handyman"/>
                <a:cs typeface="Handyman"/>
                <a:sym typeface="Handyman"/>
              </a:rPr>
              <a:t> Jesus did not need to be washed from sin, but he got baptized to show he loves and obeys God. When we get baptized, we follow his good example.  Baptism is like wearing a team jersey. It is a public way to show everyone that you belong to God's family and love Jesus. </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4F5F6"/>
        </a:solidFill>
      </p:bgPr>
    </p:bg>
    <p:spTree>
      <p:nvGrpSpPr>
        <p:cNvPr id="1" name=""/>
        <p:cNvGrpSpPr/>
        <p:nvPr/>
      </p:nvGrpSpPr>
      <p:grpSpPr>
        <a:xfrm>
          <a:off x="0" y="0"/>
          <a:ext cx="0" cy="0"/>
          <a:chOff x="0" y="0"/>
          <a:chExt cx="0" cy="0"/>
        </a:xfrm>
      </p:grpSpPr>
      <p:sp>
        <p:nvSpPr>
          <p:cNvPr name="Freeform 2" id="2"/>
          <p:cNvSpPr/>
          <p:nvPr/>
        </p:nvSpPr>
        <p:spPr>
          <a:xfrm flipH="false" flipV="false" rot="0">
            <a:off x="-477629" y="-3994964"/>
            <a:ext cx="19243258" cy="19243258"/>
          </a:xfrm>
          <a:custGeom>
            <a:avLst/>
            <a:gdLst/>
            <a:ahLst/>
            <a:cxnLst/>
            <a:rect r="r" b="b" t="t" l="l"/>
            <a:pathLst>
              <a:path h="19243258" w="19243258">
                <a:moveTo>
                  <a:pt x="0" y="0"/>
                </a:moveTo>
                <a:lnTo>
                  <a:pt x="19243258" y="0"/>
                </a:lnTo>
                <a:lnTo>
                  <a:pt x="19243258" y="19243259"/>
                </a:lnTo>
                <a:lnTo>
                  <a:pt x="0" y="192432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873761" y="4374902"/>
            <a:ext cx="3472049" cy="5280682"/>
          </a:xfrm>
          <a:custGeom>
            <a:avLst/>
            <a:gdLst/>
            <a:ahLst/>
            <a:cxnLst/>
            <a:rect r="r" b="b" t="t" l="l"/>
            <a:pathLst>
              <a:path h="5280682" w="3472049">
                <a:moveTo>
                  <a:pt x="0" y="0"/>
                </a:moveTo>
                <a:lnTo>
                  <a:pt x="3472049" y="0"/>
                </a:lnTo>
                <a:lnTo>
                  <a:pt x="3472049" y="5280683"/>
                </a:lnTo>
                <a:lnTo>
                  <a:pt x="0" y="52806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226414" y="369399"/>
            <a:ext cx="16032886" cy="1528153"/>
          </a:xfrm>
          <a:prstGeom prst="rect">
            <a:avLst/>
          </a:prstGeom>
        </p:spPr>
        <p:txBody>
          <a:bodyPr anchor="t" rtlCol="false" tIns="0" lIns="0" bIns="0" rIns="0">
            <a:spAutoFit/>
          </a:bodyPr>
          <a:lstStyle/>
          <a:p>
            <a:pPr algn="ctr">
              <a:lnSpc>
                <a:spcPts val="11413"/>
              </a:lnSpc>
            </a:pPr>
            <a:r>
              <a:rPr lang="en-US" b="true" sz="11413" spc="-57">
                <a:solidFill>
                  <a:srgbClr val="000000"/>
                </a:solidFill>
                <a:latin typeface="Proxima Nova Heavy"/>
                <a:ea typeface="Proxima Nova Heavy"/>
                <a:cs typeface="Proxima Nova Heavy"/>
                <a:sym typeface="Proxima Nova Heavy"/>
              </a:rPr>
              <a:t>Let’s pray together!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DAHQ5Ka2kW8</dc:identifier>
  <dcterms:modified xsi:type="dcterms:W3CDTF">2011-08-01T06:04:30Z</dcterms:modified>
  <cp:revision>1</cp:revision>
  <dc:title>Unit 4 Elementary Week 8 </dc:title>
</cp:coreProperties>
</file>