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Montserrat Bold" charset="1" panose="00000800000000000000"/>
      <p:regular r:id="rId23"/>
    </p:embeddedFont>
    <p:embeddedFont>
      <p:font typeface="Sackers Gothic Light" charset="1" panose="020B0304020202060204"/>
      <p:regular r:id="rId24"/>
    </p:embeddedFont>
    <p:embeddedFont>
      <p:font typeface="TAN St. Canard" charset="1" panose="00000000000000000000"/>
      <p:regular r:id="rId25"/>
    </p:embeddedFont>
    <p:embeddedFont>
      <p:font typeface="Glacial Indifference" charset="1" panose="00000000000000000000"/>
      <p:regular r:id="rId26"/>
    </p:embeddedFont>
    <p:embeddedFont>
      <p:font typeface="Abril Fatface" charset="1" panose="02000503000000020003"/>
      <p:regular r:id="rId27"/>
    </p:embeddedFont>
    <p:embeddedFont>
      <p:font typeface="Arial Nova Bold" charset="1" panose="020B0804020202020204"/>
      <p:regular r:id="rId28"/>
    </p:embeddedFont>
    <p:embeddedFont>
      <p:font typeface="Arial Nova" charset="1" panose="020B0504020202020204"/>
      <p:regular r:id="rId29"/>
    </p:embeddedFont>
    <p:embeddedFont>
      <p:font typeface="Arimo" charset="1" panose="020B0604020202020204"/>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2&amp;version=NIV#fen-NIV-26113c"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2&amp;version=NIV#fen-NIV-26119d"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1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biblegateway.com/passage/?search=John%202&amp;version=NIV#fen-NIV-26100a" TargetMode="External" Type="http://schemas.openxmlformats.org/officeDocument/2006/relationships/hyperlink"/><Relationship Id="rId3" Target="https://www.biblegateway.com/passage/?search=John%202&amp;version=NIV#fen-NIV-26102b" TargetMode="External" Type="http://schemas.openxmlformats.org/officeDocument/2006/relationships/hyperlink"/></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0" y="296582"/>
            <a:ext cx="10838024" cy="6659620"/>
          </a:xfrm>
          <a:custGeom>
            <a:avLst/>
            <a:gdLst/>
            <a:ahLst/>
            <a:cxnLst/>
            <a:rect r="r" b="b" t="t" l="l"/>
            <a:pathLst>
              <a:path h="6659620" w="10838024">
                <a:moveTo>
                  <a:pt x="0" y="0"/>
                </a:moveTo>
                <a:lnTo>
                  <a:pt x="10838024" y="0"/>
                </a:lnTo>
                <a:lnTo>
                  <a:pt x="10838024" y="6659620"/>
                </a:lnTo>
                <a:lnTo>
                  <a:pt x="0" y="6659620"/>
                </a:lnTo>
                <a:lnTo>
                  <a:pt x="0" y="0"/>
                </a:lnTo>
                <a:close/>
              </a:path>
            </a:pathLst>
          </a:custGeom>
          <a:blipFill>
            <a:blip r:embed="rId2"/>
            <a:stretch>
              <a:fillRect l="0" t="0" r="0" b="-110564"/>
            </a:stretch>
          </a:blipFill>
        </p:spPr>
      </p:sp>
      <p:sp>
        <p:nvSpPr>
          <p:cNvPr name="Freeform 3" id="3"/>
          <p:cNvSpPr/>
          <p:nvPr/>
        </p:nvSpPr>
        <p:spPr>
          <a:xfrm flipH="false" flipV="false" rot="0">
            <a:off x="10034402" y="531579"/>
            <a:ext cx="8253598" cy="9223842"/>
          </a:xfrm>
          <a:custGeom>
            <a:avLst/>
            <a:gdLst/>
            <a:ahLst/>
            <a:cxnLst/>
            <a:rect r="r" b="b" t="t" l="l"/>
            <a:pathLst>
              <a:path h="9223842" w="8253598">
                <a:moveTo>
                  <a:pt x="0" y="0"/>
                </a:moveTo>
                <a:lnTo>
                  <a:pt x="8253598" y="0"/>
                </a:lnTo>
                <a:lnTo>
                  <a:pt x="8253598" y="9223842"/>
                </a:lnTo>
                <a:lnTo>
                  <a:pt x="0" y="9223842"/>
                </a:lnTo>
                <a:lnTo>
                  <a:pt x="0" y="0"/>
                </a:lnTo>
                <a:close/>
              </a:path>
            </a:pathLst>
          </a:custGeom>
          <a:blipFill>
            <a:blip r:embed="rId3"/>
            <a:stretch>
              <a:fillRect l="-10023" t="0" r="-3904" b="0"/>
            </a:stretch>
          </a:blipFill>
          <a:ln w="104775" cap="sq">
            <a:solidFill>
              <a:srgbClr val="568DCA"/>
            </a:solidFill>
            <a:prstDash val="lgDash"/>
            <a:miter/>
          </a:ln>
        </p:spPr>
      </p:sp>
      <p:sp>
        <p:nvSpPr>
          <p:cNvPr name="TextBox 4" id="4"/>
          <p:cNvSpPr txBox="true"/>
          <p:nvPr/>
        </p:nvSpPr>
        <p:spPr>
          <a:xfrm rot="0">
            <a:off x="251968" y="6956202"/>
            <a:ext cx="9782434" cy="2304883"/>
          </a:xfrm>
          <a:prstGeom prst="rect">
            <a:avLst/>
          </a:prstGeom>
        </p:spPr>
        <p:txBody>
          <a:bodyPr anchor="t" rtlCol="false" tIns="0" lIns="0" bIns="0" rIns="0">
            <a:spAutoFit/>
          </a:bodyPr>
          <a:lstStyle/>
          <a:p>
            <a:pPr algn="l">
              <a:lnSpc>
                <a:spcPts val="6064"/>
              </a:lnSpc>
              <a:spcBef>
                <a:spcPct val="0"/>
              </a:spcBef>
            </a:pPr>
            <a:r>
              <a:rPr lang="en-US" b="true" sz="5053">
                <a:solidFill>
                  <a:srgbClr val="000000"/>
                </a:solidFill>
                <a:latin typeface="Montserrat Bold"/>
                <a:ea typeface="Montserrat Bold"/>
                <a:cs typeface="Montserrat Bold"/>
                <a:sym typeface="Montserrat Bold"/>
              </a:rPr>
              <a:t>John 2:  Jesus’ First Miracle, Jesus drives money changers from the Temple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338791" y="428203"/>
            <a:ext cx="17610417" cy="9430595"/>
          </a:xfrm>
          <a:prstGeom prst="rect">
            <a:avLst/>
          </a:prstGeom>
        </p:spPr>
        <p:txBody>
          <a:bodyPr anchor="t" rtlCol="false" tIns="0" lIns="0" bIns="0" rIns="0">
            <a:spAutoFit/>
          </a:bodyPr>
          <a:lstStyle/>
          <a:p>
            <a:pPr algn="l">
              <a:lnSpc>
                <a:spcPts val="3917"/>
              </a:lnSpc>
            </a:pPr>
            <a:r>
              <a:rPr lang="en-US" sz="3264">
                <a:solidFill>
                  <a:srgbClr val="EDEBE6"/>
                </a:solidFill>
                <a:latin typeface="Arial Nova"/>
                <a:ea typeface="Arial Nova"/>
                <a:cs typeface="Arial Nova"/>
                <a:sym typeface="Arial Nova"/>
              </a:rPr>
              <a:t>12 </a:t>
            </a:r>
            <a:r>
              <a:rPr lang="en-US" sz="3264">
                <a:solidFill>
                  <a:srgbClr val="EDEBE6"/>
                </a:solidFill>
                <a:latin typeface="Arial Nova"/>
                <a:ea typeface="Arial Nova"/>
                <a:cs typeface="Arial Nova"/>
                <a:sym typeface="Arial Nova"/>
              </a:rPr>
              <a:t>After this he went down to Capernaum with his mother and brothers and his disciples. There they stayed for a few days.</a:t>
            </a:r>
          </a:p>
          <a:p>
            <a:pPr algn="l">
              <a:lnSpc>
                <a:spcPts val="3917"/>
              </a:lnSpc>
            </a:pPr>
          </a:p>
          <a:p>
            <a:pPr algn="l">
              <a:lnSpc>
                <a:spcPts val="3917"/>
              </a:lnSpc>
            </a:pPr>
            <a:r>
              <a:rPr lang="en-US" sz="3264" b="true">
                <a:solidFill>
                  <a:srgbClr val="EDEBE6"/>
                </a:solidFill>
                <a:latin typeface="Arial Nova Bold"/>
                <a:ea typeface="Arial Nova Bold"/>
                <a:cs typeface="Arial Nova Bold"/>
                <a:sym typeface="Arial Nova Bold"/>
              </a:rPr>
              <a:t>Jesus Clears the Temple Courts</a:t>
            </a:r>
          </a:p>
          <a:p>
            <a:pPr algn="l">
              <a:lnSpc>
                <a:spcPts val="3917"/>
              </a:lnSpc>
            </a:pPr>
            <a:r>
              <a:rPr lang="en-US" sz="3264">
                <a:solidFill>
                  <a:srgbClr val="EDEBE6"/>
                </a:solidFill>
                <a:latin typeface="Arial Nova"/>
                <a:ea typeface="Arial Nova"/>
                <a:cs typeface="Arial Nova"/>
                <a:sym typeface="Arial Nova"/>
              </a:rPr>
              <a:t>13 </a:t>
            </a:r>
            <a:r>
              <a:rPr lang="en-US" sz="3264">
                <a:solidFill>
                  <a:srgbClr val="EDEBE6"/>
                </a:solidFill>
                <a:latin typeface="Arial Nova"/>
                <a:ea typeface="Arial Nova"/>
                <a:cs typeface="Arial Nova"/>
                <a:sym typeface="Arial Nova"/>
              </a:rPr>
              <a:t>When it was almost time for the Jewish Passover, Jesus went up to Jerusalem. </a:t>
            </a:r>
            <a:r>
              <a:rPr lang="en-US" sz="3264">
                <a:solidFill>
                  <a:srgbClr val="EDEBE6"/>
                </a:solidFill>
                <a:latin typeface="Arial Nova"/>
                <a:ea typeface="Arial Nova"/>
                <a:cs typeface="Arial Nova"/>
                <a:sym typeface="Arial Nova"/>
              </a:rPr>
              <a:t>14 </a:t>
            </a:r>
            <a:r>
              <a:rPr lang="en-US" sz="3264">
                <a:solidFill>
                  <a:srgbClr val="EDEBE6"/>
                </a:solidFill>
                <a:latin typeface="Arial Nova"/>
                <a:ea typeface="Arial Nova"/>
                <a:cs typeface="Arial Nova"/>
                <a:sym typeface="Arial Nova"/>
              </a:rPr>
              <a:t>In the temple courts he found people selling cattle, sheep and doves, and others sitting at tables exchanging money. </a:t>
            </a:r>
            <a:r>
              <a:rPr lang="en-US" sz="3264">
                <a:solidFill>
                  <a:srgbClr val="EDEBE6"/>
                </a:solidFill>
                <a:latin typeface="Arial Nova"/>
                <a:ea typeface="Arial Nova"/>
                <a:cs typeface="Arial Nova"/>
                <a:sym typeface="Arial Nova"/>
              </a:rPr>
              <a:t>15 </a:t>
            </a:r>
            <a:r>
              <a:rPr lang="en-US" sz="3264">
                <a:solidFill>
                  <a:srgbClr val="EDEBE6"/>
                </a:solidFill>
                <a:latin typeface="Arial Nova"/>
                <a:ea typeface="Arial Nova"/>
                <a:cs typeface="Arial Nova"/>
                <a:sym typeface="Arial Nova"/>
              </a:rPr>
              <a:t>So he made a whip out of cords, and drove all from the temple courts, </a:t>
            </a:r>
            <a:r>
              <a:rPr lang="en-US" sz="3264" u="none">
                <a:solidFill>
                  <a:srgbClr val="EDEBE6"/>
                </a:solidFill>
                <a:latin typeface="Arial Nova"/>
                <a:ea typeface="Arial Nova"/>
                <a:cs typeface="Arial Nova"/>
                <a:sym typeface="Arial Nova"/>
              </a:rPr>
              <a:t>b</a:t>
            </a:r>
            <a:r>
              <a:rPr lang="en-US" sz="3264">
                <a:solidFill>
                  <a:srgbClr val="EDEBE6"/>
                </a:solidFill>
                <a:latin typeface="Arial Nova"/>
                <a:ea typeface="Arial Nova"/>
                <a:cs typeface="Arial Nova"/>
                <a:sym typeface="Arial Nova"/>
              </a:rPr>
              <a:t>oth sheep and cattle; he scattered the coins of the money changers and overturned their tables. </a:t>
            </a:r>
            <a:r>
              <a:rPr lang="en-US" sz="3264">
                <a:solidFill>
                  <a:srgbClr val="EDEBE6"/>
                </a:solidFill>
                <a:latin typeface="Arial Nova"/>
                <a:ea typeface="Arial Nova"/>
                <a:cs typeface="Arial Nova"/>
                <a:sym typeface="Arial Nova"/>
              </a:rPr>
              <a:t>16 </a:t>
            </a:r>
            <a:r>
              <a:rPr lang="en-US" sz="3264">
                <a:solidFill>
                  <a:srgbClr val="EDEBE6"/>
                </a:solidFill>
                <a:latin typeface="Arial Nova"/>
                <a:ea typeface="Arial Nova"/>
                <a:cs typeface="Arial Nova"/>
                <a:sym typeface="Arial Nova"/>
              </a:rPr>
              <a:t>To those who sold doves he said, “Get these out of here! Stop turning my Father’s house into a market!” </a:t>
            </a:r>
            <a:r>
              <a:rPr lang="en-US" sz="3264">
                <a:solidFill>
                  <a:srgbClr val="EDEBE6"/>
                </a:solidFill>
                <a:latin typeface="Arial Nova"/>
                <a:ea typeface="Arial Nova"/>
                <a:cs typeface="Arial Nova"/>
                <a:sym typeface="Arial Nova"/>
              </a:rPr>
              <a:t>17 </a:t>
            </a:r>
            <a:r>
              <a:rPr lang="en-US" sz="3264">
                <a:solidFill>
                  <a:srgbClr val="EDEBE6"/>
                </a:solidFill>
                <a:latin typeface="Arial Nova"/>
                <a:ea typeface="Arial Nova"/>
                <a:cs typeface="Arial Nova"/>
                <a:sym typeface="Arial Nova"/>
              </a:rPr>
              <a:t>His disciples remembered that it is written: “Zeal for your house will consume me.”</a:t>
            </a:r>
            <a:r>
              <a:rPr lang="en-US" sz="3264">
                <a:solidFill>
                  <a:srgbClr val="EDEBE6"/>
                </a:solidFill>
                <a:latin typeface="Arial Nova"/>
                <a:ea typeface="Arial Nova"/>
                <a:cs typeface="Arial Nova"/>
                <a:sym typeface="Arial Nova"/>
              </a:rPr>
              <a:t>[</a:t>
            </a:r>
            <a:r>
              <a:rPr lang="en-US" sz="3264" u="sng">
                <a:solidFill>
                  <a:srgbClr val="EDEBE6"/>
                </a:solidFill>
                <a:latin typeface="Arial Nova"/>
                <a:ea typeface="Arial Nova"/>
                <a:cs typeface="Arial Nova"/>
                <a:sym typeface="Arial Nova"/>
                <a:hlinkClick r:id="rId2" tooltip="https://www.biblegateway.com/passage/?search=John%202&amp;version=NIV#fen-NIV-26113c"/>
              </a:rPr>
              <a:t>c</a:t>
            </a:r>
            <a:r>
              <a:rPr lang="en-US" sz="3264">
                <a:solidFill>
                  <a:srgbClr val="EDEBE6"/>
                </a:solidFill>
                <a:latin typeface="Arial Nova"/>
                <a:ea typeface="Arial Nova"/>
                <a:cs typeface="Arial Nova"/>
                <a:sym typeface="Arial Nova"/>
              </a:rPr>
              <a:t>]</a:t>
            </a:r>
          </a:p>
          <a:p>
            <a:pPr algn="l">
              <a:lnSpc>
                <a:spcPts val="3917"/>
              </a:lnSpc>
            </a:pPr>
            <a:r>
              <a:rPr lang="en-US" sz="3264">
                <a:solidFill>
                  <a:srgbClr val="EDEBE6"/>
                </a:solidFill>
                <a:latin typeface="Arial Nova"/>
                <a:ea typeface="Arial Nova"/>
                <a:cs typeface="Arial Nova"/>
                <a:sym typeface="Arial Nova"/>
              </a:rPr>
              <a:t>18 </a:t>
            </a:r>
            <a:r>
              <a:rPr lang="en-US" sz="3264">
                <a:solidFill>
                  <a:srgbClr val="EDEBE6"/>
                </a:solidFill>
                <a:latin typeface="Arial Nova"/>
                <a:ea typeface="Arial Nova"/>
                <a:cs typeface="Arial Nova"/>
                <a:sym typeface="Arial Nova"/>
              </a:rPr>
              <a:t>The Jews then responded to him, “What sign can you show us to prove your authority to do all this?”</a:t>
            </a:r>
          </a:p>
          <a:p>
            <a:pPr algn="l">
              <a:lnSpc>
                <a:spcPts val="3917"/>
              </a:lnSpc>
            </a:pPr>
            <a:r>
              <a:rPr lang="en-US" sz="3264">
                <a:solidFill>
                  <a:srgbClr val="EDEBE6"/>
                </a:solidFill>
                <a:latin typeface="Arial Nova"/>
                <a:ea typeface="Arial Nova"/>
                <a:cs typeface="Arial Nova"/>
                <a:sym typeface="Arial Nova"/>
              </a:rPr>
              <a:t>19 </a:t>
            </a:r>
            <a:r>
              <a:rPr lang="en-US" sz="3264">
                <a:solidFill>
                  <a:srgbClr val="EDEBE6"/>
                </a:solidFill>
                <a:latin typeface="Arial Nova"/>
                <a:ea typeface="Arial Nova"/>
                <a:cs typeface="Arial Nova"/>
                <a:sym typeface="Arial Nova"/>
              </a:rPr>
              <a:t>Jesus answered them, “Destroy this temple, and I will raise it again in three days.”</a:t>
            </a:r>
          </a:p>
          <a:p>
            <a:pPr algn="l">
              <a:lnSpc>
                <a:spcPts val="3917"/>
              </a:lnSpc>
            </a:pPr>
            <a:r>
              <a:rPr lang="en-US" sz="3264">
                <a:solidFill>
                  <a:srgbClr val="EDEBE6"/>
                </a:solidFill>
                <a:latin typeface="Arial Nova"/>
                <a:ea typeface="Arial Nova"/>
                <a:cs typeface="Arial Nova"/>
                <a:sym typeface="Arial Nova"/>
              </a:rPr>
              <a:t>20 </a:t>
            </a:r>
            <a:r>
              <a:rPr lang="en-US" sz="3264">
                <a:solidFill>
                  <a:srgbClr val="EDEBE6"/>
                </a:solidFill>
                <a:latin typeface="Arial Nova"/>
                <a:ea typeface="Arial Nova"/>
                <a:cs typeface="Arial Nova"/>
                <a:sym typeface="Arial Nova"/>
              </a:rPr>
              <a:t>They replied, “It has taken forty-six years to build this temple, and you are going to raise it in three days?” </a:t>
            </a:r>
            <a:r>
              <a:rPr lang="en-US" sz="3264">
                <a:solidFill>
                  <a:srgbClr val="EDEBE6"/>
                </a:solidFill>
                <a:latin typeface="Arial Nova"/>
                <a:ea typeface="Arial Nova"/>
                <a:cs typeface="Arial Nova"/>
                <a:sym typeface="Arial Nova"/>
              </a:rPr>
              <a:t>21 </a:t>
            </a:r>
            <a:r>
              <a:rPr lang="en-US" sz="3264">
                <a:solidFill>
                  <a:srgbClr val="EDEBE6"/>
                </a:solidFill>
                <a:latin typeface="Arial Nova"/>
                <a:ea typeface="Arial Nova"/>
                <a:cs typeface="Arial Nova"/>
                <a:sym typeface="Arial Nova"/>
              </a:rPr>
              <a:t>But the temple he had spoken of was his body. </a:t>
            </a:r>
            <a:r>
              <a:rPr lang="en-US" sz="3264">
                <a:solidFill>
                  <a:srgbClr val="EDEBE6"/>
                </a:solidFill>
                <a:latin typeface="Arial Nova"/>
                <a:ea typeface="Arial Nova"/>
                <a:cs typeface="Arial Nova"/>
                <a:sym typeface="Arial Nova"/>
              </a:rPr>
              <a:t>22 </a:t>
            </a:r>
            <a:r>
              <a:rPr lang="en-US" sz="3264">
                <a:solidFill>
                  <a:srgbClr val="EDEBE6"/>
                </a:solidFill>
                <a:latin typeface="Arial Nova"/>
                <a:ea typeface="Arial Nova"/>
                <a:cs typeface="Arial Nova"/>
                <a:sym typeface="Arial Nova"/>
              </a:rPr>
              <a:t>After he was raised from the dead, his disciples recalled what he had said. Then they believed the scripture and the words that Jesus had spoken.</a:t>
            </a:r>
          </a:p>
          <a:p>
            <a:pPr algn="l">
              <a:lnSpc>
                <a:spcPts val="3917"/>
              </a:lnSpc>
            </a:pP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4976054"/>
            <a:chOff x="0" y="0"/>
            <a:chExt cx="4564115" cy="1310566"/>
          </a:xfrm>
        </p:grpSpPr>
        <p:sp>
          <p:nvSpPr>
            <p:cNvPr name="Freeform 3" id="3"/>
            <p:cNvSpPr/>
            <p:nvPr/>
          </p:nvSpPr>
          <p:spPr>
            <a:xfrm flipH="false" flipV="false" rot="0">
              <a:off x="0" y="0"/>
              <a:ext cx="4564115" cy="1310566"/>
            </a:xfrm>
            <a:custGeom>
              <a:avLst/>
              <a:gdLst/>
              <a:ahLst/>
              <a:cxnLst/>
              <a:rect r="r" b="b" t="t" l="l"/>
              <a:pathLst>
                <a:path h="1310566" w="4564115">
                  <a:moveTo>
                    <a:pt x="0" y="0"/>
                  </a:moveTo>
                  <a:lnTo>
                    <a:pt x="4564115" y="0"/>
                  </a:lnTo>
                  <a:lnTo>
                    <a:pt x="4564115" y="1310566"/>
                  </a:lnTo>
                  <a:lnTo>
                    <a:pt x="0" y="1310566"/>
                  </a:lnTo>
                  <a:close/>
                </a:path>
              </a:pathLst>
            </a:custGeom>
            <a:solidFill>
              <a:srgbClr val="FFFFFF"/>
            </a:solidFill>
          </p:spPr>
        </p:sp>
        <p:sp>
          <p:nvSpPr>
            <p:cNvPr name="TextBox 4" id="4"/>
            <p:cNvSpPr txBox="true"/>
            <p:nvPr/>
          </p:nvSpPr>
          <p:spPr>
            <a:xfrm>
              <a:off x="0" y="-47625"/>
              <a:ext cx="4564115" cy="135819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what your answer. You have about 3-5 minutes. Then we will go over the answer as a group.</a:t>
            </a:r>
          </a:p>
        </p:txBody>
      </p:sp>
      <p:sp>
        <p:nvSpPr>
          <p:cNvPr name="TextBox 6" id="6"/>
          <p:cNvSpPr txBox="true"/>
          <p:nvPr/>
        </p:nvSpPr>
        <p:spPr>
          <a:xfrm rot="0">
            <a:off x="741628" y="3767454"/>
            <a:ext cx="16054764" cy="776835"/>
          </a:xfrm>
          <a:prstGeom prst="rect">
            <a:avLst/>
          </a:prstGeom>
        </p:spPr>
        <p:txBody>
          <a:bodyPr anchor="t" rtlCol="false" tIns="0" lIns="0" bIns="0" rIns="0">
            <a:spAutoFit/>
          </a:bodyPr>
          <a:lstStyle/>
          <a:p>
            <a:pPr algn="l" marL="966927" indent="-483463" lvl="1">
              <a:lnSpc>
                <a:spcPts val="6270"/>
              </a:lnSpc>
              <a:spcBef>
                <a:spcPct val="0"/>
              </a:spcBef>
              <a:buAutoNum type="arabicPeriod" startAt="1"/>
            </a:pPr>
            <a:r>
              <a:rPr lang="en-US" sz="4478">
                <a:solidFill>
                  <a:srgbClr val="000000"/>
                </a:solidFill>
                <a:latin typeface="Arimo"/>
                <a:ea typeface="Arimo"/>
                <a:cs typeface="Arimo"/>
                <a:sym typeface="Arimo"/>
              </a:rPr>
              <a:t>Why did Jes</a:t>
            </a:r>
            <a:r>
              <a:rPr lang="en-US" sz="4478">
                <a:solidFill>
                  <a:srgbClr val="000000"/>
                </a:solidFill>
                <a:latin typeface="Arimo"/>
                <a:ea typeface="Arimo"/>
                <a:cs typeface="Arimo"/>
                <a:sym typeface="Arimo"/>
              </a:rPr>
              <a:t>us cleanse the temple in Jerusalem? (2:13-22)</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338791" y="2271586"/>
            <a:ext cx="17667856" cy="4487365"/>
          </a:xfrm>
          <a:prstGeom prst="rect">
            <a:avLst/>
          </a:prstGeom>
        </p:spPr>
        <p:txBody>
          <a:bodyPr anchor="t" rtlCol="false" tIns="0" lIns="0" bIns="0" rIns="0">
            <a:spAutoFit/>
          </a:bodyPr>
          <a:lstStyle/>
          <a:p>
            <a:pPr algn="l">
              <a:lnSpc>
                <a:spcPts val="5477"/>
              </a:lnSpc>
            </a:pPr>
            <a:r>
              <a:rPr lang="en-US" sz="4564" b="true">
                <a:solidFill>
                  <a:srgbClr val="EDEBE6"/>
                </a:solidFill>
                <a:latin typeface="Arial Nova Bold"/>
                <a:ea typeface="Arial Nova Bold"/>
                <a:cs typeface="Arial Nova Bold"/>
                <a:sym typeface="Arial Nova Bold"/>
              </a:rPr>
              <a:t>23 </a:t>
            </a:r>
            <a:r>
              <a:rPr lang="en-US" sz="4564">
                <a:solidFill>
                  <a:srgbClr val="EDEBE6"/>
                </a:solidFill>
                <a:latin typeface="Arial Nova"/>
                <a:ea typeface="Arial Nova"/>
                <a:cs typeface="Arial Nova"/>
                <a:sym typeface="Arial Nova"/>
              </a:rPr>
              <a:t>Now while he was in Jerusalem at the Passover Festival, many people saw the signs he was performing and believed in his name.</a:t>
            </a:r>
            <a:r>
              <a:rPr lang="en-US" sz="4564">
                <a:solidFill>
                  <a:srgbClr val="EDEBE6"/>
                </a:solidFill>
                <a:latin typeface="Arial Nova"/>
                <a:ea typeface="Arial Nova"/>
                <a:cs typeface="Arial Nova"/>
                <a:sym typeface="Arial Nova"/>
              </a:rPr>
              <a:t>[</a:t>
            </a:r>
            <a:r>
              <a:rPr lang="en-US" sz="4564" u="sng">
                <a:solidFill>
                  <a:srgbClr val="EDEBE6"/>
                </a:solidFill>
                <a:latin typeface="Arial Nova"/>
                <a:ea typeface="Arial Nova"/>
                <a:cs typeface="Arial Nova"/>
                <a:sym typeface="Arial Nova"/>
                <a:hlinkClick r:id="rId2" tooltip="https://www.biblegateway.com/passage/?search=John%202&amp;version=NIV#fen-NIV-26119d"/>
              </a:rPr>
              <a:t>d</a:t>
            </a:r>
            <a:r>
              <a:rPr lang="en-US" sz="4564">
                <a:solidFill>
                  <a:srgbClr val="EDEBE6"/>
                </a:solidFill>
                <a:latin typeface="Arial Nova"/>
                <a:ea typeface="Arial Nova"/>
                <a:cs typeface="Arial Nova"/>
                <a:sym typeface="Arial Nova"/>
              </a:rPr>
              <a:t>]</a:t>
            </a:r>
            <a:r>
              <a:rPr lang="en-US" sz="4564">
                <a:solidFill>
                  <a:srgbClr val="EDEBE6"/>
                </a:solidFill>
                <a:latin typeface="Arial Nova"/>
                <a:ea typeface="Arial Nova"/>
                <a:cs typeface="Arial Nova"/>
                <a:sym typeface="Arial Nova"/>
              </a:rPr>
              <a:t> </a:t>
            </a:r>
            <a:r>
              <a:rPr lang="en-US" sz="4564" b="true">
                <a:solidFill>
                  <a:srgbClr val="EDEBE6"/>
                </a:solidFill>
                <a:latin typeface="Arial Nova Bold"/>
                <a:ea typeface="Arial Nova Bold"/>
                <a:cs typeface="Arial Nova Bold"/>
                <a:sym typeface="Arial Nova Bold"/>
              </a:rPr>
              <a:t>24 </a:t>
            </a:r>
            <a:r>
              <a:rPr lang="en-US" sz="4564">
                <a:solidFill>
                  <a:srgbClr val="EDEBE6"/>
                </a:solidFill>
                <a:latin typeface="Arial Nova"/>
                <a:ea typeface="Arial Nova"/>
                <a:cs typeface="Arial Nova"/>
                <a:sym typeface="Arial Nova"/>
              </a:rPr>
              <a:t>But Jesus would not entrust himself to them, for he knew all people. </a:t>
            </a:r>
            <a:r>
              <a:rPr lang="en-US" sz="4564" b="true">
                <a:solidFill>
                  <a:srgbClr val="EDEBE6"/>
                </a:solidFill>
                <a:latin typeface="Arial Nova Bold"/>
                <a:ea typeface="Arial Nova Bold"/>
                <a:cs typeface="Arial Nova Bold"/>
                <a:sym typeface="Arial Nova Bold"/>
              </a:rPr>
              <a:t>25 </a:t>
            </a:r>
            <a:r>
              <a:rPr lang="en-US" sz="4564">
                <a:solidFill>
                  <a:srgbClr val="EDEBE6"/>
                </a:solidFill>
                <a:latin typeface="Arial Nova"/>
                <a:ea typeface="Arial Nova"/>
                <a:cs typeface="Arial Nova"/>
                <a:sym typeface="Arial Nova"/>
              </a:rPr>
              <a:t>He did not need any testimony about mankind, for he knew what was in each person.</a:t>
            </a:r>
          </a:p>
          <a:p>
            <a:pPr algn="l">
              <a:lnSpc>
                <a:spcPts val="5477"/>
              </a:lnSpc>
            </a:pP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479313" y="499038"/>
            <a:ext cx="17329374" cy="4976054"/>
            <a:chOff x="0" y="0"/>
            <a:chExt cx="4564115" cy="1310566"/>
          </a:xfrm>
        </p:grpSpPr>
        <p:sp>
          <p:nvSpPr>
            <p:cNvPr name="Freeform 3" id="3"/>
            <p:cNvSpPr/>
            <p:nvPr/>
          </p:nvSpPr>
          <p:spPr>
            <a:xfrm flipH="false" flipV="false" rot="0">
              <a:off x="0" y="0"/>
              <a:ext cx="4564115" cy="1310566"/>
            </a:xfrm>
            <a:custGeom>
              <a:avLst/>
              <a:gdLst/>
              <a:ahLst/>
              <a:cxnLst/>
              <a:rect r="r" b="b" t="t" l="l"/>
              <a:pathLst>
                <a:path h="1310566" w="4564115">
                  <a:moveTo>
                    <a:pt x="0" y="0"/>
                  </a:moveTo>
                  <a:lnTo>
                    <a:pt x="4564115" y="0"/>
                  </a:lnTo>
                  <a:lnTo>
                    <a:pt x="4564115" y="1310566"/>
                  </a:lnTo>
                  <a:lnTo>
                    <a:pt x="0" y="1310566"/>
                  </a:lnTo>
                  <a:close/>
                </a:path>
              </a:pathLst>
            </a:custGeom>
            <a:solidFill>
              <a:srgbClr val="FFFFFF"/>
            </a:solidFill>
          </p:spPr>
        </p:sp>
        <p:sp>
          <p:nvSpPr>
            <p:cNvPr name="TextBox 4" id="4"/>
            <p:cNvSpPr txBox="true"/>
            <p:nvPr/>
          </p:nvSpPr>
          <p:spPr>
            <a:xfrm>
              <a:off x="0" y="-47625"/>
              <a:ext cx="4564115" cy="135819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what your answer. You have about 3-5 minutes. Then we will go over the answer as a group.</a:t>
            </a:r>
          </a:p>
        </p:txBody>
      </p:sp>
      <p:sp>
        <p:nvSpPr>
          <p:cNvPr name="TextBox 6" id="6"/>
          <p:cNvSpPr txBox="true"/>
          <p:nvPr/>
        </p:nvSpPr>
        <p:spPr>
          <a:xfrm rot="0">
            <a:off x="741628" y="3767454"/>
            <a:ext cx="16054764" cy="1562651"/>
          </a:xfrm>
          <a:prstGeom prst="rect">
            <a:avLst/>
          </a:prstGeom>
        </p:spPr>
        <p:txBody>
          <a:bodyPr anchor="t" rtlCol="false" tIns="0" lIns="0" bIns="0" rIns="0">
            <a:spAutoFit/>
          </a:bodyPr>
          <a:lstStyle/>
          <a:p>
            <a:pPr algn="l" marL="966927" indent="-483463" lvl="1">
              <a:lnSpc>
                <a:spcPts val="6270"/>
              </a:lnSpc>
              <a:spcBef>
                <a:spcPct val="0"/>
              </a:spcBef>
              <a:buAutoNum type="arabicPeriod" startAt="1"/>
            </a:pPr>
            <a:r>
              <a:rPr lang="en-US" sz="4478">
                <a:solidFill>
                  <a:srgbClr val="000000"/>
                </a:solidFill>
                <a:latin typeface="Arimo"/>
                <a:ea typeface="Arimo"/>
                <a:cs typeface="Arimo"/>
                <a:sym typeface="Arimo"/>
              </a:rPr>
              <a:t>Why did Jes</a:t>
            </a:r>
            <a:r>
              <a:rPr lang="en-US" sz="4478">
                <a:solidFill>
                  <a:srgbClr val="000000"/>
                </a:solidFill>
                <a:latin typeface="Arimo"/>
                <a:ea typeface="Arimo"/>
                <a:cs typeface="Arimo"/>
                <a:sym typeface="Arimo"/>
              </a:rPr>
              <a:t>us “not commit Himself” to those who believed in Him? (2:23-25)</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159431" y="0"/>
            <a:ext cx="18447431" cy="10287000"/>
            <a:chOff x="0" y="0"/>
            <a:chExt cx="4858583" cy="2709333"/>
          </a:xfrm>
        </p:grpSpPr>
        <p:sp>
          <p:nvSpPr>
            <p:cNvPr name="Freeform 3" id="3"/>
            <p:cNvSpPr/>
            <p:nvPr/>
          </p:nvSpPr>
          <p:spPr>
            <a:xfrm flipH="false" flipV="false" rot="0">
              <a:off x="0" y="0"/>
              <a:ext cx="4858583" cy="2709333"/>
            </a:xfrm>
            <a:custGeom>
              <a:avLst/>
              <a:gdLst/>
              <a:ahLst/>
              <a:cxnLst/>
              <a:rect r="r" b="b" t="t" l="l"/>
              <a:pathLst>
                <a:path h="2709333" w="4858583">
                  <a:moveTo>
                    <a:pt x="0" y="0"/>
                  </a:moveTo>
                  <a:lnTo>
                    <a:pt x="4858583" y="0"/>
                  </a:lnTo>
                  <a:lnTo>
                    <a:pt x="4858583" y="2709333"/>
                  </a:lnTo>
                  <a:lnTo>
                    <a:pt x="0" y="2709333"/>
                  </a:lnTo>
                  <a:close/>
                </a:path>
              </a:pathLst>
            </a:custGeom>
            <a:solidFill>
              <a:srgbClr val="261E18"/>
            </a:solidFill>
          </p:spPr>
        </p:sp>
        <p:sp>
          <p:nvSpPr>
            <p:cNvPr name="TextBox 4" id="4"/>
            <p:cNvSpPr txBox="true"/>
            <p:nvPr/>
          </p:nvSpPr>
          <p:spPr>
            <a:xfrm>
              <a:off x="0" y="-66675"/>
              <a:ext cx="4858583" cy="2776008"/>
            </a:xfrm>
            <a:prstGeom prst="rect">
              <a:avLst/>
            </a:prstGeom>
          </p:spPr>
          <p:txBody>
            <a:bodyPr anchor="ctr" rtlCol="false" tIns="50800" lIns="50800" bIns="50800" rIns="50800"/>
            <a:lstStyle/>
            <a:p>
              <a:pPr algn="l">
                <a:lnSpc>
                  <a:spcPts val="4060"/>
                </a:lnSpc>
              </a:pPr>
            </a:p>
          </p:txBody>
        </p:sp>
      </p:grpSp>
      <p:sp>
        <p:nvSpPr>
          <p:cNvPr name="TextBox 5" id="5"/>
          <p:cNvSpPr txBox="true"/>
          <p:nvPr/>
        </p:nvSpPr>
        <p:spPr>
          <a:xfrm rot="0">
            <a:off x="0" y="567791"/>
            <a:ext cx="18288000" cy="9046643"/>
          </a:xfrm>
          <a:prstGeom prst="rect">
            <a:avLst/>
          </a:prstGeom>
        </p:spPr>
        <p:txBody>
          <a:bodyPr anchor="t" rtlCol="false" tIns="0" lIns="0" bIns="0" rIns="0">
            <a:spAutoFit/>
          </a:bodyPr>
          <a:lstStyle/>
          <a:p>
            <a:pPr algn="ctr">
              <a:lnSpc>
                <a:spcPts val="7991"/>
              </a:lnSpc>
            </a:pPr>
            <a:r>
              <a:rPr lang="en-US" b="true" sz="5707">
                <a:solidFill>
                  <a:srgbClr val="FFFFFF"/>
                </a:solidFill>
                <a:latin typeface="Montserrat Bold"/>
                <a:ea typeface="Montserrat Bold"/>
                <a:cs typeface="Montserrat Bold"/>
                <a:sym typeface="Montserrat Bold"/>
              </a:rPr>
              <a:t>Discussion Quessions</a:t>
            </a:r>
          </a:p>
          <a:p>
            <a:pPr algn="ctr">
              <a:lnSpc>
                <a:spcPts val="7991"/>
              </a:lnSpc>
            </a:pPr>
          </a:p>
          <a:p>
            <a:pPr algn="ctr" marL="1232346" indent="-616173" lvl="1">
              <a:lnSpc>
                <a:spcPts val="7991"/>
              </a:lnSpc>
              <a:buFont typeface="Arial"/>
              <a:buChar char="•"/>
            </a:pPr>
            <a:r>
              <a:rPr lang="en-US" b="true" sz="5707">
                <a:solidFill>
                  <a:srgbClr val="FFFFFF"/>
                </a:solidFill>
                <a:latin typeface="Montserrat Bold"/>
                <a:ea typeface="Montserrat Bold"/>
                <a:cs typeface="Montserrat Bold"/>
                <a:sym typeface="Montserrat Bold"/>
              </a:rPr>
              <a:t>If you were one of the merchants in the temple, how would you have reacted to Jesus?</a:t>
            </a:r>
          </a:p>
          <a:p>
            <a:pPr algn="ctr" marL="1232346" indent="-616173" lvl="1">
              <a:lnSpc>
                <a:spcPts val="7991"/>
              </a:lnSpc>
              <a:buFont typeface="Arial"/>
              <a:buChar char="•"/>
            </a:pPr>
            <a:r>
              <a:rPr lang="en-US" b="true" sz="5707">
                <a:solidFill>
                  <a:srgbClr val="FFFFFF"/>
                </a:solidFill>
                <a:latin typeface="Montserrat Bold"/>
                <a:ea typeface="Montserrat Bold"/>
                <a:cs typeface="Montserrat Bold"/>
                <a:sym typeface="Montserrat Bold"/>
              </a:rPr>
              <a:t>What does Jesus' body being the "new temple" mean for how we treat our own bodies today?</a:t>
            </a:r>
          </a:p>
          <a:p>
            <a:pPr algn="ctr">
              <a:lnSpc>
                <a:spcPts val="7991"/>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grpSp>
        <p:nvGrpSpPr>
          <p:cNvPr name="Group 2" id="2"/>
          <p:cNvGrpSpPr/>
          <p:nvPr/>
        </p:nvGrpSpPr>
        <p:grpSpPr>
          <a:xfrm rot="0">
            <a:off x="-159431" y="0"/>
            <a:ext cx="18447431" cy="10287000"/>
            <a:chOff x="0" y="0"/>
            <a:chExt cx="4858583" cy="2709333"/>
          </a:xfrm>
        </p:grpSpPr>
        <p:sp>
          <p:nvSpPr>
            <p:cNvPr name="Freeform 3" id="3"/>
            <p:cNvSpPr/>
            <p:nvPr/>
          </p:nvSpPr>
          <p:spPr>
            <a:xfrm flipH="false" flipV="false" rot="0">
              <a:off x="0" y="0"/>
              <a:ext cx="4858583" cy="2709333"/>
            </a:xfrm>
            <a:custGeom>
              <a:avLst/>
              <a:gdLst/>
              <a:ahLst/>
              <a:cxnLst/>
              <a:rect r="r" b="b" t="t" l="l"/>
              <a:pathLst>
                <a:path h="2709333" w="4858583">
                  <a:moveTo>
                    <a:pt x="0" y="0"/>
                  </a:moveTo>
                  <a:lnTo>
                    <a:pt x="4858583" y="0"/>
                  </a:lnTo>
                  <a:lnTo>
                    <a:pt x="4858583" y="2709333"/>
                  </a:lnTo>
                  <a:lnTo>
                    <a:pt x="0" y="2709333"/>
                  </a:lnTo>
                  <a:close/>
                </a:path>
              </a:pathLst>
            </a:custGeom>
            <a:solidFill>
              <a:srgbClr val="FDFDFD"/>
            </a:solidFill>
          </p:spPr>
        </p:sp>
        <p:sp>
          <p:nvSpPr>
            <p:cNvPr name="TextBox 4" id="4"/>
            <p:cNvSpPr txBox="true"/>
            <p:nvPr/>
          </p:nvSpPr>
          <p:spPr>
            <a:xfrm>
              <a:off x="0" y="-66675"/>
              <a:ext cx="4858583" cy="2776008"/>
            </a:xfrm>
            <a:prstGeom prst="rect">
              <a:avLst/>
            </a:prstGeom>
          </p:spPr>
          <p:txBody>
            <a:bodyPr anchor="ctr" rtlCol="false" tIns="50800" lIns="50800" bIns="50800" rIns="50800"/>
            <a:lstStyle/>
            <a:p>
              <a:pPr algn="l">
                <a:lnSpc>
                  <a:spcPts val="4060"/>
                </a:lnSpc>
              </a:pPr>
            </a:p>
          </p:txBody>
        </p:sp>
      </p:grpSp>
      <p:sp>
        <p:nvSpPr>
          <p:cNvPr name="Freeform 5" id="5"/>
          <p:cNvSpPr/>
          <p:nvPr/>
        </p:nvSpPr>
        <p:spPr>
          <a:xfrm flipH="false" flipV="false" rot="0">
            <a:off x="1294593" y="1028700"/>
            <a:ext cx="15698815" cy="9170101"/>
          </a:xfrm>
          <a:custGeom>
            <a:avLst/>
            <a:gdLst/>
            <a:ahLst/>
            <a:cxnLst/>
            <a:rect r="r" b="b" t="t" l="l"/>
            <a:pathLst>
              <a:path h="9170101" w="15698815">
                <a:moveTo>
                  <a:pt x="0" y="0"/>
                </a:moveTo>
                <a:lnTo>
                  <a:pt x="15698814" y="0"/>
                </a:lnTo>
                <a:lnTo>
                  <a:pt x="15698814" y="9170101"/>
                </a:lnTo>
                <a:lnTo>
                  <a:pt x="0" y="9170101"/>
                </a:lnTo>
                <a:lnTo>
                  <a:pt x="0" y="0"/>
                </a:lnTo>
                <a:close/>
              </a:path>
            </a:pathLst>
          </a:custGeom>
          <a:blipFill>
            <a:blip r:embed="rId2"/>
            <a:stretch>
              <a:fillRect l="0" t="0" r="0" b="0"/>
            </a:stretch>
          </a:blipFill>
        </p:spPr>
      </p:sp>
      <p:sp>
        <p:nvSpPr>
          <p:cNvPr name="TextBox 6" id="6"/>
          <p:cNvSpPr txBox="true"/>
          <p:nvPr/>
        </p:nvSpPr>
        <p:spPr>
          <a:xfrm rot="0">
            <a:off x="-79716" y="-13234"/>
            <a:ext cx="18288000" cy="969443"/>
          </a:xfrm>
          <a:prstGeom prst="rect">
            <a:avLst/>
          </a:prstGeom>
        </p:spPr>
        <p:txBody>
          <a:bodyPr anchor="t" rtlCol="false" tIns="0" lIns="0" bIns="0" rIns="0">
            <a:spAutoFit/>
          </a:bodyPr>
          <a:lstStyle/>
          <a:p>
            <a:pPr algn="ctr">
              <a:lnSpc>
                <a:spcPts val="7991"/>
              </a:lnSpc>
            </a:pPr>
            <a:r>
              <a:rPr lang="en-US" sz="5707" b="true">
                <a:solidFill>
                  <a:srgbClr val="000000"/>
                </a:solidFill>
                <a:latin typeface="Montserrat Bold"/>
                <a:ea typeface="Montserrat Bold"/>
                <a:cs typeface="Montserrat Bold"/>
                <a:sym typeface="Montserrat Bold"/>
              </a:rPr>
              <a:t>Homework: In your notebook</a:t>
            </a:r>
          </a:p>
        </p:txBody>
      </p:sp>
      <p:sp>
        <p:nvSpPr>
          <p:cNvPr name="Freeform 7" id="7"/>
          <p:cNvSpPr/>
          <p:nvPr/>
        </p:nvSpPr>
        <p:spPr>
          <a:xfrm flipH="false" flipV="false" rot="-1024435">
            <a:off x="15938266" y="295519"/>
            <a:ext cx="1678195" cy="1923433"/>
          </a:xfrm>
          <a:custGeom>
            <a:avLst/>
            <a:gdLst/>
            <a:ahLst/>
            <a:cxnLst/>
            <a:rect r="r" b="b" t="t" l="l"/>
            <a:pathLst>
              <a:path h="1923433" w="1678195">
                <a:moveTo>
                  <a:pt x="0" y="0"/>
                </a:moveTo>
                <a:lnTo>
                  <a:pt x="1678196" y="0"/>
                </a:lnTo>
                <a:lnTo>
                  <a:pt x="1678196" y="1923433"/>
                </a:lnTo>
                <a:lnTo>
                  <a:pt x="0" y="1923433"/>
                </a:lnTo>
                <a:lnTo>
                  <a:pt x="0" y="0"/>
                </a:lnTo>
                <a:close/>
              </a:path>
            </a:pathLst>
          </a:custGeom>
          <a:blipFill>
            <a:blip r:embed="rId3"/>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923925" y="867404"/>
            <a:ext cx="16502844" cy="3712981"/>
          </a:xfrm>
          <a:prstGeom prst="rect">
            <a:avLst/>
          </a:prstGeom>
        </p:spPr>
        <p:txBody>
          <a:bodyPr anchor="t" rtlCol="false" tIns="0" lIns="0" bIns="0" rIns="0">
            <a:spAutoFit/>
          </a:bodyPr>
          <a:lstStyle/>
          <a:p>
            <a:pPr algn="l">
              <a:lnSpc>
                <a:spcPts val="14062"/>
              </a:lnSpc>
            </a:pPr>
            <a:r>
              <a:rPr lang="en-US" b="true" sz="15624" spc="-468">
                <a:solidFill>
                  <a:srgbClr val="EDEBE6"/>
                </a:solidFill>
                <a:latin typeface="Arial Nova Bold"/>
                <a:ea typeface="Arial Nova Bold"/>
                <a:cs typeface="Arial Nova Bold"/>
                <a:sym typeface="Arial Nova Bold"/>
              </a:rPr>
              <a:t>THE BOOK OF JOHN PURPOSE:</a:t>
            </a:r>
          </a:p>
        </p:txBody>
      </p:sp>
      <p:sp>
        <p:nvSpPr>
          <p:cNvPr name="TextBox 3" id="3"/>
          <p:cNvSpPr txBox="true"/>
          <p:nvPr/>
        </p:nvSpPr>
        <p:spPr>
          <a:xfrm rot="0">
            <a:off x="923925" y="4949120"/>
            <a:ext cx="16230600" cy="4309180"/>
          </a:xfrm>
          <a:prstGeom prst="rect">
            <a:avLst/>
          </a:prstGeom>
        </p:spPr>
        <p:txBody>
          <a:bodyPr anchor="t" rtlCol="false" tIns="0" lIns="0" bIns="0" rIns="0">
            <a:spAutoFit/>
          </a:bodyPr>
          <a:lstStyle/>
          <a:p>
            <a:pPr algn="l">
              <a:lnSpc>
                <a:spcPts val="6696"/>
              </a:lnSpc>
            </a:pPr>
            <a:r>
              <a:rPr lang="en-US" b="true" sz="7440" spc="-223">
                <a:solidFill>
                  <a:srgbClr val="EDEBE6"/>
                </a:solidFill>
                <a:latin typeface="Arial Nova Bold"/>
                <a:ea typeface="Arial Nova Bold"/>
                <a:cs typeface="Arial Nova Bold"/>
                <a:sym typeface="Arial Nova Bold"/>
              </a:rPr>
              <a:t>“THESE ARE WRITTEN THAT YOU MAY BELIEVE THAT JESUS IS THE CHRIST, THE SON OF GOD, AND THAT BY BELIEVING YOU MAY HAVE LIFE IN HIS NAME” (JOHN 20:31).</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68870" y="1028700"/>
            <a:ext cx="6766338" cy="10140289"/>
          </a:xfrm>
          <a:custGeom>
            <a:avLst/>
            <a:gdLst/>
            <a:ahLst/>
            <a:cxnLst/>
            <a:rect r="r" b="b" t="t" l="l"/>
            <a:pathLst>
              <a:path h="10140289" w="6766338">
                <a:moveTo>
                  <a:pt x="0" y="0"/>
                </a:moveTo>
                <a:lnTo>
                  <a:pt x="6766338" y="0"/>
                </a:lnTo>
                <a:lnTo>
                  <a:pt x="6766338" y="10140289"/>
                </a:lnTo>
                <a:lnTo>
                  <a:pt x="0" y="10140289"/>
                </a:lnTo>
                <a:lnTo>
                  <a:pt x="0" y="0"/>
                </a:lnTo>
                <a:close/>
              </a:path>
            </a:pathLst>
          </a:custGeom>
          <a:blipFill>
            <a:blip r:embed="rId2"/>
            <a:stretch>
              <a:fillRect l="0" t="0" r="0" b="0"/>
            </a:stretch>
          </a:blipFill>
        </p:spPr>
      </p:sp>
      <p:grpSp>
        <p:nvGrpSpPr>
          <p:cNvPr name="Group 3" id="3"/>
          <p:cNvGrpSpPr/>
          <p:nvPr/>
        </p:nvGrpSpPr>
        <p:grpSpPr>
          <a:xfrm rot="0">
            <a:off x="1811089" y="1768993"/>
            <a:ext cx="15448211" cy="5488794"/>
            <a:chOff x="0" y="0"/>
            <a:chExt cx="20597615" cy="7318392"/>
          </a:xfrm>
        </p:grpSpPr>
        <p:sp>
          <p:nvSpPr>
            <p:cNvPr name="TextBox 4" id="4"/>
            <p:cNvSpPr txBox="true"/>
            <p:nvPr/>
          </p:nvSpPr>
          <p:spPr>
            <a:xfrm rot="0">
              <a:off x="5988108" y="-409575"/>
              <a:ext cx="8621398" cy="3362723"/>
            </a:xfrm>
            <a:prstGeom prst="rect">
              <a:avLst/>
            </a:prstGeom>
          </p:spPr>
          <p:txBody>
            <a:bodyPr anchor="t" rtlCol="false" tIns="0" lIns="0" bIns="0" rIns="0">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name="TextBox 5" id="5"/>
            <p:cNvSpPr txBox="true"/>
            <p:nvPr/>
          </p:nvSpPr>
          <p:spPr>
            <a:xfrm rot="0">
              <a:off x="0" y="3291818"/>
              <a:ext cx="20597615" cy="4026574"/>
            </a:xfrm>
            <a:prstGeom prst="rect">
              <a:avLst/>
            </a:prstGeom>
          </p:spPr>
          <p:txBody>
            <a:bodyPr anchor="t" rtlCol="false" tIns="0" lIns="0" bIns="0" rIns="0">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4835412" y="3063240"/>
            <a:ext cx="8617176" cy="7223760"/>
          </a:xfrm>
          <a:custGeom>
            <a:avLst/>
            <a:gdLst/>
            <a:ahLst/>
            <a:cxnLst/>
            <a:rect r="r" b="b" t="t" l="l"/>
            <a:pathLst>
              <a:path h="7223760" w="8617176">
                <a:moveTo>
                  <a:pt x="0" y="0"/>
                </a:moveTo>
                <a:lnTo>
                  <a:pt x="8617176" y="0"/>
                </a:lnTo>
                <a:lnTo>
                  <a:pt x="8617176" y="7223760"/>
                </a:lnTo>
                <a:lnTo>
                  <a:pt x="0" y="7223760"/>
                </a:lnTo>
                <a:lnTo>
                  <a:pt x="0" y="0"/>
                </a:lnTo>
                <a:close/>
              </a:path>
            </a:pathLst>
          </a:custGeom>
          <a:blipFill>
            <a:blip r:embed="rId2"/>
            <a:stretch>
              <a:fillRect l="0" t="0" r="0" b="0"/>
            </a:stretch>
          </a:blipFill>
        </p:spPr>
      </p:sp>
      <p:sp>
        <p:nvSpPr>
          <p:cNvPr name="Freeform 3" id="3"/>
          <p:cNvSpPr/>
          <p:nvPr/>
        </p:nvSpPr>
        <p:spPr>
          <a:xfrm flipH="false" flipV="false" rot="0">
            <a:off x="5486400" y="0"/>
            <a:ext cx="7315200" cy="3063240"/>
          </a:xfrm>
          <a:custGeom>
            <a:avLst/>
            <a:gdLst/>
            <a:ahLst/>
            <a:cxnLst/>
            <a:rect r="r" b="b" t="t" l="l"/>
            <a:pathLst>
              <a:path h="3063240" w="7315200">
                <a:moveTo>
                  <a:pt x="0" y="0"/>
                </a:moveTo>
                <a:lnTo>
                  <a:pt x="7315200" y="0"/>
                </a:lnTo>
                <a:lnTo>
                  <a:pt x="7315200" y="3063240"/>
                </a:lnTo>
                <a:lnTo>
                  <a:pt x="0" y="30632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052408" y="2906806"/>
            <a:ext cx="6183183" cy="5263435"/>
          </a:xfrm>
          <a:custGeom>
            <a:avLst/>
            <a:gdLst/>
            <a:ahLst/>
            <a:cxnLst/>
            <a:rect r="r" b="b" t="t" l="l"/>
            <a:pathLst>
              <a:path h="5263435" w="6183183">
                <a:moveTo>
                  <a:pt x="0" y="0"/>
                </a:moveTo>
                <a:lnTo>
                  <a:pt x="6183184" y="0"/>
                </a:lnTo>
                <a:lnTo>
                  <a:pt x="6183184" y="5263434"/>
                </a:lnTo>
                <a:lnTo>
                  <a:pt x="0" y="52634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46635" y="300168"/>
            <a:ext cx="7315200" cy="1874520"/>
          </a:xfrm>
          <a:custGeom>
            <a:avLst/>
            <a:gdLst/>
            <a:ahLst/>
            <a:cxnLst/>
            <a:rect r="r" b="b" t="t" l="l"/>
            <a:pathLst>
              <a:path h="1874520" w="7315200">
                <a:moveTo>
                  <a:pt x="0" y="0"/>
                </a:moveTo>
                <a:lnTo>
                  <a:pt x="7315200" y="0"/>
                </a:lnTo>
                <a:lnTo>
                  <a:pt x="7315200" y="1874520"/>
                </a:lnTo>
                <a:lnTo>
                  <a:pt x="0" y="18745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144500" y="6112840"/>
            <a:ext cx="5143500" cy="4114800"/>
          </a:xfrm>
          <a:custGeom>
            <a:avLst/>
            <a:gdLst/>
            <a:ahLst/>
            <a:cxnLst/>
            <a:rect r="r" b="b" t="t" l="l"/>
            <a:pathLst>
              <a:path h="4114800" w="5143500">
                <a:moveTo>
                  <a:pt x="0" y="0"/>
                </a:moveTo>
                <a:lnTo>
                  <a:pt x="5143500" y="0"/>
                </a:lnTo>
                <a:lnTo>
                  <a:pt x="51435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668870" y="1028700"/>
            <a:ext cx="6766338" cy="10140289"/>
          </a:xfrm>
          <a:custGeom>
            <a:avLst/>
            <a:gdLst/>
            <a:ahLst/>
            <a:cxnLst/>
            <a:rect r="r" b="b" t="t" l="l"/>
            <a:pathLst>
              <a:path h="10140289" w="6766338">
                <a:moveTo>
                  <a:pt x="0" y="0"/>
                </a:moveTo>
                <a:lnTo>
                  <a:pt x="6766338" y="0"/>
                </a:lnTo>
                <a:lnTo>
                  <a:pt x="6766338" y="10140289"/>
                </a:lnTo>
                <a:lnTo>
                  <a:pt x="0" y="10140289"/>
                </a:lnTo>
                <a:lnTo>
                  <a:pt x="0" y="0"/>
                </a:lnTo>
                <a:close/>
              </a:path>
            </a:pathLst>
          </a:custGeom>
          <a:blipFill>
            <a:blip r:embed="rId2"/>
            <a:stretch>
              <a:fillRect l="0" t="0" r="0" b="0"/>
            </a:stretch>
          </a:blipFill>
        </p:spPr>
      </p:sp>
      <p:grpSp>
        <p:nvGrpSpPr>
          <p:cNvPr name="Group 3" id="3"/>
          <p:cNvGrpSpPr/>
          <p:nvPr/>
        </p:nvGrpSpPr>
        <p:grpSpPr>
          <a:xfrm rot="0">
            <a:off x="1811089" y="1768993"/>
            <a:ext cx="15448211" cy="5488794"/>
            <a:chOff x="0" y="0"/>
            <a:chExt cx="20597615" cy="7318392"/>
          </a:xfrm>
        </p:grpSpPr>
        <p:sp>
          <p:nvSpPr>
            <p:cNvPr name="TextBox 4" id="4"/>
            <p:cNvSpPr txBox="true"/>
            <p:nvPr/>
          </p:nvSpPr>
          <p:spPr>
            <a:xfrm rot="0">
              <a:off x="5988108" y="-409575"/>
              <a:ext cx="8621398" cy="3362723"/>
            </a:xfrm>
            <a:prstGeom prst="rect">
              <a:avLst/>
            </a:prstGeom>
          </p:spPr>
          <p:txBody>
            <a:bodyPr anchor="t" rtlCol="false" tIns="0" lIns="0" bIns="0" rIns="0">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name="TextBox 5" id="5"/>
            <p:cNvSpPr txBox="true"/>
            <p:nvPr/>
          </p:nvSpPr>
          <p:spPr>
            <a:xfrm rot="0">
              <a:off x="0" y="3291818"/>
              <a:ext cx="20597615" cy="4026574"/>
            </a:xfrm>
            <a:prstGeom prst="rect">
              <a:avLst/>
            </a:prstGeom>
          </p:spPr>
          <p:txBody>
            <a:bodyPr anchor="t" rtlCol="false" tIns="0" lIns="0" bIns="0" rIns="0">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8785167" y="2414121"/>
            <a:ext cx="2272693" cy="2272693"/>
          </a:xfrm>
          <a:custGeom>
            <a:avLst/>
            <a:gdLst/>
            <a:ahLst/>
            <a:cxnLst/>
            <a:rect r="r" b="b" t="t" l="l"/>
            <a:pathLst>
              <a:path h="2272693" w="2272693">
                <a:moveTo>
                  <a:pt x="0" y="0"/>
                </a:moveTo>
                <a:lnTo>
                  <a:pt x="2272692" y="0"/>
                </a:lnTo>
                <a:lnTo>
                  <a:pt x="2272692" y="2272693"/>
                </a:lnTo>
                <a:lnTo>
                  <a:pt x="0" y="22726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058747" y="4079345"/>
            <a:ext cx="3346549" cy="3317267"/>
          </a:xfrm>
          <a:custGeom>
            <a:avLst/>
            <a:gdLst/>
            <a:ahLst/>
            <a:cxnLst/>
            <a:rect r="r" b="b" t="t" l="l"/>
            <a:pathLst>
              <a:path h="3317267" w="3346549">
                <a:moveTo>
                  <a:pt x="0" y="0"/>
                </a:moveTo>
                <a:lnTo>
                  <a:pt x="3346549" y="0"/>
                </a:lnTo>
                <a:lnTo>
                  <a:pt x="3346549" y="3317268"/>
                </a:lnTo>
                <a:lnTo>
                  <a:pt x="0" y="33172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5213908" y="4322521"/>
            <a:ext cx="3074092" cy="3074092"/>
          </a:xfrm>
          <a:custGeom>
            <a:avLst/>
            <a:gdLst/>
            <a:ahLst/>
            <a:cxnLst/>
            <a:rect r="r" b="b" t="t" l="l"/>
            <a:pathLst>
              <a:path h="3074092" w="3074092">
                <a:moveTo>
                  <a:pt x="0" y="0"/>
                </a:moveTo>
                <a:lnTo>
                  <a:pt x="3074092" y="0"/>
                </a:lnTo>
                <a:lnTo>
                  <a:pt x="3074092" y="3074092"/>
                </a:lnTo>
                <a:lnTo>
                  <a:pt x="0" y="3074092"/>
                </a:lnTo>
                <a:lnTo>
                  <a:pt x="0" y="0"/>
                </a:lnTo>
                <a:close/>
              </a:path>
            </a:pathLst>
          </a:custGeom>
          <a:blipFill>
            <a:blip r:embed="rId6"/>
            <a:stretch>
              <a:fillRect l="0" t="0" r="0" b="0"/>
            </a:stretch>
          </a:blipFill>
        </p:spPr>
      </p:sp>
      <p:sp>
        <p:nvSpPr>
          <p:cNvPr name="TextBox 5" id="5"/>
          <p:cNvSpPr txBox="true"/>
          <p:nvPr/>
        </p:nvSpPr>
        <p:spPr>
          <a:xfrm rot="0">
            <a:off x="2143006" y="28201"/>
            <a:ext cx="14001988" cy="1824371"/>
          </a:xfrm>
          <a:prstGeom prst="rect">
            <a:avLst/>
          </a:prstGeom>
        </p:spPr>
        <p:txBody>
          <a:bodyPr anchor="t" rtlCol="false" tIns="0" lIns="0" bIns="0" rIns="0">
            <a:spAutoFit/>
          </a:bodyPr>
          <a:lstStyle/>
          <a:p>
            <a:pPr algn="ctr">
              <a:lnSpc>
                <a:spcPts val="14944"/>
              </a:lnSpc>
            </a:pPr>
            <a:r>
              <a:rPr lang="en-US" sz="10674">
                <a:solidFill>
                  <a:srgbClr val="000000"/>
                </a:solidFill>
                <a:latin typeface="TAN St. Canard"/>
                <a:ea typeface="TAN St. Canard"/>
                <a:cs typeface="TAN St. Canard"/>
                <a:sym typeface="TAN St. Canard"/>
              </a:rPr>
              <a:t>Class Expectations</a:t>
            </a:r>
          </a:p>
        </p:txBody>
      </p:sp>
      <p:sp>
        <p:nvSpPr>
          <p:cNvPr name="TextBox 6" id="6"/>
          <p:cNvSpPr txBox="true"/>
          <p:nvPr/>
        </p:nvSpPr>
        <p:spPr>
          <a:xfrm rot="0">
            <a:off x="839817" y="2528745"/>
            <a:ext cx="7351514" cy="1833896"/>
          </a:xfrm>
          <a:prstGeom prst="rect">
            <a:avLst/>
          </a:prstGeom>
        </p:spPr>
        <p:txBody>
          <a:bodyPr anchor="t" rtlCol="false" tIns="0" lIns="0" bIns="0" rIns="0">
            <a:spAutoFit/>
          </a:bodyPr>
          <a:lstStyle/>
          <a:p>
            <a:pPr algn="ctr">
              <a:lnSpc>
                <a:spcPts val="14944"/>
              </a:lnSpc>
            </a:pPr>
            <a:r>
              <a:rPr lang="en-US" sz="10674">
                <a:solidFill>
                  <a:srgbClr val="000000"/>
                </a:solidFill>
                <a:latin typeface="Glacial Indifference"/>
                <a:ea typeface="Glacial Indifference"/>
                <a:cs typeface="Glacial Indifference"/>
                <a:sym typeface="Glacial Indifference"/>
              </a:rPr>
              <a:t>Camera’s on</a:t>
            </a:r>
          </a:p>
        </p:txBody>
      </p:sp>
      <p:sp>
        <p:nvSpPr>
          <p:cNvPr name="TextBox 7" id="7"/>
          <p:cNvSpPr txBox="true"/>
          <p:nvPr/>
        </p:nvSpPr>
        <p:spPr>
          <a:xfrm rot="0">
            <a:off x="0" y="5562717"/>
            <a:ext cx="12811056" cy="1833896"/>
          </a:xfrm>
          <a:prstGeom prst="rect">
            <a:avLst/>
          </a:prstGeom>
        </p:spPr>
        <p:txBody>
          <a:bodyPr anchor="t" rtlCol="false" tIns="0" lIns="0" bIns="0" rIns="0">
            <a:spAutoFit/>
          </a:bodyPr>
          <a:lstStyle/>
          <a:p>
            <a:pPr algn="ctr">
              <a:lnSpc>
                <a:spcPts val="14944"/>
              </a:lnSpc>
            </a:pPr>
            <a:r>
              <a:rPr lang="en-US" sz="10674">
                <a:solidFill>
                  <a:srgbClr val="000000"/>
                </a:solidFill>
                <a:latin typeface="Glacial Indifference"/>
                <a:ea typeface="Glacial Indifference"/>
                <a:cs typeface="Glacial Indifference"/>
                <a:sym typeface="Glacial Indifference"/>
              </a:rPr>
              <a:t>Actively Participate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TextBox 2" id="2"/>
          <p:cNvSpPr txBox="true"/>
          <p:nvPr/>
        </p:nvSpPr>
        <p:spPr>
          <a:xfrm rot="0">
            <a:off x="1028700" y="-161925"/>
            <a:ext cx="16230600" cy="2849897"/>
          </a:xfrm>
          <a:prstGeom prst="rect">
            <a:avLst/>
          </a:prstGeom>
        </p:spPr>
        <p:txBody>
          <a:bodyPr anchor="t" rtlCol="false" tIns="0" lIns="0" bIns="0" rIns="0">
            <a:spAutoFit/>
          </a:bodyPr>
          <a:lstStyle/>
          <a:p>
            <a:pPr algn="ctr">
              <a:lnSpc>
                <a:spcPts val="11444"/>
              </a:lnSpc>
            </a:pPr>
            <a:r>
              <a:rPr lang="en-US" sz="8174">
                <a:solidFill>
                  <a:srgbClr val="000000"/>
                </a:solidFill>
                <a:latin typeface="Abril Fatface"/>
                <a:ea typeface="Abril Fatface"/>
                <a:cs typeface="Abril Fatface"/>
                <a:sym typeface="Abril Fatface"/>
              </a:rPr>
              <a:t>Share your homework. W</a:t>
            </a:r>
            <a:r>
              <a:rPr lang="en-US" sz="8174">
                <a:solidFill>
                  <a:srgbClr val="000000"/>
                </a:solidFill>
                <a:latin typeface="Abril Fatface"/>
                <a:ea typeface="Abril Fatface"/>
                <a:cs typeface="Abril Fatface"/>
                <a:sym typeface="Abril Fatface"/>
              </a:rPr>
              <a:t>hat did you write about Chapter 1.</a:t>
            </a:r>
          </a:p>
        </p:txBody>
      </p:sp>
      <p:sp>
        <p:nvSpPr>
          <p:cNvPr name="Freeform 3" id="3"/>
          <p:cNvSpPr/>
          <p:nvPr/>
        </p:nvSpPr>
        <p:spPr>
          <a:xfrm flipH="false" flipV="false" rot="0">
            <a:off x="2292005" y="3599259"/>
            <a:ext cx="13703990" cy="6137501"/>
          </a:xfrm>
          <a:custGeom>
            <a:avLst/>
            <a:gdLst/>
            <a:ahLst/>
            <a:cxnLst/>
            <a:rect r="r" b="b" t="t" l="l"/>
            <a:pathLst>
              <a:path h="6137501" w="13703990">
                <a:moveTo>
                  <a:pt x="0" y="0"/>
                </a:moveTo>
                <a:lnTo>
                  <a:pt x="13703990" y="0"/>
                </a:lnTo>
                <a:lnTo>
                  <a:pt x="13703990" y="6137501"/>
                </a:lnTo>
                <a:lnTo>
                  <a:pt x="0" y="6137501"/>
                </a:lnTo>
                <a:lnTo>
                  <a:pt x="0" y="0"/>
                </a:lnTo>
                <a:close/>
              </a:path>
            </a:pathLst>
          </a:custGeom>
          <a:blipFill>
            <a:blip r:embed="rId2"/>
            <a:stretch>
              <a:fillRect l="0" t="-2091" r="0" b="-2091"/>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D7421"/>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6961205"/>
            <a:ext cx="2901756" cy="3325795"/>
          </a:xfrm>
          <a:custGeom>
            <a:avLst/>
            <a:gdLst/>
            <a:ahLst/>
            <a:cxnLst/>
            <a:rect r="r" b="b" t="t" l="l"/>
            <a:pathLst>
              <a:path h="3325795" w="2901756">
                <a:moveTo>
                  <a:pt x="0" y="0"/>
                </a:moveTo>
                <a:lnTo>
                  <a:pt x="2901756" y="0"/>
                </a:lnTo>
                <a:lnTo>
                  <a:pt x="2901756" y="3325795"/>
                </a:lnTo>
                <a:lnTo>
                  <a:pt x="0" y="3325795"/>
                </a:lnTo>
                <a:lnTo>
                  <a:pt x="0" y="0"/>
                </a:lnTo>
                <a:close/>
              </a:path>
            </a:pathLst>
          </a:custGeom>
          <a:blipFill>
            <a:blip r:embed="rId2"/>
            <a:stretch>
              <a:fillRect l="0" t="0" r="0" b="0"/>
            </a:stretch>
          </a:blipFill>
        </p:spPr>
      </p:sp>
      <p:sp>
        <p:nvSpPr>
          <p:cNvPr name="Freeform 3" id="3"/>
          <p:cNvSpPr/>
          <p:nvPr/>
        </p:nvSpPr>
        <p:spPr>
          <a:xfrm flipH="false" flipV="false" rot="0">
            <a:off x="15054679" y="6172200"/>
            <a:ext cx="3058668" cy="4114800"/>
          </a:xfrm>
          <a:custGeom>
            <a:avLst/>
            <a:gdLst/>
            <a:ahLst/>
            <a:cxnLst/>
            <a:rect r="r" b="b" t="t" l="l"/>
            <a:pathLst>
              <a:path h="4114800" w="3058668">
                <a:moveTo>
                  <a:pt x="0" y="0"/>
                </a:moveTo>
                <a:lnTo>
                  <a:pt x="3058668" y="0"/>
                </a:lnTo>
                <a:lnTo>
                  <a:pt x="305866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2601660" y="607786"/>
            <a:ext cx="3617232" cy="4535714"/>
          </a:xfrm>
          <a:custGeom>
            <a:avLst/>
            <a:gdLst/>
            <a:ahLst/>
            <a:cxnLst/>
            <a:rect r="r" b="b" t="t" l="l"/>
            <a:pathLst>
              <a:path h="4535714" w="3617232">
                <a:moveTo>
                  <a:pt x="0" y="0"/>
                </a:moveTo>
                <a:lnTo>
                  <a:pt x="3617232" y="0"/>
                </a:lnTo>
                <a:lnTo>
                  <a:pt x="3617232" y="4535714"/>
                </a:lnTo>
                <a:lnTo>
                  <a:pt x="0" y="4535714"/>
                </a:lnTo>
                <a:lnTo>
                  <a:pt x="0" y="0"/>
                </a:lnTo>
                <a:close/>
              </a:path>
            </a:pathLst>
          </a:custGeom>
          <a:blipFill>
            <a:blip r:embed="rId5"/>
            <a:stretch>
              <a:fillRect l="0" t="0" r="0" b="0"/>
            </a:stretch>
          </a:blipFill>
        </p:spPr>
      </p:sp>
      <p:sp>
        <p:nvSpPr>
          <p:cNvPr name="TextBox 5" id="5"/>
          <p:cNvSpPr txBox="true"/>
          <p:nvPr/>
        </p:nvSpPr>
        <p:spPr>
          <a:xfrm rot="0">
            <a:off x="194235" y="369661"/>
            <a:ext cx="14052538" cy="4384438"/>
          </a:xfrm>
          <a:prstGeom prst="rect">
            <a:avLst/>
          </a:prstGeom>
        </p:spPr>
        <p:txBody>
          <a:bodyPr anchor="t" rtlCol="false" tIns="0" lIns="0" bIns="0" rIns="0">
            <a:spAutoFit/>
          </a:bodyPr>
          <a:lstStyle/>
          <a:p>
            <a:pPr algn="l">
              <a:lnSpc>
                <a:spcPts val="17612"/>
              </a:lnSpc>
            </a:pPr>
            <a:r>
              <a:rPr lang="en-US" sz="12580">
                <a:solidFill>
                  <a:srgbClr val="000000"/>
                </a:solidFill>
                <a:latin typeface="Abril Fatface"/>
                <a:ea typeface="Abril Fatface"/>
                <a:cs typeface="Abril Fatface"/>
                <a:sym typeface="Abril Fatface"/>
              </a:rPr>
              <a:t>Open your Bibles to John 2</a:t>
            </a:r>
          </a:p>
        </p:txBody>
      </p:sp>
      <p:sp>
        <p:nvSpPr>
          <p:cNvPr name="TextBox 6" id="6"/>
          <p:cNvSpPr txBox="true"/>
          <p:nvPr/>
        </p:nvSpPr>
        <p:spPr>
          <a:xfrm rot="0">
            <a:off x="194235" y="4837393"/>
            <a:ext cx="16743032" cy="5016657"/>
          </a:xfrm>
          <a:prstGeom prst="rect">
            <a:avLst/>
          </a:prstGeom>
        </p:spPr>
        <p:txBody>
          <a:bodyPr anchor="t" rtlCol="false" tIns="0" lIns="0" bIns="0" rIns="0">
            <a:spAutoFit/>
          </a:bodyPr>
          <a:lstStyle/>
          <a:p>
            <a:pPr algn="l">
              <a:lnSpc>
                <a:spcPts val="20116"/>
              </a:lnSpc>
            </a:pPr>
            <a:r>
              <a:rPr lang="en-US" sz="14368">
                <a:solidFill>
                  <a:srgbClr val="000000"/>
                </a:solidFill>
                <a:latin typeface="Abril Fatface"/>
                <a:ea typeface="Abril Fatface"/>
                <a:cs typeface="Abril Fatface"/>
                <a:sym typeface="Abril Fatface"/>
              </a:rPr>
              <a:t>Get your notebooks and pencil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TextBox 2" id="2"/>
          <p:cNvSpPr txBox="true"/>
          <p:nvPr/>
        </p:nvSpPr>
        <p:spPr>
          <a:xfrm rot="0">
            <a:off x="284749" y="228629"/>
            <a:ext cx="17414120" cy="9468091"/>
          </a:xfrm>
          <a:prstGeom prst="rect">
            <a:avLst/>
          </a:prstGeom>
        </p:spPr>
        <p:txBody>
          <a:bodyPr anchor="t" rtlCol="false" tIns="0" lIns="0" bIns="0" rIns="0">
            <a:spAutoFit/>
          </a:bodyPr>
          <a:lstStyle/>
          <a:p>
            <a:pPr algn="l">
              <a:lnSpc>
                <a:spcPts val="4102"/>
              </a:lnSpc>
            </a:pPr>
            <a:r>
              <a:rPr lang="en-US" sz="3418" b="true">
                <a:solidFill>
                  <a:srgbClr val="EDEBE6"/>
                </a:solidFill>
                <a:latin typeface="Arial Nova Bold"/>
                <a:ea typeface="Arial Nova Bold"/>
                <a:cs typeface="Arial Nova Bold"/>
                <a:sym typeface="Arial Nova Bold"/>
              </a:rPr>
              <a:t>Jesus Changes Water Into Wine John 2:1-11</a:t>
            </a:r>
          </a:p>
          <a:p>
            <a:pPr algn="l">
              <a:lnSpc>
                <a:spcPts val="4102"/>
              </a:lnSpc>
            </a:pPr>
          </a:p>
          <a:p>
            <a:pPr algn="l">
              <a:lnSpc>
                <a:spcPts val="4102"/>
              </a:lnSpc>
            </a:pPr>
            <a:r>
              <a:rPr lang="en-US" sz="3418">
                <a:solidFill>
                  <a:srgbClr val="EDEBE6"/>
                </a:solidFill>
                <a:latin typeface="Arial Nova"/>
                <a:ea typeface="Arial Nova"/>
                <a:cs typeface="Arial Nova"/>
                <a:sym typeface="Arial Nova"/>
              </a:rPr>
              <a:t>On the third day a wedding took place at Cana in Galilee. Jesus’ mother was there, </a:t>
            </a:r>
            <a:r>
              <a:rPr lang="en-US" sz="3418">
                <a:solidFill>
                  <a:srgbClr val="EDEBE6"/>
                </a:solidFill>
                <a:latin typeface="Arial Nova"/>
                <a:ea typeface="Arial Nova"/>
                <a:cs typeface="Arial Nova"/>
                <a:sym typeface="Arial Nova"/>
              </a:rPr>
              <a:t>2 </a:t>
            </a:r>
            <a:r>
              <a:rPr lang="en-US" sz="3418">
                <a:solidFill>
                  <a:srgbClr val="EDEBE6"/>
                </a:solidFill>
                <a:latin typeface="Arial Nova"/>
                <a:ea typeface="Arial Nova"/>
                <a:cs typeface="Arial Nova"/>
                <a:sym typeface="Arial Nova"/>
              </a:rPr>
              <a:t>and Jesus and his disciples had also been invited to the wedding. </a:t>
            </a:r>
            <a:r>
              <a:rPr lang="en-US" sz="3418">
                <a:solidFill>
                  <a:srgbClr val="EDEBE6"/>
                </a:solidFill>
                <a:latin typeface="Arial Nova"/>
                <a:ea typeface="Arial Nova"/>
                <a:cs typeface="Arial Nova"/>
                <a:sym typeface="Arial Nova"/>
              </a:rPr>
              <a:t>3 </a:t>
            </a:r>
            <a:r>
              <a:rPr lang="en-US" sz="3418">
                <a:solidFill>
                  <a:srgbClr val="EDEBE6"/>
                </a:solidFill>
                <a:latin typeface="Arial Nova"/>
                <a:ea typeface="Arial Nova"/>
                <a:cs typeface="Arial Nova"/>
                <a:sym typeface="Arial Nova"/>
              </a:rPr>
              <a:t>When the wine was gone, Jesus’ mother said to him, “They have no more wine.”</a:t>
            </a:r>
          </a:p>
          <a:p>
            <a:pPr algn="l">
              <a:lnSpc>
                <a:spcPts val="4102"/>
              </a:lnSpc>
            </a:pPr>
            <a:r>
              <a:rPr lang="en-US" sz="3418">
                <a:solidFill>
                  <a:srgbClr val="EDEBE6"/>
                </a:solidFill>
                <a:latin typeface="Arial Nova"/>
                <a:ea typeface="Arial Nova"/>
                <a:cs typeface="Arial Nova"/>
                <a:sym typeface="Arial Nova"/>
              </a:rPr>
              <a:t>4 </a:t>
            </a:r>
            <a:r>
              <a:rPr lang="en-US" sz="3418">
                <a:solidFill>
                  <a:srgbClr val="EDEBE6"/>
                </a:solidFill>
                <a:latin typeface="Arial Nova"/>
                <a:ea typeface="Arial Nova"/>
                <a:cs typeface="Arial Nova"/>
                <a:sym typeface="Arial Nova"/>
              </a:rPr>
              <a:t>“Woman,</a:t>
            </a:r>
            <a:r>
              <a:rPr lang="en-US" sz="3418">
                <a:solidFill>
                  <a:srgbClr val="EDEBE6"/>
                </a:solidFill>
                <a:latin typeface="Arial Nova"/>
                <a:ea typeface="Arial Nova"/>
                <a:cs typeface="Arial Nova"/>
                <a:sym typeface="Arial Nova"/>
              </a:rPr>
              <a:t>[</a:t>
            </a:r>
            <a:r>
              <a:rPr lang="en-US" sz="3418" u="sng">
                <a:solidFill>
                  <a:srgbClr val="EDEBE6"/>
                </a:solidFill>
                <a:latin typeface="Arial Nova"/>
                <a:ea typeface="Arial Nova"/>
                <a:cs typeface="Arial Nova"/>
                <a:sym typeface="Arial Nova"/>
                <a:hlinkClick r:id="rId2" tooltip="https://www.biblegateway.com/passage/?search=John%202&amp;version=NIV#fen-NIV-26100a"/>
              </a:rPr>
              <a:t>a</a:t>
            </a:r>
            <a:r>
              <a:rPr lang="en-US" sz="3418">
                <a:solidFill>
                  <a:srgbClr val="EDEBE6"/>
                </a:solidFill>
                <a:latin typeface="Arial Nova"/>
                <a:ea typeface="Arial Nova"/>
                <a:cs typeface="Arial Nova"/>
                <a:sym typeface="Arial Nova"/>
              </a:rPr>
              <a:t>]</a:t>
            </a:r>
            <a:r>
              <a:rPr lang="en-US" sz="3418">
                <a:solidFill>
                  <a:srgbClr val="EDEBE6"/>
                </a:solidFill>
                <a:latin typeface="Arial Nova"/>
                <a:ea typeface="Arial Nova"/>
                <a:cs typeface="Arial Nova"/>
                <a:sym typeface="Arial Nova"/>
              </a:rPr>
              <a:t> why do you involve me?” Jesus replied. “My hour has not yet come.”</a:t>
            </a:r>
          </a:p>
          <a:p>
            <a:pPr algn="l">
              <a:lnSpc>
                <a:spcPts val="4102"/>
              </a:lnSpc>
            </a:pPr>
            <a:r>
              <a:rPr lang="en-US" sz="3418">
                <a:solidFill>
                  <a:srgbClr val="EDEBE6"/>
                </a:solidFill>
                <a:latin typeface="Arial Nova"/>
                <a:ea typeface="Arial Nova"/>
                <a:cs typeface="Arial Nova"/>
                <a:sym typeface="Arial Nova"/>
              </a:rPr>
              <a:t>5 </a:t>
            </a:r>
            <a:r>
              <a:rPr lang="en-US" sz="3418">
                <a:solidFill>
                  <a:srgbClr val="EDEBE6"/>
                </a:solidFill>
                <a:latin typeface="Arial Nova"/>
                <a:ea typeface="Arial Nova"/>
                <a:cs typeface="Arial Nova"/>
                <a:sym typeface="Arial Nova"/>
              </a:rPr>
              <a:t>His mother said to the servants, “Do whatever he tells you.”</a:t>
            </a:r>
          </a:p>
          <a:p>
            <a:pPr algn="l">
              <a:lnSpc>
                <a:spcPts val="4102"/>
              </a:lnSpc>
            </a:pPr>
            <a:r>
              <a:rPr lang="en-US" sz="3418">
                <a:solidFill>
                  <a:srgbClr val="EDEBE6"/>
                </a:solidFill>
                <a:latin typeface="Arial Nova"/>
                <a:ea typeface="Arial Nova"/>
                <a:cs typeface="Arial Nova"/>
                <a:sym typeface="Arial Nova"/>
              </a:rPr>
              <a:t>6 </a:t>
            </a:r>
            <a:r>
              <a:rPr lang="en-US" sz="3418">
                <a:solidFill>
                  <a:srgbClr val="EDEBE6"/>
                </a:solidFill>
                <a:latin typeface="Arial Nova"/>
                <a:ea typeface="Arial Nova"/>
                <a:cs typeface="Arial Nova"/>
                <a:sym typeface="Arial Nova"/>
              </a:rPr>
              <a:t>Nearby stood six stone water jars, the kind used by the Jews for ceremonial washing, each holding from twenty to thirty gallons.</a:t>
            </a:r>
            <a:r>
              <a:rPr lang="en-US" sz="3418">
                <a:solidFill>
                  <a:srgbClr val="EDEBE6"/>
                </a:solidFill>
                <a:latin typeface="Arial Nova"/>
                <a:ea typeface="Arial Nova"/>
                <a:cs typeface="Arial Nova"/>
                <a:sym typeface="Arial Nova"/>
              </a:rPr>
              <a:t>[</a:t>
            </a:r>
            <a:r>
              <a:rPr lang="en-US" sz="3418" u="sng">
                <a:solidFill>
                  <a:srgbClr val="EDEBE6"/>
                </a:solidFill>
                <a:latin typeface="Arial Nova"/>
                <a:ea typeface="Arial Nova"/>
                <a:cs typeface="Arial Nova"/>
                <a:sym typeface="Arial Nova"/>
                <a:hlinkClick r:id="rId3" tooltip="https://www.biblegateway.com/passage/?search=John%202&amp;version=NIV#fen-NIV-26102b"/>
              </a:rPr>
              <a:t>b</a:t>
            </a:r>
            <a:r>
              <a:rPr lang="en-US" sz="3418">
                <a:solidFill>
                  <a:srgbClr val="EDEBE6"/>
                </a:solidFill>
                <a:latin typeface="Arial Nova"/>
                <a:ea typeface="Arial Nova"/>
                <a:cs typeface="Arial Nova"/>
                <a:sym typeface="Arial Nova"/>
              </a:rPr>
              <a:t>]</a:t>
            </a:r>
          </a:p>
          <a:p>
            <a:pPr algn="l">
              <a:lnSpc>
                <a:spcPts val="4102"/>
              </a:lnSpc>
            </a:pPr>
            <a:r>
              <a:rPr lang="en-US" sz="3418">
                <a:solidFill>
                  <a:srgbClr val="EDEBE6"/>
                </a:solidFill>
                <a:latin typeface="Arial Nova"/>
                <a:ea typeface="Arial Nova"/>
                <a:cs typeface="Arial Nova"/>
                <a:sym typeface="Arial Nova"/>
              </a:rPr>
              <a:t>7 </a:t>
            </a:r>
            <a:r>
              <a:rPr lang="en-US" sz="3418">
                <a:solidFill>
                  <a:srgbClr val="EDEBE6"/>
                </a:solidFill>
                <a:latin typeface="Arial Nova"/>
                <a:ea typeface="Arial Nova"/>
                <a:cs typeface="Arial Nova"/>
                <a:sym typeface="Arial Nova"/>
              </a:rPr>
              <a:t>Jesus said to the servants, “Fill the jars with water”; so they filled them to the brim.</a:t>
            </a:r>
          </a:p>
          <a:p>
            <a:pPr algn="l">
              <a:lnSpc>
                <a:spcPts val="4102"/>
              </a:lnSpc>
            </a:pPr>
            <a:r>
              <a:rPr lang="en-US" sz="3418">
                <a:solidFill>
                  <a:srgbClr val="EDEBE6"/>
                </a:solidFill>
                <a:latin typeface="Arial Nova"/>
                <a:ea typeface="Arial Nova"/>
                <a:cs typeface="Arial Nova"/>
                <a:sym typeface="Arial Nova"/>
              </a:rPr>
              <a:t>8 </a:t>
            </a:r>
            <a:r>
              <a:rPr lang="en-US" sz="3418">
                <a:solidFill>
                  <a:srgbClr val="EDEBE6"/>
                </a:solidFill>
                <a:latin typeface="Arial Nova"/>
                <a:ea typeface="Arial Nova"/>
                <a:cs typeface="Arial Nova"/>
                <a:sym typeface="Arial Nova"/>
              </a:rPr>
              <a:t>Then he told them, “Now draw some out and take it to the master of the banquet.”</a:t>
            </a:r>
          </a:p>
          <a:p>
            <a:pPr algn="l">
              <a:lnSpc>
                <a:spcPts val="4102"/>
              </a:lnSpc>
            </a:pPr>
            <a:r>
              <a:rPr lang="en-US" sz="3418">
                <a:solidFill>
                  <a:srgbClr val="EDEBE6"/>
                </a:solidFill>
                <a:latin typeface="Arial Nova"/>
                <a:ea typeface="Arial Nova"/>
                <a:cs typeface="Arial Nova"/>
                <a:sym typeface="Arial Nova"/>
              </a:rPr>
              <a:t>They did so, </a:t>
            </a:r>
            <a:r>
              <a:rPr lang="en-US" sz="3418">
                <a:solidFill>
                  <a:srgbClr val="EDEBE6"/>
                </a:solidFill>
                <a:latin typeface="Arial Nova"/>
                <a:ea typeface="Arial Nova"/>
                <a:cs typeface="Arial Nova"/>
                <a:sym typeface="Arial Nova"/>
              </a:rPr>
              <a:t>9 </a:t>
            </a:r>
            <a:r>
              <a:rPr lang="en-US" sz="3418">
                <a:solidFill>
                  <a:srgbClr val="EDEBE6"/>
                </a:solidFill>
                <a:latin typeface="Arial Nova"/>
                <a:ea typeface="Arial Nova"/>
                <a:cs typeface="Arial Nova"/>
                <a:sym typeface="Arial Nova"/>
              </a:rPr>
              <a:t>and the master of the banquet tasted the water that had been turned into wine. He did not realize where it had come from, though the servants who had drawn the water knew. Then he called the bridegroom aside </a:t>
            </a:r>
            <a:r>
              <a:rPr lang="en-US" sz="3418">
                <a:solidFill>
                  <a:srgbClr val="EDEBE6"/>
                </a:solidFill>
                <a:latin typeface="Arial Nova"/>
                <a:ea typeface="Arial Nova"/>
                <a:cs typeface="Arial Nova"/>
                <a:sym typeface="Arial Nova"/>
              </a:rPr>
              <a:t>10 </a:t>
            </a:r>
            <a:r>
              <a:rPr lang="en-US" sz="3418">
                <a:solidFill>
                  <a:srgbClr val="EDEBE6"/>
                </a:solidFill>
                <a:latin typeface="Arial Nova"/>
                <a:ea typeface="Arial Nova"/>
                <a:cs typeface="Arial Nova"/>
                <a:sym typeface="Arial Nova"/>
              </a:rPr>
              <a:t>and said, “Everyone brings out the choice wine first and then the cheaper wine after the guests have had too much to drink; but you have saved the best till now.” </a:t>
            </a:r>
            <a:r>
              <a:rPr lang="en-US" sz="3418">
                <a:solidFill>
                  <a:srgbClr val="EDEBE6"/>
                </a:solidFill>
                <a:latin typeface="Arial Nova"/>
                <a:ea typeface="Arial Nova"/>
                <a:cs typeface="Arial Nova"/>
                <a:sym typeface="Arial Nova"/>
              </a:rPr>
              <a:t>11 </a:t>
            </a:r>
            <a:r>
              <a:rPr lang="en-US" sz="3418">
                <a:solidFill>
                  <a:srgbClr val="EDEBE6"/>
                </a:solidFill>
                <a:latin typeface="Arial Nova"/>
                <a:ea typeface="Arial Nova"/>
                <a:cs typeface="Arial Nova"/>
                <a:sym typeface="Arial Nova"/>
              </a:rPr>
              <a:t>What Jesus did here in Cana of Galilee was the first of the signs through which he revealed his glory; and his disciples believed in him.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261E18"/>
        </a:solidFill>
      </p:bgPr>
    </p:bg>
    <p:spTree>
      <p:nvGrpSpPr>
        <p:cNvPr id="1" name=""/>
        <p:cNvGrpSpPr/>
        <p:nvPr/>
      </p:nvGrpSpPr>
      <p:grpSpPr>
        <a:xfrm>
          <a:off x="0" y="0"/>
          <a:ext cx="0" cy="0"/>
          <a:chOff x="0" y="0"/>
          <a:chExt cx="0" cy="0"/>
        </a:xfrm>
      </p:grpSpPr>
      <p:sp>
        <p:nvSpPr>
          <p:cNvPr name="Freeform 2" id="2"/>
          <p:cNvSpPr/>
          <p:nvPr/>
        </p:nvSpPr>
        <p:spPr>
          <a:xfrm flipH="false" flipV="false" rot="0">
            <a:off x="479313" y="3575613"/>
            <a:ext cx="17329374" cy="2515348"/>
          </a:xfrm>
          <a:custGeom>
            <a:avLst/>
            <a:gdLst/>
            <a:ahLst/>
            <a:cxnLst/>
            <a:rect r="r" b="b" t="t" l="l"/>
            <a:pathLst>
              <a:path h="2515348" w="17329374">
                <a:moveTo>
                  <a:pt x="0" y="0"/>
                </a:moveTo>
                <a:lnTo>
                  <a:pt x="17329374" y="0"/>
                </a:lnTo>
                <a:lnTo>
                  <a:pt x="17329374" y="2515348"/>
                </a:lnTo>
                <a:lnTo>
                  <a:pt x="0" y="2515348"/>
                </a:lnTo>
                <a:lnTo>
                  <a:pt x="0" y="0"/>
                </a:lnTo>
                <a:close/>
              </a:path>
            </a:pathLst>
          </a:custGeom>
          <a:blipFill>
            <a:blip r:embed="rId2"/>
            <a:stretch>
              <a:fillRect l="0" t="0" r="0" b="-166453"/>
            </a:stretch>
          </a:blipFill>
        </p:spPr>
      </p:sp>
      <p:grpSp>
        <p:nvGrpSpPr>
          <p:cNvPr name="Group 3" id="3"/>
          <p:cNvGrpSpPr/>
          <p:nvPr/>
        </p:nvGrpSpPr>
        <p:grpSpPr>
          <a:xfrm rot="0">
            <a:off x="479313" y="499038"/>
            <a:ext cx="17329374" cy="3086100"/>
            <a:chOff x="0" y="0"/>
            <a:chExt cx="4564115" cy="812800"/>
          </a:xfrm>
        </p:grpSpPr>
        <p:sp>
          <p:nvSpPr>
            <p:cNvPr name="Freeform 4" id="4"/>
            <p:cNvSpPr/>
            <p:nvPr/>
          </p:nvSpPr>
          <p:spPr>
            <a:xfrm flipH="false" flipV="false" rot="0">
              <a:off x="0" y="0"/>
              <a:ext cx="4564115" cy="812800"/>
            </a:xfrm>
            <a:custGeom>
              <a:avLst/>
              <a:gdLst/>
              <a:ahLst/>
              <a:cxnLst/>
              <a:rect r="r" b="b" t="t" l="l"/>
              <a:pathLst>
                <a:path h="812800" w="4564115">
                  <a:moveTo>
                    <a:pt x="0" y="0"/>
                  </a:moveTo>
                  <a:lnTo>
                    <a:pt x="4564115" y="0"/>
                  </a:lnTo>
                  <a:lnTo>
                    <a:pt x="4564115" y="812800"/>
                  </a:lnTo>
                  <a:lnTo>
                    <a:pt x="0" y="812800"/>
                  </a:lnTo>
                  <a:close/>
                </a:path>
              </a:pathLst>
            </a:custGeom>
            <a:solidFill>
              <a:srgbClr val="FFFFFF"/>
            </a:solidFill>
          </p:spPr>
        </p:sp>
        <p:sp>
          <p:nvSpPr>
            <p:cNvPr name="TextBox 5" id="5"/>
            <p:cNvSpPr txBox="true"/>
            <p:nvPr/>
          </p:nvSpPr>
          <p:spPr>
            <a:xfrm>
              <a:off x="0" y="-47625"/>
              <a:ext cx="4564115" cy="860425"/>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479313" y="820303"/>
            <a:ext cx="17114063" cy="2106767"/>
          </a:xfrm>
          <a:prstGeom prst="rect">
            <a:avLst/>
          </a:prstGeom>
        </p:spPr>
        <p:txBody>
          <a:bodyPr anchor="t" rtlCol="false" tIns="0" lIns="0" bIns="0" rIns="0">
            <a:spAutoFit/>
          </a:bodyPr>
          <a:lstStyle/>
          <a:p>
            <a:pPr algn="ctr">
              <a:lnSpc>
                <a:spcPts val="5678"/>
              </a:lnSpc>
              <a:spcBef>
                <a:spcPct val="0"/>
              </a:spcBef>
            </a:pPr>
            <a:r>
              <a:rPr lang="en-US" b="true" sz="4056">
                <a:solidFill>
                  <a:srgbClr val="000000"/>
                </a:solidFill>
                <a:latin typeface="Montserrat Bold"/>
                <a:ea typeface="Montserrat Bold"/>
                <a:cs typeface="Montserrat Bold"/>
                <a:sym typeface="Montserrat Bold"/>
              </a:rPr>
              <a:t>In your notebook copy the question down and write what your answer. You have about 3-5 minutes. Then we will go over the answer as a group.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DAHPTbgPfk0</dc:identifier>
  <dcterms:modified xsi:type="dcterms:W3CDTF">2011-08-01T06:04:30Z</dcterms:modified>
  <cp:revision>1</cp:revision>
  <dc:title>Unit 4 Teens John Chp 2</dc:title>
</cp:coreProperties>
</file>