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x="18288000" cy="10287000"/>
  <p:notesSz cx="6858000" cy="9144000"/>
  <p:embeddedFontLst>
    <p:embeddedFont>
      <p:font typeface="Montserrat Bold" charset="1" panose="00000800000000000000"/>
      <p:regular r:id="rId28"/>
    </p:embeddedFont>
    <p:embeddedFont>
      <p:font typeface="Sackers Gothic Light" charset="1" panose="020B0304020202060204"/>
      <p:regular r:id="rId29"/>
    </p:embeddedFont>
    <p:embeddedFont>
      <p:font typeface="TAN St. Canard" charset="1" panose="00000000000000000000"/>
      <p:regular r:id="rId30"/>
    </p:embeddedFont>
    <p:embeddedFont>
      <p:font typeface="Glacial Indifference" charset="1" panose="00000000000000000000"/>
      <p:regular r:id="rId31"/>
    </p:embeddedFont>
    <p:embeddedFont>
      <p:font typeface="Abril Fatface" charset="1" panose="02000503000000020003"/>
      <p:regular r:id="rId32"/>
    </p:embeddedFont>
    <p:embeddedFont>
      <p:font typeface="Arial Nova Bold" charset="1" panose="020B0804020202020204"/>
      <p:regular r:id="rId33"/>
    </p:embeddedFont>
    <p:embeddedFont>
      <p:font typeface="Arial Nova" charset="1" panose="020B0504020202020204"/>
      <p:regular r:id="rId34"/>
    </p:embeddedFont>
    <p:embeddedFont>
      <p:font typeface="Arimo Bold" charset="1" panose="020B0704020202020204"/>
      <p:regular r:id="rId35"/>
    </p:embeddedFont>
    <p:embeddedFont>
      <p:font typeface="Arimo" charset="1" panose="020B0604020202020204"/>
      <p:regular r:id="rId36"/>
    </p:embeddedFont>
    <p:embeddedFont>
      <p:font typeface="Arimo Italics" charset="1" panose="020B0604020202090204"/>
      <p:regular r:id="rId3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30" Target="fonts/font30.fntdata" Type="http://schemas.openxmlformats.org/officeDocument/2006/relationships/font"/><Relationship Id="rId31" Target="fonts/font31.fntdata" Type="http://schemas.openxmlformats.org/officeDocument/2006/relationships/font"/><Relationship Id="rId32" Target="fonts/font32.fntdata" Type="http://schemas.openxmlformats.org/officeDocument/2006/relationships/font"/><Relationship Id="rId33" Target="fonts/font33.fntdata" Type="http://schemas.openxmlformats.org/officeDocument/2006/relationships/font"/><Relationship Id="rId34" Target="fonts/font34.fntdata" Type="http://schemas.openxmlformats.org/officeDocument/2006/relationships/font"/><Relationship Id="rId35" Target="fonts/font35.fntdata" Type="http://schemas.openxmlformats.org/officeDocument/2006/relationships/font"/><Relationship Id="rId36" Target="fonts/font36.fntdata" Type="http://schemas.openxmlformats.org/officeDocument/2006/relationships/font"/><Relationship Id="rId37" Target="fonts/font37.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jpe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https://www.biblegateway.com/passage/?search=John%203&amp;version=NIV#fen-NIV-26124a" TargetMode="External" Type="http://schemas.openxmlformats.org/officeDocument/2006/relationships/hyperlink"/><Relationship Id="rId3" Target="https://www.biblegateway.com/passage/?search=John%203&amp;version=NIV#fen-NIV-26127b" TargetMode="External" Type="http://schemas.openxmlformats.org/officeDocument/2006/relationships/hyperlink"/><Relationship Id="rId4" Target="https://www.biblegateway.com/passage/?search=John%203&amp;version=NIV#fen-NIV-26128c" TargetMode="External" Type="http://schemas.openxmlformats.org/officeDocument/2006/relationships/hyperlink"/><Relationship Id="rId5" Target="https://www.biblegateway.com/passage/?search=John%203&amp;version=NIV#fen-NIV-26129d" TargetMode="External" Type="http://schemas.openxmlformats.org/officeDocument/2006/relationships/hyperlink"/></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https://www.biblegateway.com/passage/?search=John%203&amp;version=NIV#fen-NIV-26134e" TargetMode="External" Type="http://schemas.openxmlformats.org/officeDocument/2006/relationships/hyperlink"/><Relationship Id="rId3" Target="https://www.biblegateway.com/passage/?search=John%203&amp;version=NIV#fen-NIV-26135f" TargetMode="External" Type="http://schemas.openxmlformats.org/officeDocument/2006/relationships/hyperlink"/><Relationship Id="rId4" Target="https://www.biblegateway.com/passage/?search=John%203&amp;version=NIV#fen-NIV-26136g" TargetMode="External" Type="http://schemas.openxmlformats.org/officeDocument/2006/relationships/hyperlink"/></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https://www.biblegateway.com/passage/?search=John%203&amp;version=NIV#fen-NIV-26151h" TargetMode="External" Type="http://schemas.openxmlformats.org/officeDocument/2006/relationships/hyperlink"/><Relationship Id="rId3" Target="https://www.biblegateway.com/passage/?search=John%203&amp;version=NIV#fen-NIV-26155i" TargetMode="External" Type="http://schemas.openxmlformats.org/officeDocument/2006/relationships/hyperlink"/></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8.png" Type="http://schemas.openxmlformats.org/officeDocument/2006/relationships/image"/><Relationship Id="rId3" Target="../media/image19.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 Id="rId3" Target="../media/image7.svg" Type="http://schemas.openxmlformats.org/officeDocument/2006/relationships/image"/><Relationship Id="rId4" Target="../media/image8.png" Type="http://schemas.openxmlformats.org/officeDocument/2006/relationships/image"/><Relationship Id="rId5" Target="../media/image9.svg" Type="http://schemas.openxmlformats.org/officeDocument/2006/relationships/image"/><Relationship Id="rId6" Target="../media/image10.png" Type="http://schemas.openxmlformats.org/officeDocument/2006/relationships/image"/><Relationship Id="rId7" Target="../media/image11.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 Id="rId6" Target="../media/image17.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8.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9.png" Type="http://schemas.openxmlformats.org/officeDocument/2006/relationships/image"/><Relationship Id="rId3" Target="../media/image20.png" Type="http://schemas.openxmlformats.org/officeDocument/2006/relationships/image"/><Relationship Id="rId4" Target="../media/image21.svg" Type="http://schemas.openxmlformats.org/officeDocument/2006/relationships/image"/><Relationship Id="rId5" Target="../media/image22.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D7421"/>
        </a:solidFill>
      </p:bgPr>
    </p:bg>
    <p:spTree>
      <p:nvGrpSpPr>
        <p:cNvPr id="1" name=""/>
        <p:cNvGrpSpPr/>
        <p:nvPr/>
      </p:nvGrpSpPr>
      <p:grpSpPr>
        <a:xfrm>
          <a:off x="0" y="0"/>
          <a:ext cx="0" cy="0"/>
          <a:chOff x="0" y="0"/>
          <a:chExt cx="0" cy="0"/>
        </a:xfrm>
      </p:grpSpPr>
      <p:sp>
        <p:nvSpPr>
          <p:cNvPr name="Freeform 2" id="2"/>
          <p:cNvSpPr/>
          <p:nvPr/>
        </p:nvSpPr>
        <p:spPr>
          <a:xfrm flipH="false" flipV="false" rot="0">
            <a:off x="0" y="296582"/>
            <a:ext cx="10838024" cy="6659620"/>
          </a:xfrm>
          <a:custGeom>
            <a:avLst/>
            <a:gdLst/>
            <a:ahLst/>
            <a:cxnLst/>
            <a:rect r="r" b="b" t="t" l="l"/>
            <a:pathLst>
              <a:path h="6659620" w="10838024">
                <a:moveTo>
                  <a:pt x="0" y="0"/>
                </a:moveTo>
                <a:lnTo>
                  <a:pt x="10838024" y="0"/>
                </a:lnTo>
                <a:lnTo>
                  <a:pt x="10838024" y="6659620"/>
                </a:lnTo>
                <a:lnTo>
                  <a:pt x="0" y="6659620"/>
                </a:lnTo>
                <a:lnTo>
                  <a:pt x="0" y="0"/>
                </a:lnTo>
                <a:close/>
              </a:path>
            </a:pathLst>
          </a:custGeom>
          <a:blipFill>
            <a:blip r:embed="rId2"/>
            <a:stretch>
              <a:fillRect l="0" t="0" r="0" b="-110564"/>
            </a:stretch>
          </a:blipFill>
        </p:spPr>
      </p:sp>
      <p:sp>
        <p:nvSpPr>
          <p:cNvPr name="Freeform 3" id="3"/>
          <p:cNvSpPr/>
          <p:nvPr/>
        </p:nvSpPr>
        <p:spPr>
          <a:xfrm flipH="false" flipV="false" rot="0">
            <a:off x="10034402" y="531579"/>
            <a:ext cx="8253598" cy="9223842"/>
          </a:xfrm>
          <a:custGeom>
            <a:avLst/>
            <a:gdLst/>
            <a:ahLst/>
            <a:cxnLst/>
            <a:rect r="r" b="b" t="t" l="l"/>
            <a:pathLst>
              <a:path h="9223842" w="8253598">
                <a:moveTo>
                  <a:pt x="0" y="0"/>
                </a:moveTo>
                <a:lnTo>
                  <a:pt x="8253598" y="0"/>
                </a:lnTo>
                <a:lnTo>
                  <a:pt x="8253598" y="9223842"/>
                </a:lnTo>
                <a:lnTo>
                  <a:pt x="0" y="9223842"/>
                </a:lnTo>
                <a:lnTo>
                  <a:pt x="0" y="0"/>
                </a:lnTo>
                <a:close/>
              </a:path>
            </a:pathLst>
          </a:custGeom>
          <a:blipFill>
            <a:blip r:embed="rId3"/>
            <a:stretch>
              <a:fillRect l="-10023" t="0" r="-3904" b="0"/>
            </a:stretch>
          </a:blipFill>
          <a:ln w="104775" cap="sq">
            <a:solidFill>
              <a:srgbClr val="568DCA"/>
            </a:solidFill>
            <a:prstDash val="lgDash"/>
            <a:miter/>
          </a:ln>
        </p:spPr>
      </p:sp>
      <p:sp>
        <p:nvSpPr>
          <p:cNvPr name="TextBox 4" id="4"/>
          <p:cNvSpPr txBox="true"/>
          <p:nvPr/>
        </p:nvSpPr>
        <p:spPr>
          <a:xfrm rot="0">
            <a:off x="251968" y="6956202"/>
            <a:ext cx="9782434" cy="3073177"/>
          </a:xfrm>
          <a:prstGeom prst="rect">
            <a:avLst/>
          </a:prstGeom>
        </p:spPr>
        <p:txBody>
          <a:bodyPr anchor="t" rtlCol="false" tIns="0" lIns="0" bIns="0" rIns="0">
            <a:spAutoFit/>
          </a:bodyPr>
          <a:lstStyle/>
          <a:p>
            <a:pPr algn="l">
              <a:lnSpc>
                <a:spcPts val="6064"/>
              </a:lnSpc>
            </a:pPr>
            <a:r>
              <a:rPr lang="en-US" sz="5053" b="true">
                <a:solidFill>
                  <a:srgbClr val="000000"/>
                </a:solidFill>
                <a:latin typeface="Montserrat Bold"/>
                <a:ea typeface="Montserrat Bold"/>
                <a:cs typeface="Montserrat Bold"/>
                <a:sym typeface="Montserrat Bold"/>
              </a:rPr>
              <a:t>John 3:  Jesus Teaches Nicodemus, John Testifies Again About Jesus</a:t>
            </a:r>
          </a:p>
          <a:p>
            <a:pPr algn="l">
              <a:lnSpc>
                <a:spcPts val="6064"/>
              </a:lnSpc>
              <a:spcBef>
                <a:spcPct val="0"/>
              </a:spcBef>
            </a:pP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261E18"/>
        </a:solidFill>
      </p:bgPr>
    </p:bg>
    <p:spTree>
      <p:nvGrpSpPr>
        <p:cNvPr id="1" name=""/>
        <p:cNvGrpSpPr/>
        <p:nvPr/>
      </p:nvGrpSpPr>
      <p:grpSpPr>
        <a:xfrm>
          <a:off x="0" y="0"/>
          <a:ext cx="0" cy="0"/>
          <a:chOff x="0" y="0"/>
          <a:chExt cx="0" cy="0"/>
        </a:xfrm>
      </p:grpSpPr>
      <p:sp>
        <p:nvSpPr>
          <p:cNvPr name="TextBox 2" id="2"/>
          <p:cNvSpPr txBox="true"/>
          <p:nvPr/>
        </p:nvSpPr>
        <p:spPr>
          <a:xfrm rot="0">
            <a:off x="310813" y="1028700"/>
            <a:ext cx="17666374" cy="7286529"/>
          </a:xfrm>
          <a:prstGeom prst="rect">
            <a:avLst/>
          </a:prstGeom>
        </p:spPr>
        <p:txBody>
          <a:bodyPr anchor="t" rtlCol="false" tIns="0" lIns="0" bIns="0" rIns="0">
            <a:spAutoFit/>
          </a:bodyPr>
          <a:lstStyle/>
          <a:p>
            <a:pPr algn="l">
              <a:lnSpc>
                <a:spcPts val="4816"/>
              </a:lnSpc>
            </a:pPr>
            <a:r>
              <a:rPr lang="en-US" sz="4013">
                <a:solidFill>
                  <a:srgbClr val="EDEBE6"/>
                </a:solidFill>
                <a:latin typeface="Arial Nova"/>
                <a:ea typeface="Arial Nova"/>
                <a:cs typeface="Arial Nova"/>
                <a:sym typeface="Arial Nova"/>
              </a:rPr>
              <a:t>3 </a:t>
            </a:r>
            <a:r>
              <a:rPr lang="en-US" sz="4013">
                <a:solidFill>
                  <a:srgbClr val="EDEBE6"/>
                </a:solidFill>
                <a:latin typeface="Arial Nova"/>
                <a:ea typeface="Arial Nova"/>
                <a:cs typeface="Arial Nova"/>
                <a:sym typeface="Arial Nova"/>
              </a:rPr>
              <a:t>J</a:t>
            </a:r>
            <a:r>
              <a:rPr lang="en-US" sz="4013">
                <a:solidFill>
                  <a:srgbClr val="EDEBE6"/>
                </a:solidFill>
                <a:latin typeface="Arial Nova"/>
                <a:ea typeface="Arial Nova"/>
                <a:cs typeface="Arial Nova"/>
                <a:sym typeface="Arial Nova"/>
              </a:rPr>
              <a:t>esus replied, “Very truly I tell you, no one can see the kingdom of God</a:t>
            </a:r>
            <a:r>
              <a:rPr lang="en-US" sz="4013">
                <a:solidFill>
                  <a:srgbClr val="EDEBE6"/>
                </a:solidFill>
                <a:latin typeface="Arial Nova"/>
                <a:ea typeface="Arial Nova"/>
                <a:cs typeface="Arial Nova"/>
                <a:sym typeface="Arial Nova"/>
              </a:rPr>
              <a:t> </a:t>
            </a:r>
            <a:r>
              <a:rPr lang="en-US" sz="4013">
                <a:solidFill>
                  <a:srgbClr val="EDEBE6"/>
                </a:solidFill>
                <a:latin typeface="Arial Nova"/>
                <a:ea typeface="Arial Nova"/>
                <a:cs typeface="Arial Nova"/>
                <a:sym typeface="Arial Nova"/>
              </a:rPr>
              <a:t>un</a:t>
            </a:r>
            <a:r>
              <a:rPr lang="en-US" sz="4013">
                <a:solidFill>
                  <a:srgbClr val="EDEBE6"/>
                </a:solidFill>
                <a:latin typeface="Arial Nova"/>
                <a:ea typeface="Arial Nova"/>
                <a:cs typeface="Arial Nova"/>
                <a:sym typeface="Arial Nova"/>
              </a:rPr>
              <a:t>le</a:t>
            </a:r>
            <a:r>
              <a:rPr lang="en-US" sz="4013">
                <a:solidFill>
                  <a:srgbClr val="EDEBE6"/>
                </a:solidFill>
                <a:latin typeface="Arial Nova"/>
                <a:ea typeface="Arial Nova"/>
                <a:cs typeface="Arial Nova"/>
                <a:sym typeface="Arial Nova"/>
              </a:rPr>
              <a:t>s</a:t>
            </a:r>
            <a:r>
              <a:rPr lang="en-US" sz="4013">
                <a:solidFill>
                  <a:srgbClr val="EDEBE6"/>
                </a:solidFill>
                <a:latin typeface="Arial Nova"/>
                <a:ea typeface="Arial Nova"/>
                <a:cs typeface="Arial Nova"/>
                <a:sym typeface="Arial Nova"/>
              </a:rPr>
              <a:t>s the</a:t>
            </a:r>
            <a:r>
              <a:rPr lang="en-US" sz="4013">
                <a:solidFill>
                  <a:srgbClr val="EDEBE6"/>
                </a:solidFill>
                <a:latin typeface="Arial Nova"/>
                <a:ea typeface="Arial Nova"/>
                <a:cs typeface="Arial Nova"/>
                <a:sym typeface="Arial Nova"/>
              </a:rPr>
              <a:t>y</a:t>
            </a:r>
            <a:r>
              <a:rPr lang="en-US" sz="4013">
                <a:solidFill>
                  <a:srgbClr val="EDEBE6"/>
                </a:solidFill>
                <a:latin typeface="Arial Nova"/>
                <a:ea typeface="Arial Nova"/>
                <a:cs typeface="Arial Nova"/>
                <a:sym typeface="Arial Nova"/>
              </a:rPr>
              <a:t> </a:t>
            </a:r>
            <a:r>
              <a:rPr lang="en-US" sz="4013">
                <a:solidFill>
                  <a:srgbClr val="EDEBE6"/>
                </a:solidFill>
                <a:latin typeface="Arial Nova"/>
                <a:ea typeface="Arial Nova"/>
                <a:cs typeface="Arial Nova"/>
                <a:sym typeface="Arial Nova"/>
              </a:rPr>
              <a:t>ar</a:t>
            </a:r>
            <a:r>
              <a:rPr lang="en-US" sz="4013">
                <a:solidFill>
                  <a:srgbClr val="EDEBE6"/>
                </a:solidFill>
                <a:latin typeface="Arial Nova"/>
                <a:ea typeface="Arial Nova"/>
                <a:cs typeface="Arial Nova"/>
                <a:sym typeface="Arial Nova"/>
              </a:rPr>
              <a:t>e </a:t>
            </a:r>
            <a:r>
              <a:rPr lang="en-US" sz="4013">
                <a:solidFill>
                  <a:srgbClr val="EDEBE6"/>
                </a:solidFill>
                <a:latin typeface="Arial Nova"/>
                <a:ea typeface="Arial Nova"/>
                <a:cs typeface="Arial Nova"/>
                <a:sym typeface="Arial Nova"/>
              </a:rPr>
              <a:t>b</a:t>
            </a:r>
            <a:r>
              <a:rPr lang="en-US" sz="4013">
                <a:solidFill>
                  <a:srgbClr val="EDEBE6"/>
                </a:solidFill>
                <a:latin typeface="Arial Nova"/>
                <a:ea typeface="Arial Nova"/>
                <a:cs typeface="Arial Nova"/>
                <a:sym typeface="Arial Nova"/>
              </a:rPr>
              <a:t>or</a:t>
            </a:r>
            <a:r>
              <a:rPr lang="en-US" sz="4013">
                <a:solidFill>
                  <a:srgbClr val="EDEBE6"/>
                </a:solidFill>
                <a:latin typeface="Arial Nova"/>
                <a:ea typeface="Arial Nova"/>
                <a:cs typeface="Arial Nova"/>
                <a:sym typeface="Arial Nova"/>
              </a:rPr>
              <a:t>n again.</a:t>
            </a:r>
            <a:r>
              <a:rPr lang="en-US" sz="4013">
                <a:solidFill>
                  <a:srgbClr val="EDEBE6"/>
                </a:solidFill>
                <a:latin typeface="Arial Nova"/>
                <a:ea typeface="Arial Nova"/>
                <a:cs typeface="Arial Nova"/>
                <a:sym typeface="Arial Nova"/>
              </a:rPr>
              <a:t>[</a:t>
            </a:r>
            <a:r>
              <a:rPr lang="en-US" sz="4013" u="sng">
                <a:solidFill>
                  <a:srgbClr val="EDEBE6"/>
                </a:solidFill>
                <a:latin typeface="Arial Nova"/>
                <a:ea typeface="Arial Nova"/>
                <a:cs typeface="Arial Nova"/>
                <a:sym typeface="Arial Nova"/>
                <a:hlinkClick r:id="rId2" tooltip="https://www.biblegateway.com/passage/?search=John%203&amp;version=NIV#fen-NIV-26124a"/>
              </a:rPr>
              <a:t>a</a:t>
            </a:r>
            <a:r>
              <a:rPr lang="en-US" sz="4013">
                <a:solidFill>
                  <a:srgbClr val="EDEBE6"/>
                </a:solidFill>
                <a:latin typeface="Arial Nova"/>
                <a:ea typeface="Arial Nova"/>
                <a:cs typeface="Arial Nova"/>
                <a:sym typeface="Arial Nova"/>
              </a:rPr>
              <a:t>]</a:t>
            </a:r>
            <a:r>
              <a:rPr lang="en-US" sz="4013">
                <a:solidFill>
                  <a:srgbClr val="EDEBE6"/>
                </a:solidFill>
                <a:latin typeface="Arial Nova"/>
                <a:ea typeface="Arial Nova"/>
                <a:cs typeface="Arial Nova"/>
                <a:sym typeface="Arial Nova"/>
              </a:rPr>
              <a:t>”</a:t>
            </a:r>
          </a:p>
          <a:p>
            <a:pPr algn="l">
              <a:lnSpc>
                <a:spcPts val="4816"/>
              </a:lnSpc>
            </a:pPr>
            <a:r>
              <a:rPr lang="en-US" sz="4013">
                <a:solidFill>
                  <a:srgbClr val="EDEBE6"/>
                </a:solidFill>
                <a:latin typeface="Arial Nova"/>
                <a:ea typeface="Arial Nova"/>
                <a:cs typeface="Arial Nova"/>
                <a:sym typeface="Arial Nova"/>
              </a:rPr>
              <a:t>4 </a:t>
            </a:r>
            <a:r>
              <a:rPr lang="en-US" sz="4013">
                <a:solidFill>
                  <a:srgbClr val="EDEBE6"/>
                </a:solidFill>
                <a:latin typeface="Arial Nova"/>
                <a:ea typeface="Arial Nova"/>
                <a:cs typeface="Arial Nova"/>
                <a:sym typeface="Arial Nova"/>
              </a:rPr>
              <a:t>“How can someone be born when they are old?” Nicodemus asked. “Surely they cannot enter a second time into their mother’s womb to be born!”</a:t>
            </a:r>
          </a:p>
          <a:p>
            <a:pPr algn="l">
              <a:lnSpc>
                <a:spcPts val="4816"/>
              </a:lnSpc>
            </a:pPr>
            <a:r>
              <a:rPr lang="en-US" sz="4013">
                <a:solidFill>
                  <a:srgbClr val="EDEBE6"/>
                </a:solidFill>
                <a:latin typeface="Arial Nova"/>
                <a:ea typeface="Arial Nova"/>
                <a:cs typeface="Arial Nova"/>
                <a:sym typeface="Arial Nova"/>
              </a:rPr>
              <a:t>5 </a:t>
            </a:r>
            <a:r>
              <a:rPr lang="en-US" sz="4013">
                <a:solidFill>
                  <a:srgbClr val="EDEBE6"/>
                </a:solidFill>
                <a:latin typeface="Arial Nova"/>
                <a:ea typeface="Arial Nova"/>
                <a:cs typeface="Arial Nova"/>
                <a:sym typeface="Arial Nova"/>
              </a:rPr>
              <a:t>Jesus answered, “Very truly I tell you, no one can enter the kingdom of God unless they are born of water and the Spirit. </a:t>
            </a:r>
            <a:r>
              <a:rPr lang="en-US" sz="4013">
                <a:solidFill>
                  <a:srgbClr val="EDEBE6"/>
                </a:solidFill>
                <a:latin typeface="Arial Nova"/>
                <a:ea typeface="Arial Nova"/>
                <a:cs typeface="Arial Nova"/>
                <a:sym typeface="Arial Nova"/>
              </a:rPr>
              <a:t>6 </a:t>
            </a:r>
            <a:r>
              <a:rPr lang="en-US" sz="4013">
                <a:solidFill>
                  <a:srgbClr val="EDEBE6"/>
                </a:solidFill>
                <a:latin typeface="Arial Nova"/>
                <a:ea typeface="Arial Nova"/>
                <a:cs typeface="Arial Nova"/>
                <a:sym typeface="Arial Nova"/>
              </a:rPr>
              <a:t>Flesh gives birth to flesh, but the Spirit</a:t>
            </a:r>
            <a:r>
              <a:rPr lang="en-US" sz="4013">
                <a:solidFill>
                  <a:srgbClr val="EDEBE6"/>
                </a:solidFill>
                <a:latin typeface="Arial Nova"/>
                <a:ea typeface="Arial Nova"/>
                <a:cs typeface="Arial Nova"/>
                <a:sym typeface="Arial Nova"/>
              </a:rPr>
              <a:t>[</a:t>
            </a:r>
            <a:r>
              <a:rPr lang="en-US" sz="4013" u="sng">
                <a:solidFill>
                  <a:srgbClr val="EDEBE6"/>
                </a:solidFill>
                <a:latin typeface="Arial Nova"/>
                <a:ea typeface="Arial Nova"/>
                <a:cs typeface="Arial Nova"/>
                <a:sym typeface="Arial Nova"/>
                <a:hlinkClick r:id="rId3" tooltip="https://www.biblegateway.com/passage/?search=John%203&amp;version=NIV#fen-NIV-26127b"/>
              </a:rPr>
              <a:t>b</a:t>
            </a:r>
            <a:r>
              <a:rPr lang="en-US" sz="4013">
                <a:solidFill>
                  <a:srgbClr val="EDEBE6"/>
                </a:solidFill>
                <a:latin typeface="Arial Nova"/>
                <a:ea typeface="Arial Nova"/>
                <a:cs typeface="Arial Nova"/>
                <a:sym typeface="Arial Nova"/>
              </a:rPr>
              <a:t>]</a:t>
            </a:r>
            <a:r>
              <a:rPr lang="en-US" sz="4013">
                <a:solidFill>
                  <a:srgbClr val="EDEBE6"/>
                </a:solidFill>
                <a:latin typeface="Arial Nova"/>
                <a:ea typeface="Arial Nova"/>
                <a:cs typeface="Arial Nova"/>
                <a:sym typeface="Arial Nova"/>
              </a:rPr>
              <a:t> gives birth to spirit. </a:t>
            </a:r>
            <a:r>
              <a:rPr lang="en-US" sz="4013">
                <a:solidFill>
                  <a:srgbClr val="EDEBE6"/>
                </a:solidFill>
                <a:latin typeface="Arial Nova"/>
                <a:ea typeface="Arial Nova"/>
                <a:cs typeface="Arial Nova"/>
                <a:sym typeface="Arial Nova"/>
              </a:rPr>
              <a:t>7 </a:t>
            </a:r>
            <a:r>
              <a:rPr lang="en-US" sz="4013">
                <a:solidFill>
                  <a:srgbClr val="EDEBE6"/>
                </a:solidFill>
                <a:latin typeface="Arial Nova"/>
                <a:ea typeface="Arial Nova"/>
                <a:cs typeface="Arial Nova"/>
                <a:sym typeface="Arial Nova"/>
              </a:rPr>
              <a:t>You should not be surprised at my saying, ‘You</a:t>
            </a:r>
            <a:r>
              <a:rPr lang="en-US" sz="4013">
                <a:solidFill>
                  <a:srgbClr val="EDEBE6"/>
                </a:solidFill>
                <a:latin typeface="Arial Nova"/>
                <a:ea typeface="Arial Nova"/>
                <a:cs typeface="Arial Nova"/>
                <a:sym typeface="Arial Nova"/>
              </a:rPr>
              <a:t>[</a:t>
            </a:r>
            <a:r>
              <a:rPr lang="en-US" sz="4013" u="sng">
                <a:solidFill>
                  <a:srgbClr val="EDEBE6"/>
                </a:solidFill>
                <a:latin typeface="Arial Nova"/>
                <a:ea typeface="Arial Nova"/>
                <a:cs typeface="Arial Nova"/>
                <a:sym typeface="Arial Nova"/>
                <a:hlinkClick r:id="rId4" tooltip="https://www.biblegateway.com/passage/?search=John%203&amp;version=NIV#fen-NIV-26128c"/>
              </a:rPr>
              <a:t>c</a:t>
            </a:r>
            <a:r>
              <a:rPr lang="en-US" sz="4013">
                <a:solidFill>
                  <a:srgbClr val="EDEBE6"/>
                </a:solidFill>
                <a:latin typeface="Arial Nova"/>
                <a:ea typeface="Arial Nova"/>
                <a:cs typeface="Arial Nova"/>
                <a:sym typeface="Arial Nova"/>
              </a:rPr>
              <a:t>]</a:t>
            </a:r>
            <a:r>
              <a:rPr lang="en-US" sz="4013">
                <a:solidFill>
                  <a:srgbClr val="EDEBE6"/>
                </a:solidFill>
                <a:latin typeface="Arial Nova"/>
                <a:ea typeface="Arial Nova"/>
                <a:cs typeface="Arial Nova"/>
                <a:sym typeface="Arial Nova"/>
              </a:rPr>
              <a:t> must be born again.’ </a:t>
            </a:r>
            <a:r>
              <a:rPr lang="en-US" sz="4013">
                <a:solidFill>
                  <a:srgbClr val="EDEBE6"/>
                </a:solidFill>
                <a:latin typeface="Arial Nova"/>
                <a:ea typeface="Arial Nova"/>
                <a:cs typeface="Arial Nova"/>
                <a:sym typeface="Arial Nova"/>
              </a:rPr>
              <a:t>8 </a:t>
            </a:r>
            <a:r>
              <a:rPr lang="en-US" sz="4013">
                <a:solidFill>
                  <a:srgbClr val="EDEBE6"/>
                </a:solidFill>
                <a:latin typeface="Arial Nova"/>
                <a:ea typeface="Arial Nova"/>
                <a:cs typeface="Arial Nova"/>
                <a:sym typeface="Arial Nova"/>
              </a:rPr>
              <a:t>The wind blows wherever it pleases. You hear its sound, but you cannot tell where it comes from or where it is going. So it is with everyone born of the Spirit.”</a:t>
            </a:r>
            <a:r>
              <a:rPr lang="en-US" sz="4013">
                <a:solidFill>
                  <a:srgbClr val="EDEBE6"/>
                </a:solidFill>
                <a:latin typeface="Arial Nova"/>
                <a:ea typeface="Arial Nova"/>
                <a:cs typeface="Arial Nova"/>
                <a:sym typeface="Arial Nova"/>
              </a:rPr>
              <a:t>[</a:t>
            </a:r>
            <a:r>
              <a:rPr lang="en-US" sz="4013" u="sng">
                <a:solidFill>
                  <a:srgbClr val="EDEBE6"/>
                </a:solidFill>
                <a:latin typeface="Arial Nova"/>
                <a:ea typeface="Arial Nova"/>
                <a:cs typeface="Arial Nova"/>
                <a:sym typeface="Arial Nova"/>
                <a:hlinkClick r:id="rId5" tooltip="https://www.biblegateway.com/passage/?search=John%203&amp;version=NIV#fen-NIV-26129d"/>
              </a:rPr>
              <a:t>d</a:t>
            </a:r>
            <a:r>
              <a:rPr lang="en-US" sz="4013">
                <a:solidFill>
                  <a:srgbClr val="EDEBE6"/>
                </a:solidFill>
                <a:latin typeface="Arial Nova"/>
                <a:ea typeface="Arial Nova"/>
                <a:cs typeface="Arial Nova"/>
                <a:sym typeface="Arial Nova"/>
              </a:rPr>
              <a:t>]</a:t>
            </a:r>
            <a:r>
              <a:rPr lang="en-US" sz="4013">
                <a:solidFill>
                  <a:srgbClr val="EDEBE6"/>
                </a:solidFill>
                <a:latin typeface="Arial Nova"/>
                <a:ea typeface="Arial Nova"/>
                <a:cs typeface="Arial Nova"/>
                <a:sym typeface="Arial Nova"/>
              </a:rPr>
              <a:t> John 3:3-9</a:t>
            </a:r>
          </a:p>
          <a:p>
            <a:pPr algn="l">
              <a:lnSpc>
                <a:spcPts val="4816"/>
              </a:lnSpc>
            </a:pP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261E18"/>
        </a:solidFill>
      </p:bgPr>
    </p:bg>
    <p:spTree>
      <p:nvGrpSpPr>
        <p:cNvPr id="1" name=""/>
        <p:cNvGrpSpPr/>
        <p:nvPr/>
      </p:nvGrpSpPr>
      <p:grpSpPr>
        <a:xfrm>
          <a:off x="0" y="0"/>
          <a:ext cx="0" cy="0"/>
          <a:chOff x="0" y="0"/>
          <a:chExt cx="0" cy="0"/>
        </a:xfrm>
      </p:grpSpPr>
      <p:grpSp>
        <p:nvGrpSpPr>
          <p:cNvPr name="Group 2" id="2"/>
          <p:cNvGrpSpPr/>
          <p:nvPr/>
        </p:nvGrpSpPr>
        <p:grpSpPr>
          <a:xfrm rot="0">
            <a:off x="479313" y="499038"/>
            <a:ext cx="17329374" cy="4976054"/>
            <a:chOff x="0" y="0"/>
            <a:chExt cx="4564115" cy="1310566"/>
          </a:xfrm>
        </p:grpSpPr>
        <p:sp>
          <p:nvSpPr>
            <p:cNvPr name="Freeform 3" id="3"/>
            <p:cNvSpPr/>
            <p:nvPr/>
          </p:nvSpPr>
          <p:spPr>
            <a:xfrm flipH="false" flipV="false" rot="0">
              <a:off x="0" y="0"/>
              <a:ext cx="4564115" cy="1310566"/>
            </a:xfrm>
            <a:custGeom>
              <a:avLst/>
              <a:gdLst/>
              <a:ahLst/>
              <a:cxnLst/>
              <a:rect r="r" b="b" t="t" l="l"/>
              <a:pathLst>
                <a:path h="1310566" w="4564115">
                  <a:moveTo>
                    <a:pt x="0" y="0"/>
                  </a:moveTo>
                  <a:lnTo>
                    <a:pt x="4564115" y="0"/>
                  </a:lnTo>
                  <a:lnTo>
                    <a:pt x="4564115" y="1310566"/>
                  </a:lnTo>
                  <a:lnTo>
                    <a:pt x="0" y="1310566"/>
                  </a:lnTo>
                  <a:close/>
                </a:path>
              </a:pathLst>
            </a:custGeom>
            <a:solidFill>
              <a:srgbClr val="FFFFFF"/>
            </a:solidFill>
          </p:spPr>
        </p:sp>
        <p:sp>
          <p:nvSpPr>
            <p:cNvPr name="TextBox 4" id="4"/>
            <p:cNvSpPr txBox="true"/>
            <p:nvPr/>
          </p:nvSpPr>
          <p:spPr>
            <a:xfrm>
              <a:off x="0" y="-47625"/>
              <a:ext cx="4564115" cy="1358191"/>
            </a:xfrm>
            <a:prstGeom prst="rect">
              <a:avLst/>
            </a:prstGeom>
          </p:spPr>
          <p:txBody>
            <a:bodyPr anchor="ctr" rtlCol="false" tIns="50800" lIns="50800" bIns="50800" rIns="50800"/>
            <a:lstStyle/>
            <a:p>
              <a:pPr algn="ctr">
                <a:lnSpc>
                  <a:spcPts val="2659"/>
                </a:lnSpc>
              </a:pPr>
            </a:p>
          </p:txBody>
        </p:sp>
      </p:grpSp>
      <p:sp>
        <p:nvSpPr>
          <p:cNvPr name="TextBox 5" id="5"/>
          <p:cNvSpPr txBox="true"/>
          <p:nvPr/>
        </p:nvSpPr>
        <p:spPr>
          <a:xfrm rot="0">
            <a:off x="479313" y="820303"/>
            <a:ext cx="17114063" cy="2106767"/>
          </a:xfrm>
          <a:prstGeom prst="rect">
            <a:avLst/>
          </a:prstGeom>
        </p:spPr>
        <p:txBody>
          <a:bodyPr anchor="t" rtlCol="false" tIns="0" lIns="0" bIns="0" rIns="0">
            <a:spAutoFit/>
          </a:bodyPr>
          <a:lstStyle/>
          <a:p>
            <a:pPr algn="ctr">
              <a:lnSpc>
                <a:spcPts val="5678"/>
              </a:lnSpc>
              <a:spcBef>
                <a:spcPct val="0"/>
              </a:spcBef>
            </a:pPr>
            <a:r>
              <a:rPr lang="en-US" b="true" sz="4056">
                <a:solidFill>
                  <a:srgbClr val="000000"/>
                </a:solidFill>
                <a:latin typeface="Montserrat Bold"/>
                <a:ea typeface="Montserrat Bold"/>
                <a:cs typeface="Montserrat Bold"/>
                <a:sym typeface="Montserrat Bold"/>
              </a:rPr>
              <a:t>In your notebook copy the question down and write your answer. You have about 3-5 minutes. Then we will go over the answer as a group.</a:t>
            </a:r>
          </a:p>
        </p:txBody>
      </p:sp>
      <p:sp>
        <p:nvSpPr>
          <p:cNvPr name="TextBox 6" id="6"/>
          <p:cNvSpPr txBox="true"/>
          <p:nvPr/>
        </p:nvSpPr>
        <p:spPr>
          <a:xfrm rot="0">
            <a:off x="741628" y="3767454"/>
            <a:ext cx="16054764" cy="781594"/>
          </a:xfrm>
          <a:prstGeom prst="rect">
            <a:avLst/>
          </a:prstGeom>
        </p:spPr>
        <p:txBody>
          <a:bodyPr anchor="t" rtlCol="false" tIns="0" lIns="0" bIns="0" rIns="0">
            <a:spAutoFit/>
          </a:bodyPr>
          <a:lstStyle/>
          <a:p>
            <a:pPr algn="l" marL="966927" indent="-483464" lvl="1">
              <a:lnSpc>
                <a:spcPts val="6270"/>
              </a:lnSpc>
              <a:spcBef>
                <a:spcPct val="0"/>
              </a:spcBef>
              <a:buAutoNum type="arabicPeriod" startAt="1"/>
            </a:pPr>
            <a:r>
              <a:rPr lang="en-US" b="true" sz="4478">
                <a:solidFill>
                  <a:srgbClr val="000000"/>
                </a:solidFill>
                <a:latin typeface="Arimo Bold"/>
                <a:ea typeface="Arimo Bold"/>
                <a:cs typeface="Arimo Bold"/>
                <a:sym typeface="Arimo Bold"/>
              </a:rPr>
              <a:t>What did Jesus explain about the new birth</a:t>
            </a:r>
            <a:r>
              <a:rPr lang="en-US" b="true" sz="4478">
                <a:solidFill>
                  <a:srgbClr val="000000"/>
                </a:solidFill>
                <a:latin typeface="Arimo Bold"/>
                <a:ea typeface="Arimo Bold"/>
                <a:cs typeface="Arimo Bold"/>
                <a:sym typeface="Arimo Bold"/>
              </a:rPr>
              <a:t>? (3:3-9)</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261E18"/>
        </a:solidFill>
      </p:bgPr>
    </p:bg>
    <p:spTree>
      <p:nvGrpSpPr>
        <p:cNvPr id="1" name=""/>
        <p:cNvGrpSpPr/>
        <p:nvPr/>
      </p:nvGrpSpPr>
      <p:grpSpPr>
        <a:xfrm>
          <a:off x="0" y="0"/>
          <a:ext cx="0" cy="0"/>
          <a:chOff x="0" y="0"/>
          <a:chExt cx="0" cy="0"/>
        </a:xfrm>
      </p:grpSpPr>
      <p:sp>
        <p:nvSpPr>
          <p:cNvPr name="TextBox 2" id="2"/>
          <p:cNvSpPr txBox="true"/>
          <p:nvPr/>
        </p:nvSpPr>
        <p:spPr>
          <a:xfrm rot="0">
            <a:off x="260630" y="435349"/>
            <a:ext cx="17766739" cy="9416301"/>
          </a:xfrm>
          <a:prstGeom prst="rect">
            <a:avLst/>
          </a:prstGeom>
        </p:spPr>
        <p:txBody>
          <a:bodyPr anchor="t" rtlCol="false" tIns="0" lIns="0" bIns="0" rIns="0">
            <a:spAutoFit/>
          </a:bodyPr>
          <a:lstStyle/>
          <a:p>
            <a:pPr algn="l">
              <a:lnSpc>
                <a:spcPts val="4066"/>
              </a:lnSpc>
            </a:pPr>
            <a:r>
              <a:rPr lang="en-US" sz="3388" b="true">
                <a:solidFill>
                  <a:srgbClr val="EDEBE6"/>
                </a:solidFill>
                <a:latin typeface="Arial Nova Bold"/>
                <a:ea typeface="Arial Nova Bold"/>
                <a:cs typeface="Arial Nova Bold"/>
                <a:sym typeface="Arial Nova Bold"/>
              </a:rPr>
              <a:t>10 </a:t>
            </a:r>
            <a:r>
              <a:rPr lang="en-US" sz="3388" b="true">
                <a:solidFill>
                  <a:srgbClr val="EDEBE6"/>
                </a:solidFill>
                <a:latin typeface="Arial Nova Bold"/>
                <a:ea typeface="Arial Nova Bold"/>
                <a:cs typeface="Arial Nova Bold"/>
                <a:sym typeface="Arial Nova Bold"/>
              </a:rPr>
              <a:t>“You are Israel’s teacher,” said Jesus, “and do you not understand these things? </a:t>
            </a:r>
            <a:r>
              <a:rPr lang="en-US" sz="3388" b="true">
                <a:solidFill>
                  <a:srgbClr val="EDEBE6"/>
                </a:solidFill>
                <a:latin typeface="Arial Nova Bold"/>
                <a:ea typeface="Arial Nova Bold"/>
                <a:cs typeface="Arial Nova Bold"/>
                <a:sym typeface="Arial Nova Bold"/>
              </a:rPr>
              <a:t>11 </a:t>
            </a:r>
            <a:r>
              <a:rPr lang="en-US" sz="3388" b="true">
                <a:solidFill>
                  <a:srgbClr val="EDEBE6"/>
                </a:solidFill>
                <a:latin typeface="Arial Nova Bold"/>
                <a:ea typeface="Arial Nova Bold"/>
                <a:cs typeface="Arial Nova Bold"/>
                <a:sym typeface="Arial Nova Bold"/>
              </a:rPr>
              <a:t>Very truly I tell you, we speak of what we know, and we testify to what we have seen, but still you people do not accept our testimony. </a:t>
            </a:r>
            <a:r>
              <a:rPr lang="en-US" sz="3388" b="true">
                <a:solidFill>
                  <a:srgbClr val="EDEBE6"/>
                </a:solidFill>
                <a:latin typeface="Arial Nova Bold"/>
                <a:ea typeface="Arial Nova Bold"/>
                <a:cs typeface="Arial Nova Bold"/>
                <a:sym typeface="Arial Nova Bold"/>
              </a:rPr>
              <a:t>12 </a:t>
            </a:r>
            <a:r>
              <a:rPr lang="en-US" sz="3388" b="true">
                <a:solidFill>
                  <a:srgbClr val="EDEBE6"/>
                </a:solidFill>
                <a:latin typeface="Arial Nova Bold"/>
                <a:ea typeface="Arial Nova Bold"/>
                <a:cs typeface="Arial Nova Bold"/>
                <a:sym typeface="Arial Nova Bold"/>
              </a:rPr>
              <a:t>I have spoken to you of earthly things and you do not believe; how then will you believe if I speak of heavenly things? </a:t>
            </a:r>
            <a:r>
              <a:rPr lang="en-US" sz="3388" b="true">
                <a:solidFill>
                  <a:srgbClr val="EDEBE6"/>
                </a:solidFill>
                <a:latin typeface="Arial Nova Bold"/>
                <a:ea typeface="Arial Nova Bold"/>
                <a:cs typeface="Arial Nova Bold"/>
                <a:sym typeface="Arial Nova Bold"/>
              </a:rPr>
              <a:t>13 </a:t>
            </a:r>
            <a:r>
              <a:rPr lang="en-US" sz="3388" b="true">
                <a:solidFill>
                  <a:srgbClr val="EDEBE6"/>
                </a:solidFill>
                <a:latin typeface="Arial Nova Bold"/>
                <a:ea typeface="Arial Nova Bold"/>
                <a:cs typeface="Arial Nova Bold"/>
                <a:sym typeface="Arial Nova Bold"/>
              </a:rPr>
              <a:t>No one has ever gone into heaven except the one who came from heaven—the Son of Man.</a:t>
            </a:r>
            <a:r>
              <a:rPr lang="en-US" sz="3388" b="true">
                <a:solidFill>
                  <a:srgbClr val="EDEBE6"/>
                </a:solidFill>
                <a:latin typeface="Arial Nova Bold"/>
                <a:ea typeface="Arial Nova Bold"/>
                <a:cs typeface="Arial Nova Bold"/>
                <a:sym typeface="Arial Nova Bold"/>
              </a:rPr>
              <a:t>[</a:t>
            </a:r>
            <a:r>
              <a:rPr lang="en-US" sz="3388" u="sng">
                <a:solidFill>
                  <a:srgbClr val="EDEBE6"/>
                </a:solidFill>
                <a:latin typeface="Arial Nova"/>
                <a:ea typeface="Arial Nova"/>
                <a:cs typeface="Arial Nova"/>
                <a:sym typeface="Arial Nova"/>
                <a:hlinkClick r:id="rId2" tooltip="https://www.biblegateway.com/passage/?search=John%203&amp;version=NIV#fen-NIV-26134e"/>
              </a:rPr>
              <a:t>e</a:t>
            </a:r>
            <a:r>
              <a:rPr lang="en-US" sz="3388" b="true">
                <a:solidFill>
                  <a:srgbClr val="EDEBE6"/>
                </a:solidFill>
                <a:latin typeface="Arial Nova Bold"/>
                <a:ea typeface="Arial Nova Bold"/>
                <a:cs typeface="Arial Nova Bold"/>
                <a:sym typeface="Arial Nova Bold"/>
              </a:rPr>
              <a:t>]</a:t>
            </a:r>
            <a:r>
              <a:rPr lang="en-US" sz="3388" b="true">
                <a:solidFill>
                  <a:srgbClr val="EDEBE6"/>
                </a:solidFill>
                <a:latin typeface="Arial Nova Bold"/>
                <a:ea typeface="Arial Nova Bold"/>
                <a:cs typeface="Arial Nova Bold"/>
                <a:sym typeface="Arial Nova Bold"/>
              </a:rPr>
              <a:t> </a:t>
            </a:r>
            <a:r>
              <a:rPr lang="en-US" sz="3388" b="true">
                <a:solidFill>
                  <a:srgbClr val="EDEBE6"/>
                </a:solidFill>
                <a:latin typeface="Arial Nova Bold"/>
                <a:ea typeface="Arial Nova Bold"/>
                <a:cs typeface="Arial Nova Bold"/>
                <a:sym typeface="Arial Nova Bold"/>
              </a:rPr>
              <a:t>14 </a:t>
            </a:r>
            <a:r>
              <a:rPr lang="en-US" sz="3388" b="true">
                <a:solidFill>
                  <a:srgbClr val="EDEBE6"/>
                </a:solidFill>
                <a:latin typeface="Arial Nova Bold"/>
                <a:ea typeface="Arial Nova Bold"/>
                <a:cs typeface="Arial Nova Bold"/>
                <a:sym typeface="Arial Nova Bold"/>
              </a:rPr>
              <a:t>Just as Moses lifted up the snake in the wilderness, so the Son of Man must be lifted up,</a:t>
            </a:r>
            <a:r>
              <a:rPr lang="en-US" sz="3388" b="true">
                <a:solidFill>
                  <a:srgbClr val="EDEBE6"/>
                </a:solidFill>
                <a:latin typeface="Arial Nova Bold"/>
                <a:ea typeface="Arial Nova Bold"/>
                <a:cs typeface="Arial Nova Bold"/>
                <a:sym typeface="Arial Nova Bold"/>
              </a:rPr>
              <a:t>[</a:t>
            </a:r>
            <a:r>
              <a:rPr lang="en-US" b="true" sz="3388" u="sng">
                <a:solidFill>
                  <a:srgbClr val="EDEBE6"/>
                </a:solidFill>
                <a:latin typeface="Arial Nova Bold"/>
                <a:ea typeface="Arial Nova Bold"/>
                <a:cs typeface="Arial Nova Bold"/>
                <a:sym typeface="Arial Nova Bold"/>
                <a:hlinkClick r:id="rId3" tooltip="https://www.biblegateway.com/passage/?search=John%203&amp;version=NIV#fen-NIV-26135f"/>
              </a:rPr>
              <a:t>f</a:t>
            </a:r>
            <a:r>
              <a:rPr lang="en-US" sz="3388" b="true">
                <a:solidFill>
                  <a:srgbClr val="EDEBE6"/>
                </a:solidFill>
                <a:latin typeface="Arial Nova Bold"/>
                <a:ea typeface="Arial Nova Bold"/>
                <a:cs typeface="Arial Nova Bold"/>
                <a:sym typeface="Arial Nova Bold"/>
              </a:rPr>
              <a:t>]</a:t>
            </a:r>
            <a:r>
              <a:rPr lang="en-US" sz="3388" b="true">
                <a:solidFill>
                  <a:srgbClr val="EDEBE6"/>
                </a:solidFill>
                <a:latin typeface="Arial Nova Bold"/>
                <a:ea typeface="Arial Nova Bold"/>
                <a:cs typeface="Arial Nova Bold"/>
                <a:sym typeface="Arial Nova Bold"/>
              </a:rPr>
              <a:t> </a:t>
            </a:r>
            <a:r>
              <a:rPr lang="en-US" sz="3388" b="true">
                <a:solidFill>
                  <a:srgbClr val="EDEBE6"/>
                </a:solidFill>
                <a:latin typeface="Arial Nova Bold"/>
                <a:ea typeface="Arial Nova Bold"/>
                <a:cs typeface="Arial Nova Bold"/>
                <a:sym typeface="Arial Nova Bold"/>
              </a:rPr>
              <a:t>15 </a:t>
            </a:r>
            <a:r>
              <a:rPr lang="en-US" sz="3388" b="true">
                <a:solidFill>
                  <a:srgbClr val="EDEBE6"/>
                </a:solidFill>
                <a:latin typeface="Arial Nova Bold"/>
                <a:ea typeface="Arial Nova Bold"/>
                <a:cs typeface="Arial Nova Bold"/>
                <a:sym typeface="Arial Nova Bold"/>
              </a:rPr>
              <a:t>that everyone who believes may have eternal life in him.”</a:t>
            </a:r>
            <a:r>
              <a:rPr lang="en-US" sz="3388" b="true">
                <a:solidFill>
                  <a:srgbClr val="EDEBE6"/>
                </a:solidFill>
                <a:latin typeface="Arial Nova Bold"/>
                <a:ea typeface="Arial Nova Bold"/>
                <a:cs typeface="Arial Nova Bold"/>
                <a:sym typeface="Arial Nova Bold"/>
              </a:rPr>
              <a:t>[</a:t>
            </a:r>
            <a:r>
              <a:rPr lang="en-US" b="true" sz="3388" u="sng">
                <a:solidFill>
                  <a:srgbClr val="EDEBE6"/>
                </a:solidFill>
                <a:latin typeface="Arial Nova Bold"/>
                <a:ea typeface="Arial Nova Bold"/>
                <a:cs typeface="Arial Nova Bold"/>
                <a:sym typeface="Arial Nova Bold"/>
                <a:hlinkClick r:id="rId4" tooltip="https://www.biblegateway.com/passage/?search=John%203&amp;version=NIV#fen-NIV-26136g"/>
              </a:rPr>
              <a:t>g</a:t>
            </a:r>
            <a:r>
              <a:rPr lang="en-US" sz="3388" b="true">
                <a:solidFill>
                  <a:srgbClr val="EDEBE6"/>
                </a:solidFill>
                <a:latin typeface="Arial Nova Bold"/>
                <a:ea typeface="Arial Nova Bold"/>
                <a:cs typeface="Arial Nova Bold"/>
                <a:sym typeface="Arial Nova Bold"/>
              </a:rPr>
              <a:t>]</a:t>
            </a:r>
          </a:p>
          <a:p>
            <a:pPr algn="l">
              <a:lnSpc>
                <a:spcPts val="4066"/>
              </a:lnSpc>
            </a:pPr>
            <a:r>
              <a:rPr lang="en-US" sz="3388" b="true">
                <a:solidFill>
                  <a:srgbClr val="EDEBE6"/>
                </a:solidFill>
                <a:latin typeface="Arial Nova Bold"/>
                <a:ea typeface="Arial Nova Bold"/>
                <a:cs typeface="Arial Nova Bold"/>
                <a:sym typeface="Arial Nova Bold"/>
              </a:rPr>
              <a:t>16 </a:t>
            </a:r>
            <a:r>
              <a:rPr lang="en-US" sz="3388" b="true">
                <a:solidFill>
                  <a:srgbClr val="EDEBE6"/>
                </a:solidFill>
                <a:latin typeface="Arial Nova Bold"/>
                <a:ea typeface="Arial Nova Bold"/>
                <a:cs typeface="Arial Nova Bold"/>
                <a:sym typeface="Arial Nova Bold"/>
              </a:rPr>
              <a:t>For God so loved the world that he gave his one and only Son, that whoever believes in him shall not perish but have eternal life. </a:t>
            </a:r>
            <a:r>
              <a:rPr lang="en-US" sz="3388" b="true">
                <a:solidFill>
                  <a:srgbClr val="EDEBE6"/>
                </a:solidFill>
                <a:latin typeface="Arial Nova Bold"/>
                <a:ea typeface="Arial Nova Bold"/>
                <a:cs typeface="Arial Nova Bold"/>
                <a:sym typeface="Arial Nova Bold"/>
              </a:rPr>
              <a:t>17 </a:t>
            </a:r>
            <a:r>
              <a:rPr lang="en-US" sz="3388" b="true">
                <a:solidFill>
                  <a:srgbClr val="EDEBE6"/>
                </a:solidFill>
                <a:latin typeface="Arial Nova Bold"/>
                <a:ea typeface="Arial Nova Bold"/>
                <a:cs typeface="Arial Nova Bold"/>
                <a:sym typeface="Arial Nova Bold"/>
              </a:rPr>
              <a:t>For Go</a:t>
            </a:r>
            <a:r>
              <a:rPr lang="en-US" sz="3388" u="none" b="true">
                <a:solidFill>
                  <a:srgbClr val="EDEBE6"/>
                </a:solidFill>
                <a:latin typeface="Arial Nova Bold"/>
                <a:ea typeface="Arial Nova Bold"/>
                <a:cs typeface="Arial Nova Bold"/>
                <a:sym typeface="Arial Nova Bold"/>
              </a:rPr>
              <a:t>d</a:t>
            </a:r>
            <a:r>
              <a:rPr lang="en-US" sz="3388" b="true">
                <a:solidFill>
                  <a:srgbClr val="EDEBE6"/>
                </a:solidFill>
                <a:latin typeface="Arial Nova Bold"/>
                <a:ea typeface="Arial Nova Bold"/>
                <a:cs typeface="Arial Nova Bold"/>
                <a:sym typeface="Arial Nova Bold"/>
              </a:rPr>
              <a:t> did not send his Son into the world to condemn the world, but to save the world through him. </a:t>
            </a:r>
            <a:r>
              <a:rPr lang="en-US" sz="3388" b="true">
                <a:solidFill>
                  <a:srgbClr val="EDEBE6"/>
                </a:solidFill>
                <a:latin typeface="Arial Nova Bold"/>
                <a:ea typeface="Arial Nova Bold"/>
                <a:cs typeface="Arial Nova Bold"/>
                <a:sym typeface="Arial Nova Bold"/>
              </a:rPr>
              <a:t>18 </a:t>
            </a:r>
            <a:r>
              <a:rPr lang="en-US" sz="3388" b="true">
                <a:solidFill>
                  <a:srgbClr val="EDEBE6"/>
                </a:solidFill>
                <a:latin typeface="Arial Nova Bold"/>
                <a:ea typeface="Arial Nova Bold"/>
                <a:cs typeface="Arial Nova Bold"/>
                <a:sym typeface="Arial Nova Bold"/>
              </a:rPr>
              <a:t>Whoever believes in him is not condemned, but whoever does not believe stands condemned already because they have not believed in the name of God’s one and only Son. </a:t>
            </a:r>
            <a:r>
              <a:rPr lang="en-US" sz="3388" b="true">
                <a:solidFill>
                  <a:srgbClr val="EDEBE6"/>
                </a:solidFill>
                <a:latin typeface="Arial Nova Bold"/>
                <a:ea typeface="Arial Nova Bold"/>
                <a:cs typeface="Arial Nova Bold"/>
                <a:sym typeface="Arial Nova Bold"/>
              </a:rPr>
              <a:t>19 </a:t>
            </a:r>
            <a:r>
              <a:rPr lang="en-US" sz="3388" b="true">
                <a:solidFill>
                  <a:srgbClr val="EDEBE6"/>
                </a:solidFill>
                <a:latin typeface="Arial Nova Bold"/>
                <a:ea typeface="Arial Nova Bold"/>
                <a:cs typeface="Arial Nova Bold"/>
                <a:sym typeface="Arial Nova Bold"/>
              </a:rPr>
              <a:t>This is the verdict: Light has come into the world, but people loved darkness instead of light because their deeds were evil. </a:t>
            </a:r>
            <a:r>
              <a:rPr lang="en-US" sz="3388" b="true">
                <a:solidFill>
                  <a:srgbClr val="EDEBE6"/>
                </a:solidFill>
                <a:latin typeface="Arial Nova Bold"/>
                <a:ea typeface="Arial Nova Bold"/>
                <a:cs typeface="Arial Nova Bold"/>
                <a:sym typeface="Arial Nova Bold"/>
              </a:rPr>
              <a:t>20 </a:t>
            </a:r>
            <a:r>
              <a:rPr lang="en-US" sz="3388" b="true">
                <a:solidFill>
                  <a:srgbClr val="EDEBE6"/>
                </a:solidFill>
                <a:latin typeface="Arial Nova Bold"/>
                <a:ea typeface="Arial Nova Bold"/>
                <a:cs typeface="Arial Nova Bold"/>
                <a:sym typeface="Arial Nova Bold"/>
              </a:rPr>
              <a:t>Everyone who does evil hates the light, and will not come into the light for fear that their deeds will be exposed. </a:t>
            </a:r>
            <a:r>
              <a:rPr lang="en-US" sz="3388" b="true">
                <a:solidFill>
                  <a:srgbClr val="EDEBE6"/>
                </a:solidFill>
                <a:latin typeface="Arial Nova Bold"/>
                <a:ea typeface="Arial Nova Bold"/>
                <a:cs typeface="Arial Nova Bold"/>
                <a:sym typeface="Arial Nova Bold"/>
              </a:rPr>
              <a:t>21 </a:t>
            </a:r>
            <a:r>
              <a:rPr lang="en-US" sz="3388" b="true">
                <a:solidFill>
                  <a:srgbClr val="EDEBE6"/>
                </a:solidFill>
                <a:latin typeface="Arial Nova Bold"/>
                <a:ea typeface="Arial Nova Bold"/>
                <a:cs typeface="Arial Nova Bold"/>
                <a:sym typeface="Arial Nova Bold"/>
              </a:rPr>
              <a:t>But whoever lives by the truth comes into the light, so that it may be seen plainly that what they have done has been done in the sight of God. John 3:10-21</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261E18"/>
        </a:solidFill>
      </p:bgPr>
    </p:bg>
    <p:spTree>
      <p:nvGrpSpPr>
        <p:cNvPr id="1" name=""/>
        <p:cNvGrpSpPr/>
        <p:nvPr/>
      </p:nvGrpSpPr>
      <p:grpSpPr>
        <a:xfrm>
          <a:off x="0" y="0"/>
          <a:ext cx="0" cy="0"/>
          <a:chOff x="0" y="0"/>
          <a:chExt cx="0" cy="0"/>
        </a:xfrm>
      </p:grpSpPr>
      <p:grpSp>
        <p:nvGrpSpPr>
          <p:cNvPr name="Group 2" id="2"/>
          <p:cNvGrpSpPr/>
          <p:nvPr/>
        </p:nvGrpSpPr>
        <p:grpSpPr>
          <a:xfrm rot="0">
            <a:off x="479313" y="499038"/>
            <a:ext cx="17329374" cy="5861223"/>
            <a:chOff x="0" y="0"/>
            <a:chExt cx="4564115" cy="1543697"/>
          </a:xfrm>
        </p:grpSpPr>
        <p:sp>
          <p:nvSpPr>
            <p:cNvPr name="Freeform 3" id="3"/>
            <p:cNvSpPr/>
            <p:nvPr/>
          </p:nvSpPr>
          <p:spPr>
            <a:xfrm flipH="false" flipV="false" rot="0">
              <a:off x="0" y="0"/>
              <a:ext cx="4564115" cy="1543697"/>
            </a:xfrm>
            <a:custGeom>
              <a:avLst/>
              <a:gdLst/>
              <a:ahLst/>
              <a:cxnLst/>
              <a:rect r="r" b="b" t="t" l="l"/>
              <a:pathLst>
                <a:path h="1543697" w="4564115">
                  <a:moveTo>
                    <a:pt x="0" y="0"/>
                  </a:moveTo>
                  <a:lnTo>
                    <a:pt x="4564115" y="0"/>
                  </a:lnTo>
                  <a:lnTo>
                    <a:pt x="4564115" y="1543697"/>
                  </a:lnTo>
                  <a:lnTo>
                    <a:pt x="0" y="1543697"/>
                  </a:lnTo>
                  <a:close/>
                </a:path>
              </a:pathLst>
            </a:custGeom>
            <a:solidFill>
              <a:srgbClr val="FFFFFF"/>
            </a:solidFill>
          </p:spPr>
        </p:sp>
        <p:sp>
          <p:nvSpPr>
            <p:cNvPr name="TextBox 4" id="4"/>
            <p:cNvSpPr txBox="true"/>
            <p:nvPr/>
          </p:nvSpPr>
          <p:spPr>
            <a:xfrm>
              <a:off x="0" y="-47625"/>
              <a:ext cx="4564115" cy="1591322"/>
            </a:xfrm>
            <a:prstGeom prst="rect">
              <a:avLst/>
            </a:prstGeom>
          </p:spPr>
          <p:txBody>
            <a:bodyPr anchor="ctr" rtlCol="false" tIns="50800" lIns="50800" bIns="50800" rIns="50800"/>
            <a:lstStyle/>
            <a:p>
              <a:pPr algn="ctr">
                <a:lnSpc>
                  <a:spcPts val="2659"/>
                </a:lnSpc>
              </a:pPr>
            </a:p>
          </p:txBody>
        </p:sp>
      </p:grpSp>
      <p:sp>
        <p:nvSpPr>
          <p:cNvPr name="TextBox 5" id="5"/>
          <p:cNvSpPr txBox="true"/>
          <p:nvPr/>
        </p:nvSpPr>
        <p:spPr>
          <a:xfrm rot="0">
            <a:off x="479313" y="820303"/>
            <a:ext cx="17114063" cy="2106767"/>
          </a:xfrm>
          <a:prstGeom prst="rect">
            <a:avLst/>
          </a:prstGeom>
        </p:spPr>
        <p:txBody>
          <a:bodyPr anchor="t" rtlCol="false" tIns="0" lIns="0" bIns="0" rIns="0">
            <a:spAutoFit/>
          </a:bodyPr>
          <a:lstStyle/>
          <a:p>
            <a:pPr algn="ctr">
              <a:lnSpc>
                <a:spcPts val="5678"/>
              </a:lnSpc>
              <a:spcBef>
                <a:spcPct val="0"/>
              </a:spcBef>
            </a:pPr>
            <a:r>
              <a:rPr lang="en-US" b="true" sz="4056">
                <a:solidFill>
                  <a:srgbClr val="000000"/>
                </a:solidFill>
                <a:latin typeface="Montserrat Bold"/>
                <a:ea typeface="Montserrat Bold"/>
                <a:cs typeface="Montserrat Bold"/>
                <a:sym typeface="Montserrat Bold"/>
              </a:rPr>
              <a:t>In your notebook copy the question down and write your answer. You have about 3-5 minutes. Then we will go over the answer as a group.</a:t>
            </a:r>
          </a:p>
        </p:txBody>
      </p:sp>
      <p:sp>
        <p:nvSpPr>
          <p:cNvPr name="TextBox 6" id="6"/>
          <p:cNvSpPr txBox="true"/>
          <p:nvPr/>
        </p:nvSpPr>
        <p:spPr>
          <a:xfrm rot="0">
            <a:off x="741628" y="3767454"/>
            <a:ext cx="17067059" cy="781594"/>
          </a:xfrm>
          <a:prstGeom prst="rect">
            <a:avLst/>
          </a:prstGeom>
        </p:spPr>
        <p:txBody>
          <a:bodyPr anchor="t" rtlCol="false" tIns="0" lIns="0" bIns="0" rIns="0">
            <a:spAutoFit/>
          </a:bodyPr>
          <a:lstStyle/>
          <a:p>
            <a:pPr algn="l" marL="966927" indent="-483464" lvl="1">
              <a:lnSpc>
                <a:spcPts val="6270"/>
              </a:lnSpc>
              <a:spcBef>
                <a:spcPct val="0"/>
              </a:spcBef>
              <a:buAutoNum type="arabicPeriod" startAt="1"/>
            </a:pPr>
            <a:r>
              <a:rPr lang="en-US" sz="4478">
                <a:solidFill>
                  <a:srgbClr val="000000"/>
                </a:solidFill>
                <a:latin typeface="Arimo"/>
                <a:ea typeface="Arimo"/>
                <a:cs typeface="Arimo"/>
                <a:sym typeface="Arimo"/>
              </a:rPr>
              <a:t>How did Jesus explain the </a:t>
            </a:r>
            <a:r>
              <a:rPr lang="en-US" sz="4478" i="true">
                <a:solidFill>
                  <a:srgbClr val="000000"/>
                </a:solidFill>
                <a:latin typeface="Arimo Italics"/>
                <a:ea typeface="Arimo Italics"/>
                <a:cs typeface="Arimo Italics"/>
                <a:sym typeface="Arimo Italics"/>
              </a:rPr>
              <a:t>meaning</a:t>
            </a:r>
            <a:r>
              <a:rPr lang="en-US" sz="4478">
                <a:solidFill>
                  <a:srgbClr val="000000"/>
                </a:solidFill>
                <a:latin typeface="Arimo"/>
                <a:ea typeface="Arimo"/>
                <a:cs typeface="Arimo"/>
                <a:sym typeface="Arimo"/>
              </a:rPr>
              <a:t> of the new birth</a:t>
            </a:r>
            <a:r>
              <a:rPr lang="en-US" sz="4478">
                <a:solidFill>
                  <a:srgbClr val="000000"/>
                </a:solidFill>
                <a:latin typeface="Arimo"/>
                <a:ea typeface="Arimo"/>
                <a:cs typeface="Arimo"/>
                <a:sym typeface="Arimo"/>
              </a:rPr>
              <a:t>? (3:10-21)</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261E18"/>
        </a:solidFill>
      </p:bgPr>
    </p:bg>
    <p:spTree>
      <p:nvGrpSpPr>
        <p:cNvPr id="1" name=""/>
        <p:cNvGrpSpPr/>
        <p:nvPr/>
      </p:nvGrpSpPr>
      <p:grpSpPr>
        <a:xfrm>
          <a:off x="0" y="0"/>
          <a:ext cx="0" cy="0"/>
          <a:chOff x="0" y="0"/>
          <a:chExt cx="0" cy="0"/>
        </a:xfrm>
      </p:grpSpPr>
      <p:sp>
        <p:nvSpPr>
          <p:cNvPr name="TextBox 2" id="2"/>
          <p:cNvSpPr txBox="true"/>
          <p:nvPr/>
        </p:nvSpPr>
        <p:spPr>
          <a:xfrm rot="0">
            <a:off x="260630" y="1828667"/>
            <a:ext cx="18027370" cy="5530098"/>
          </a:xfrm>
          <a:prstGeom prst="rect">
            <a:avLst/>
          </a:prstGeom>
        </p:spPr>
        <p:txBody>
          <a:bodyPr anchor="t" rtlCol="false" tIns="0" lIns="0" bIns="0" rIns="0">
            <a:spAutoFit/>
          </a:bodyPr>
          <a:lstStyle/>
          <a:p>
            <a:pPr algn="l">
              <a:lnSpc>
                <a:spcPts val="5241"/>
              </a:lnSpc>
            </a:pPr>
            <a:r>
              <a:rPr lang="en-US" sz="4367" b="true">
                <a:solidFill>
                  <a:srgbClr val="EDEBE6"/>
                </a:solidFill>
                <a:latin typeface="Arial Nova Bold"/>
                <a:ea typeface="Arial Nova Bold"/>
                <a:cs typeface="Arial Nova Bold"/>
                <a:sym typeface="Arial Nova Bold"/>
              </a:rPr>
              <a:t>J</a:t>
            </a:r>
            <a:r>
              <a:rPr lang="en-US" sz="4367" b="true">
                <a:solidFill>
                  <a:srgbClr val="EDEBE6"/>
                </a:solidFill>
                <a:latin typeface="Arial Nova Bold"/>
                <a:ea typeface="Arial Nova Bold"/>
                <a:cs typeface="Arial Nova Bold"/>
                <a:sym typeface="Arial Nova Bold"/>
              </a:rPr>
              <a:t>ohn Testifies Again About Jesus</a:t>
            </a:r>
          </a:p>
          <a:p>
            <a:pPr algn="l">
              <a:lnSpc>
                <a:spcPts val="5241"/>
              </a:lnSpc>
            </a:pPr>
            <a:r>
              <a:rPr lang="en-US" sz="4367" b="true">
                <a:solidFill>
                  <a:srgbClr val="EDEBE6"/>
                </a:solidFill>
                <a:latin typeface="Arial Nova Bold"/>
                <a:ea typeface="Arial Nova Bold"/>
                <a:cs typeface="Arial Nova Bold"/>
                <a:sym typeface="Arial Nova Bold"/>
              </a:rPr>
              <a:t>22 </a:t>
            </a:r>
            <a:r>
              <a:rPr lang="en-US" sz="4367" b="true">
                <a:solidFill>
                  <a:srgbClr val="EDEBE6"/>
                </a:solidFill>
                <a:latin typeface="Arial Nova Bold"/>
                <a:ea typeface="Arial Nova Bold"/>
                <a:cs typeface="Arial Nova Bold"/>
                <a:sym typeface="Arial Nova Bold"/>
              </a:rPr>
              <a:t>After this, Jesus and his disciples went out into the Judean countryside, where he spent some time with them, and baptized. </a:t>
            </a:r>
            <a:r>
              <a:rPr lang="en-US" sz="4367" b="true">
                <a:solidFill>
                  <a:srgbClr val="EDEBE6"/>
                </a:solidFill>
                <a:latin typeface="Arial Nova Bold"/>
                <a:ea typeface="Arial Nova Bold"/>
                <a:cs typeface="Arial Nova Bold"/>
                <a:sym typeface="Arial Nova Bold"/>
              </a:rPr>
              <a:t>23 </a:t>
            </a:r>
            <a:r>
              <a:rPr lang="en-US" sz="4367" b="true">
                <a:solidFill>
                  <a:srgbClr val="EDEBE6"/>
                </a:solidFill>
                <a:latin typeface="Arial Nova Bold"/>
                <a:ea typeface="Arial Nova Bold"/>
                <a:cs typeface="Arial Nova Bold"/>
                <a:sym typeface="Arial Nova Bold"/>
              </a:rPr>
              <a:t>Now John also was baptizing at Aenon near Salim, because there was plenty of water, and people were coming and being baptized. </a:t>
            </a:r>
            <a:r>
              <a:rPr lang="en-US" sz="4367" b="true">
                <a:solidFill>
                  <a:srgbClr val="EDEBE6"/>
                </a:solidFill>
                <a:latin typeface="Arial Nova Bold"/>
                <a:ea typeface="Arial Nova Bold"/>
                <a:cs typeface="Arial Nova Bold"/>
                <a:sym typeface="Arial Nova Bold"/>
              </a:rPr>
              <a:t>24 </a:t>
            </a:r>
            <a:r>
              <a:rPr lang="en-US" sz="4367" b="true">
                <a:solidFill>
                  <a:srgbClr val="EDEBE6"/>
                </a:solidFill>
                <a:latin typeface="Arial Nova Bold"/>
                <a:ea typeface="Arial Nova Bold"/>
                <a:cs typeface="Arial Nova Bold"/>
                <a:sym typeface="Arial Nova Bold"/>
              </a:rPr>
              <a:t>(This was before John was put in prison.)</a:t>
            </a:r>
          </a:p>
          <a:p>
            <a:pPr algn="l">
              <a:lnSpc>
                <a:spcPts val="5241"/>
              </a:lnSpc>
            </a:pPr>
          </a:p>
          <a:p>
            <a:pPr algn="l">
              <a:lnSpc>
                <a:spcPts val="5241"/>
              </a:lnSpc>
            </a:pPr>
            <a:r>
              <a:rPr lang="en-US" sz="4367" b="true">
                <a:solidFill>
                  <a:srgbClr val="EDEBE6"/>
                </a:solidFill>
                <a:latin typeface="Arial Nova Bold"/>
                <a:ea typeface="Arial Nova Bold"/>
                <a:cs typeface="Arial Nova Bold"/>
                <a:sym typeface="Arial Nova Bold"/>
              </a:rPr>
              <a:t>John 3:22-24</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261E18"/>
        </a:solidFill>
      </p:bgPr>
    </p:bg>
    <p:spTree>
      <p:nvGrpSpPr>
        <p:cNvPr id="1" name=""/>
        <p:cNvGrpSpPr/>
        <p:nvPr/>
      </p:nvGrpSpPr>
      <p:grpSpPr>
        <a:xfrm>
          <a:off x="0" y="0"/>
          <a:ext cx="0" cy="0"/>
          <a:chOff x="0" y="0"/>
          <a:chExt cx="0" cy="0"/>
        </a:xfrm>
      </p:grpSpPr>
      <p:grpSp>
        <p:nvGrpSpPr>
          <p:cNvPr name="Group 2" id="2"/>
          <p:cNvGrpSpPr/>
          <p:nvPr/>
        </p:nvGrpSpPr>
        <p:grpSpPr>
          <a:xfrm rot="0">
            <a:off x="479313" y="499038"/>
            <a:ext cx="17329374" cy="5861223"/>
            <a:chOff x="0" y="0"/>
            <a:chExt cx="4564115" cy="1543697"/>
          </a:xfrm>
        </p:grpSpPr>
        <p:sp>
          <p:nvSpPr>
            <p:cNvPr name="Freeform 3" id="3"/>
            <p:cNvSpPr/>
            <p:nvPr/>
          </p:nvSpPr>
          <p:spPr>
            <a:xfrm flipH="false" flipV="false" rot="0">
              <a:off x="0" y="0"/>
              <a:ext cx="4564115" cy="1543697"/>
            </a:xfrm>
            <a:custGeom>
              <a:avLst/>
              <a:gdLst/>
              <a:ahLst/>
              <a:cxnLst/>
              <a:rect r="r" b="b" t="t" l="l"/>
              <a:pathLst>
                <a:path h="1543697" w="4564115">
                  <a:moveTo>
                    <a:pt x="0" y="0"/>
                  </a:moveTo>
                  <a:lnTo>
                    <a:pt x="4564115" y="0"/>
                  </a:lnTo>
                  <a:lnTo>
                    <a:pt x="4564115" y="1543697"/>
                  </a:lnTo>
                  <a:lnTo>
                    <a:pt x="0" y="1543697"/>
                  </a:lnTo>
                  <a:close/>
                </a:path>
              </a:pathLst>
            </a:custGeom>
            <a:solidFill>
              <a:srgbClr val="FFFFFF"/>
            </a:solidFill>
          </p:spPr>
        </p:sp>
        <p:sp>
          <p:nvSpPr>
            <p:cNvPr name="TextBox 4" id="4"/>
            <p:cNvSpPr txBox="true"/>
            <p:nvPr/>
          </p:nvSpPr>
          <p:spPr>
            <a:xfrm>
              <a:off x="0" y="-47625"/>
              <a:ext cx="4564115" cy="1591322"/>
            </a:xfrm>
            <a:prstGeom prst="rect">
              <a:avLst/>
            </a:prstGeom>
          </p:spPr>
          <p:txBody>
            <a:bodyPr anchor="ctr" rtlCol="false" tIns="50800" lIns="50800" bIns="50800" rIns="50800"/>
            <a:lstStyle/>
            <a:p>
              <a:pPr algn="ctr">
                <a:lnSpc>
                  <a:spcPts val="2659"/>
                </a:lnSpc>
              </a:pPr>
            </a:p>
          </p:txBody>
        </p:sp>
      </p:grpSp>
      <p:sp>
        <p:nvSpPr>
          <p:cNvPr name="TextBox 5" id="5"/>
          <p:cNvSpPr txBox="true"/>
          <p:nvPr/>
        </p:nvSpPr>
        <p:spPr>
          <a:xfrm rot="0">
            <a:off x="479313" y="820303"/>
            <a:ext cx="17114063" cy="2106767"/>
          </a:xfrm>
          <a:prstGeom prst="rect">
            <a:avLst/>
          </a:prstGeom>
        </p:spPr>
        <p:txBody>
          <a:bodyPr anchor="t" rtlCol="false" tIns="0" lIns="0" bIns="0" rIns="0">
            <a:spAutoFit/>
          </a:bodyPr>
          <a:lstStyle/>
          <a:p>
            <a:pPr algn="ctr">
              <a:lnSpc>
                <a:spcPts val="5678"/>
              </a:lnSpc>
              <a:spcBef>
                <a:spcPct val="0"/>
              </a:spcBef>
            </a:pPr>
            <a:r>
              <a:rPr lang="en-US" b="true" sz="4056">
                <a:solidFill>
                  <a:srgbClr val="000000"/>
                </a:solidFill>
                <a:latin typeface="Montserrat Bold"/>
                <a:ea typeface="Montserrat Bold"/>
                <a:cs typeface="Montserrat Bold"/>
                <a:sym typeface="Montserrat Bold"/>
              </a:rPr>
              <a:t>In your notebook copy the question down and write your answer. You have about 3-5 minutes. Then we will go over the answer as a group.</a:t>
            </a:r>
          </a:p>
        </p:txBody>
      </p:sp>
      <p:sp>
        <p:nvSpPr>
          <p:cNvPr name="TextBox 6" id="6"/>
          <p:cNvSpPr txBox="true"/>
          <p:nvPr/>
        </p:nvSpPr>
        <p:spPr>
          <a:xfrm rot="0">
            <a:off x="741628" y="3767454"/>
            <a:ext cx="17067059" cy="781594"/>
          </a:xfrm>
          <a:prstGeom prst="rect">
            <a:avLst/>
          </a:prstGeom>
        </p:spPr>
        <p:txBody>
          <a:bodyPr anchor="t" rtlCol="false" tIns="0" lIns="0" bIns="0" rIns="0">
            <a:spAutoFit/>
          </a:bodyPr>
          <a:lstStyle/>
          <a:p>
            <a:pPr algn="l" marL="966927" indent="-483464" lvl="1">
              <a:lnSpc>
                <a:spcPts val="6270"/>
              </a:lnSpc>
              <a:spcBef>
                <a:spcPct val="0"/>
              </a:spcBef>
              <a:buAutoNum type="arabicPeriod" startAt="1"/>
            </a:pPr>
            <a:r>
              <a:rPr lang="en-US" sz="4478">
                <a:solidFill>
                  <a:srgbClr val="000000"/>
                </a:solidFill>
                <a:latin typeface="Arimo"/>
                <a:ea typeface="Arimo"/>
                <a:cs typeface="Arimo"/>
                <a:sym typeface="Arimo"/>
              </a:rPr>
              <a:t>Why was John “baptizing in the Aenon near Salim</a:t>
            </a:r>
            <a:r>
              <a:rPr lang="en-US" sz="4478">
                <a:solidFill>
                  <a:srgbClr val="000000"/>
                </a:solidFill>
                <a:latin typeface="Arimo"/>
                <a:ea typeface="Arimo"/>
                <a:cs typeface="Arimo"/>
                <a:sym typeface="Arimo"/>
              </a:rPr>
              <a:t>? (3:22-24)</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261E18"/>
        </a:solidFill>
      </p:bgPr>
    </p:bg>
    <p:spTree>
      <p:nvGrpSpPr>
        <p:cNvPr id="1" name=""/>
        <p:cNvGrpSpPr/>
        <p:nvPr/>
      </p:nvGrpSpPr>
      <p:grpSpPr>
        <a:xfrm>
          <a:off x="0" y="0"/>
          <a:ext cx="0" cy="0"/>
          <a:chOff x="0" y="0"/>
          <a:chExt cx="0" cy="0"/>
        </a:xfrm>
      </p:grpSpPr>
      <p:sp>
        <p:nvSpPr>
          <p:cNvPr name="TextBox 2" id="2"/>
          <p:cNvSpPr txBox="true"/>
          <p:nvPr/>
        </p:nvSpPr>
        <p:spPr>
          <a:xfrm rot="0">
            <a:off x="369550" y="775113"/>
            <a:ext cx="17548900" cy="7589359"/>
          </a:xfrm>
          <a:prstGeom prst="rect">
            <a:avLst/>
          </a:prstGeom>
        </p:spPr>
        <p:txBody>
          <a:bodyPr anchor="t" rtlCol="false" tIns="0" lIns="0" bIns="0" rIns="0">
            <a:spAutoFit/>
          </a:bodyPr>
          <a:lstStyle/>
          <a:p>
            <a:pPr algn="l">
              <a:lnSpc>
                <a:spcPts val="5241"/>
              </a:lnSpc>
            </a:pPr>
            <a:r>
              <a:rPr lang="en-US" sz="4367" b="true">
                <a:solidFill>
                  <a:srgbClr val="EDEBE6"/>
                </a:solidFill>
                <a:latin typeface="Arial Nova Bold"/>
                <a:ea typeface="Arial Nova Bold"/>
                <a:cs typeface="Arial Nova Bold"/>
                <a:sym typeface="Arial Nova Bold"/>
              </a:rPr>
              <a:t>25 </a:t>
            </a:r>
            <a:r>
              <a:rPr lang="en-US" sz="4367" b="true">
                <a:solidFill>
                  <a:srgbClr val="EDEBE6"/>
                </a:solidFill>
                <a:latin typeface="Arial Nova Bold"/>
                <a:ea typeface="Arial Nova Bold"/>
                <a:cs typeface="Arial Nova Bold"/>
                <a:sym typeface="Arial Nova Bold"/>
              </a:rPr>
              <a:t>An argument developed between some of John’s disciples and a certain Jew over the matter of ceremonial washing. </a:t>
            </a:r>
            <a:r>
              <a:rPr lang="en-US" sz="4367" b="true">
                <a:solidFill>
                  <a:srgbClr val="EDEBE6"/>
                </a:solidFill>
                <a:latin typeface="Arial Nova Bold"/>
                <a:ea typeface="Arial Nova Bold"/>
                <a:cs typeface="Arial Nova Bold"/>
                <a:sym typeface="Arial Nova Bold"/>
              </a:rPr>
              <a:t>26 </a:t>
            </a:r>
            <a:r>
              <a:rPr lang="en-US" sz="4367" b="true">
                <a:solidFill>
                  <a:srgbClr val="EDEBE6"/>
                </a:solidFill>
                <a:latin typeface="Arial Nova Bold"/>
                <a:ea typeface="Arial Nova Bold"/>
                <a:cs typeface="Arial Nova Bold"/>
                <a:sym typeface="Arial Nova Bold"/>
              </a:rPr>
              <a:t>They came to John and said to him, “Rabbi, that man who was with you on the other side of the Jordan—the one you testified about—look, he is baptizing, and everyone is going to him.”</a:t>
            </a:r>
          </a:p>
          <a:p>
            <a:pPr algn="l">
              <a:lnSpc>
                <a:spcPts val="5241"/>
              </a:lnSpc>
            </a:pPr>
            <a:r>
              <a:rPr lang="en-US" sz="4367" b="true">
                <a:solidFill>
                  <a:srgbClr val="EDEBE6"/>
                </a:solidFill>
                <a:latin typeface="Arial Nova Bold"/>
                <a:ea typeface="Arial Nova Bold"/>
                <a:cs typeface="Arial Nova Bold"/>
                <a:sym typeface="Arial Nova Bold"/>
              </a:rPr>
              <a:t>27 </a:t>
            </a:r>
            <a:r>
              <a:rPr lang="en-US" sz="4367" b="true">
                <a:solidFill>
                  <a:srgbClr val="EDEBE6"/>
                </a:solidFill>
                <a:latin typeface="Arial Nova Bold"/>
                <a:ea typeface="Arial Nova Bold"/>
                <a:cs typeface="Arial Nova Bold"/>
                <a:sym typeface="Arial Nova Bold"/>
              </a:rPr>
              <a:t>To this John replied, “A person can receive only what is given them from heaven. </a:t>
            </a:r>
            <a:r>
              <a:rPr lang="en-US" sz="4367" b="true">
                <a:solidFill>
                  <a:srgbClr val="EDEBE6"/>
                </a:solidFill>
                <a:latin typeface="Arial Nova Bold"/>
                <a:ea typeface="Arial Nova Bold"/>
                <a:cs typeface="Arial Nova Bold"/>
                <a:sym typeface="Arial Nova Bold"/>
              </a:rPr>
              <a:t>28 </a:t>
            </a:r>
            <a:r>
              <a:rPr lang="en-US" sz="4367" b="true">
                <a:solidFill>
                  <a:srgbClr val="EDEBE6"/>
                </a:solidFill>
                <a:latin typeface="Arial Nova Bold"/>
                <a:ea typeface="Arial Nova Bold"/>
                <a:cs typeface="Arial Nova Bold"/>
                <a:sym typeface="Arial Nova Bold"/>
              </a:rPr>
              <a:t>You yourselves can testify that I said, ‘I am not the Messiah but am sent ahead of him.’ </a:t>
            </a:r>
          </a:p>
          <a:p>
            <a:pPr algn="l">
              <a:lnSpc>
                <a:spcPts val="5241"/>
              </a:lnSpc>
            </a:pPr>
          </a:p>
          <a:p>
            <a:pPr algn="l">
              <a:lnSpc>
                <a:spcPts val="5241"/>
              </a:lnSpc>
            </a:pPr>
          </a:p>
          <a:p>
            <a:pPr algn="l">
              <a:lnSpc>
                <a:spcPts val="5241"/>
              </a:lnSpc>
            </a:pPr>
            <a:r>
              <a:rPr lang="en-US" sz="4367" b="true">
                <a:solidFill>
                  <a:srgbClr val="EDEBE6"/>
                </a:solidFill>
                <a:latin typeface="Arial Nova Bold"/>
                <a:ea typeface="Arial Nova Bold"/>
                <a:cs typeface="Arial Nova Bold"/>
                <a:sym typeface="Arial Nova Bold"/>
              </a:rPr>
              <a:t>John 3:25-28</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261E18"/>
        </a:solidFill>
      </p:bgPr>
    </p:bg>
    <p:spTree>
      <p:nvGrpSpPr>
        <p:cNvPr id="1" name=""/>
        <p:cNvGrpSpPr/>
        <p:nvPr/>
      </p:nvGrpSpPr>
      <p:grpSpPr>
        <a:xfrm>
          <a:off x="0" y="0"/>
          <a:ext cx="0" cy="0"/>
          <a:chOff x="0" y="0"/>
          <a:chExt cx="0" cy="0"/>
        </a:xfrm>
      </p:grpSpPr>
      <p:sp>
        <p:nvSpPr>
          <p:cNvPr name="TextBox 2" id="2"/>
          <p:cNvSpPr txBox="true"/>
          <p:nvPr/>
        </p:nvSpPr>
        <p:spPr>
          <a:xfrm rot="0">
            <a:off x="273694" y="183355"/>
            <a:ext cx="17740612" cy="9589149"/>
          </a:xfrm>
          <a:prstGeom prst="rect">
            <a:avLst/>
          </a:prstGeom>
        </p:spPr>
        <p:txBody>
          <a:bodyPr anchor="t" rtlCol="false" tIns="0" lIns="0" bIns="0" rIns="0">
            <a:spAutoFit/>
          </a:bodyPr>
          <a:lstStyle/>
          <a:p>
            <a:pPr algn="l">
              <a:lnSpc>
                <a:spcPts val="4716"/>
              </a:lnSpc>
            </a:pPr>
            <a:r>
              <a:rPr lang="en-US" sz="3930" b="true">
                <a:solidFill>
                  <a:srgbClr val="EDEBE6"/>
                </a:solidFill>
                <a:latin typeface="Arial Nova Bold"/>
                <a:ea typeface="Arial Nova Bold"/>
                <a:cs typeface="Arial Nova Bold"/>
                <a:sym typeface="Arial Nova Bold"/>
              </a:rPr>
              <a:t>29 </a:t>
            </a:r>
            <a:r>
              <a:rPr lang="en-US" sz="3930" b="true">
                <a:solidFill>
                  <a:srgbClr val="EDEBE6"/>
                </a:solidFill>
                <a:latin typeface="Arial Nova Bold"/>
                <a:ea typeface="Arial Nova Bold"/>
                <a:cs typeface="Arial Nova Bold"/>
                <a:sym typeface="Arial Nova Bold"/>
              </a:rPr>
              <a:t>Th</a:t>
            </a:r>
            <a:r>
              <a:rPr lang="en-US" sz="3930" b="true">
                <a:solidFill>
                  <a:srgbClr val="EDEBE6"/>
                </a:solidFill>
                <a:latin typeface="Arial Nova Bold"/>
                <a:ea typeface="Arial Nova Bold"/>
                <a:cs typeface="Arial Nova Bold"/>
                <a:sym typeface="Arial Nova Bold"/>
              </a:rPr>
              <a:t>e bride belongs to the bridegroom. The friend who attends the bridegroom waits and listens for him, and is full of joy when he hears the bridegroom’s voice. That joy is mine, and it is now complete. </a:t>
            </a:r>
            <a:r>
              <a:rPr lang="en-US" sz="3930" b="true">
                <a:solidFill>
                  <a:srgbClr val="EDEBE6"/>
                </a:solidFill>
                <a:latin typeface="Arial Nova Bold"/>
                <a:ea typeface="Arial Nova Bold"/>
                <a:cs typeface="Arial Nova Bold"/>
                <a:sym typeface="Arial Nova Bold"/>
              </a:rPr>
              <a:t>30 </a:t>
            </a:r>
            <a:r>
              <a:rPr lang="en-US" sz="3930" b="true">
                <a:solidFill>
                  <a:srgbClr val="EDEBE6"/>
                </a:solidFill>
                <a:latin typeface="Arial Nova Bold"/>
                <a:ea typeface="Arial Nova Bold"/>
                <a:cs typeface="Arial Nova Bold"/>
                <a:sym typeface="Arial Nova Bold"/>
              </a:rPr>
              <a:t>He must become greater; I must become less.”</a:t>
            </a:r>
            <a:r>
              <a:rPr lang="en-US" sz="3930" b="true">
                <a:solidFill>
                  <a:srgbClr val="EDEBE6"/>
                </a:solidFill>
                <a:latin typeface="Arial Nova Bold"/>
                <a:ea typeface="Arial Nova Bold"/>
                <a:cs typeface="Arial Nova Bold"/>
                <a:sym typeface="Arial Nova Bold"/>
              </a:rPr>
              <a:t>[</a:t>
            </a:r>
            <a:r>
              <a:rPr lang="en-US" b="true" sz="3930" u="sng">
                <a:solidFill>
                  <a:srgbClr val="EDEBE6"/>
                </a:solidFill>
                <a:latin typeface="Arial Nova Bold"/>
                <a:ea typeface="Arial Nova Bold"/>
                <a:cs typeface="Arial Nova Bold"/>
                <a:sym typeface="Arial Nova Bold"/>
                <a:hlinkClick r:id="rId2" tooltip="https://www.biblegateway.com/passage/?search=John%203&amp;version=NIV#fen-NIV-26151h"/>
              </a:rPr>
              <a:t>h</a:t>
            </a:r>
            <a:r>
              <a:rPr lang="en-US" sz="3930" b="true">
                <a:solidFill>
                  <a:srgbClr val="EDEBE6"/>
                </a:solidFill>
                <a:latin typeface="Arial Nova Bold"/>
                <a:ea typeface="Arial Nova Bold"/>
                <a:cs typeface="Arial Nova Bold"/>
                <a:sym typeface="Arial Nova Bold"/>
              </a:rPr>
              <a:t>]</a:t>
            </a:r>
          </a:p>
          <a:p>
            <a:pPr algn="l">
              <a:lnSpc>
                <a:spcPts val="4716"/>
              </a:lnSpc>
            </a:pPr>
            <a:r>
              <a:rPr lang="en-US" sz="3930" b="true">
                <a:solidFill>
                  <a:srgbClr val="EDEBE6"/>
                </a:solidFill>
                <a:latin typeface="Arial Nova Bold"/>
                <a:ea typeface="Arial Nova Bold"/>
                <a:cs typeface="Arial Nova Bold"/>
                <a:sym typeface="Arial Nova Bold"/>
              </a:rPr>
              <a:t>31 </a:t>
            </a:r>
            <a:r>
              <a:rPr lang="en-US" sz="3930" b="true">
                <a:solidFill>
                  <a:srgbClr val="EDEBE6"/>
                </a:solidFill>
                <a:latin typeface="Arial Nova Bold"/>
                <a:ea typeface="Arial Nova Bold"/>
                <a:cs typeface="Arial Nova Bold"/>
                <a:sym typeface="Arial Nova Bold"/>
              </a:rPr>
              <a:t>The one who comes from above is above all; the one who is from the earth belongs to the earth, and speaks as one from the earth. The one who comes from heaven is above all. </a:t>
            </a:r>
            <a:r>
              <a:rPr lang="en-US" sz="3930" b="true">
                <a:solidFill>
                  <a:srgbClr val="EDEBE6"/>
                </a:solidFill>
                <a:latin typeface="Arial Nova Bold"/>
                <a:ea typeface="Arial Nova Bold"/>
                <a:cs typeface="Arial Nova Bold"/>
                <a:sym typeface="Arial Nova Bold"/>
              </a:rPr>
              <a:t>32 </a:t>
            </a:r>
            <a:r>
              <a:rPr lang="en-US" sz="3930" b="true">
                <a:solidFill>
                  <a:srgbClr val="EDEBE6"/>
                </a:solidFill>
                <a:latin typeface="Arial Nova Bold"/>
                <a:ea typeface="Arial Nova Bold"/>
                <a:cs typeface="Arial Nova Bold"/>
                <a:sym typeface="Arial Nova Bold"/>
              </a:rPr>
              <a:t>He testifies to what he has seen and heard, but no one accepts his testimony. </a:t>
            </a:r>
            <a:r>
              <a:rPr lang="en-US" sz="3930" b="true">
                <a:solidFill>
                  <a:srgbClr val="EDEBE6"/>
                </a:solidFill>
                <a:latin typeface="Arial Nova Bold"/>
                <a:ea typeface="Arial Nova Bold"/>
                <a:cs typeface="Arial Nova Bold"/>
                <a:sym typeface="Arial Nova Bold"/>
              </a:rPr>
              <a:t>33 </a:t>
            </a:r>
            <a:r>
              <a:rPr lang="en-US" sz="3930" b="true">
                <a:solidFill>
                  <a:srgbClr val="EDEBE6"/>
                </a:solidFill>
                <a:latin typeface="Arial Nova Bold"/>
                <a:ea typeface="Arial Nova Bold"/>
                <a:cs typeface="Arial Nova Bold"/>
                <a:sym typeface="Arial Nova Bold"/>
              </a:rPr>
              <a:t>Whoever has accepted it has certified that God is truthful. </a:t>
            </a:r>
            <a:r>
              <a:rPr lang="en-US" sz="3930" b="true">
                <a:solidFill>
                  <a:srgbClr val="EDEBE6"/>
                </a:solidFill>
                <a:latin typeface="Arial Nova Bold"/>
                <a:ea typeface="Arial Nova Bold"/>
                <a:cs typeface="Arial Nova Bold"/>
                <a:sym typeface="Arial Nova Bold"/>
              </a:rPr>
              <a:t>34 </a:t>
            </a:r>
            <a:r>
              <a:rPr lang="en-US" sz="3930" b="true">
                <a:solidFill>
                  <a:srgbClr val="EDEBE6"/>
                </a:solidFill>
                <a:latin typeface="Arial Nova Bold"/>
                <a:ea typeface="Arial Nova Bold"/>
                <a:cs typeface="Arial Nova Bold"/>
                <a:sym typeface="Arial Nova Bold"/>
              </a:rPr>
              <a:t>For the one whom God has sent speaks the words of God, for God</a:t>
            </a:r>
            <a:r>
              <a:rPr lang="en-US" sz="3930" b="true">
                <a:solidFill>
                  <a:srgbClr val="EDEBE6"/>
                </a:solidFill>
                <a:latin typeface="Arial Nova Bold"/>
                <a:ea typeface="Arial Nova Bold"/>
                <a:cs typeface="Arial Nova Bold"/>
                <a:sym typeface="Arial Nova Bold"/>
              </a:rPr>
              <a:t>[</a:t>
            </a:r>
            <a:r>
              <a:rPr lang="en-US" b="true" sz="3930" u="sng">
                <a:solidFill>
                  <a:srgbClr val="EDEBE6"/>
                </a:solidFill>
                <a:latin typeface="Arial Nova Bold"/>
                <a:ea typeface="Arial Nova Bold"/>
                <a:cs typeface="Arial Nova Bold"/>
                <a:sym typeface="Arial Nova Bold"/>
                <a:hlinkClick r:id="rId3" tooltip="https://www.biblegateway.com/passage/?search=John%203&amp;version=NIV#fen-NIV-26155i"/>
              </a:rPr>
              <a:t>i</a:t>
            </a:r>
            <a:r>
              <a:rPr lang="en-US" sz="3930" b="true">
                <a:solidFill>
                  <a:srgbClr val="EDEBE6"/>
                </a:solidFill>
                <a:latin typeface="Arial Nova Bold"/>
                <a:ea typeface="Arial Nova Bold"/>
                <a:cs typeface="Arial Nova Bold"/>
                <a:sym typeface="Arial Nova Bold"/>
              </a:rPr>
              <a:t>]</a:t>
            </a:r>
            <a:r>
              <a:rPr lang="en-US" sz="3930" b="true">
                <a:solidFill>
                  <a:srgbClr val="EDEBE6"/>
                </a:solidFill>
                <a:latin typeface="Arial Nova Bold"/>
                <a:ea typeface="Arial Nova Bold"/>
                <a:cs typeface="Arial Nova Bold"/>
                <a:sym typeface="Arial Nova Bold"/>
              </a:rPr>
              <a:t> gives the Spirit without limit. </a:t>
            </a:r>
            <a:r>
              <a:rPr lang="en-US" sz="3930" b="true">
                <a:solidFill>
                  <a:srgbClr val="EDEBE6"/>
                </a:solidFill>
                <a:latin typeface="Arial Nova Bold"/>
                <a:ea typeface="Arial Nova Bold"/>
                <a:cs typeface="Arial Nova Bold"/>
                <a:sym typeface="Arial Nova Bold"/>
              </a:rPr>
              <a:t>35 </a:t>
            </a:r>
            <a:r>
              <a:rPr lang="en-US" sz="3930" b="true">
                <a:solidFill>
                  <a:srgbClr val="EDEBE6"/>
                </a:solidFill>
                <a:latin typeface="Arial Nova Bold"/>
                <a:ea typeface="Arial Nova Bold"/>
                <a:cs typeface="Arial Nova Bold"/>
                <a:sym typeface="Arial Nova Bold"/>
              </a:rPr>
              <a:t>The Father loves the Son and has placed everything in his hands. </a:t>
            </a:r>
            <a:r>
              <a:rPr lang="en-US" sz="3930" b="true">
                <a:solidFill>
                  <a:srgbClr val="EDEBE6"/>
                </a:solidFill>
                <a:latin typeface="Arial Nova Bold"/>
                <a:ea typeface="Arial Nova Bold"/>
                <a:cs typeface="Arial Nova Bold"/>
                <a:sym typeface="Arial Nova Bold"/>
              </a:rPr>
              <a:t>36 </a:t>
            </a:r>
            <a:r>
              <a:rPr lang="en-US" sz="3930" b="true">
                <a:solidFill>
                  <a:srgbClr val="EDEBE6"/>
                </a:solidFill>
                <a:latin typeface="Arial Nova Bold"/>
                <a:ea typeface="Arial Nova Bold"/>
                <a:cs typeface="Arial Nova Bold"/>
                <a:sym typeface="Arial Nova Bold"/>
              </a:rPr>
              <a:t>Whoever believes in the Son has eternal life, but whoever rejects the Son will not see life, for God’s wrath remains on them.</a:t>
            </a:r>
          </a:p>
          <a:p>
            <a:pPr algn="l">
              <a:lnSpc>
                <a:spcPts val="4716"/>
              </a:lnSpc>
            </a:pPr>
          </a:p>
          <a:p>
            <a:pPr algn="l">
              <a:lnSpc>
                <a:spcPts val="4716"/>
              </a:lnSpc>
            </a:pPr>
            <a:r>
              <a:rPr lang="en-US" sz="3930" b="true">
                <a:solidFill>
                  <a:srgbClr val="EDEBE6"/>
                </a:solidFill>
                <a:latin typeface="Arial Nova Bold"/>
                <a:ea typeface="Arial Nova Bold"/>
                <a:cs typeface="Arial Nova Bold"/>
                <a:sym typeface="Arial Nova Bold"/>
              </a:rPr>
              <a:t>John 3:29-36</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261E18"/>
        </a:solidFill>
      </p:bgPr>
    </p:bg>
    <p:spTree>
      <p:nvGrpSpPr>
        <p:cNvPr id="1" name=""/>
        <p:cNvGrpSpPr/>
        <p:nvPr/>
      </p:nvGrpSpPr>
      <p:grpSpPr>
        <a:xfrm>
          <a:off x="0" y="0"/>
          <a:ext cx="0" cy="0"/>
          <a:chOff x="0" y="0"/>
          <a:chExt cx="0" cy="0"/>
        </a:xfrm>
      </p:grpSpPr>
      <p:grpSp>
        <p:nvGrpSpPr>
          <p:cNvPr name="Group 2" id="2"/>
          <p:cNvGrpSpPr/>
          <p:nvPr/>
        </p:nvGrpSpPr>
        <p:grpSpPr>
          <a:xfrm rot="0">
            <a:off x="479313" y="499038"/>
            <a:ext cx="17329374" cy="5861223"/>
            <a:chOff x="0" y="0"/>
            <a:chExt cx="4564115" cy="1543697"/>
          </a:xfrm>
        </p:grpSpPr>
        <p:sp>
          <p:nvSpPr>
            <p:cNvPr name="Freeform 3" id="3"/>
            <p:cNvSpPr/>
            <p:nvPr/>
          </p:nvSpPr>
          <p:spPr>
            <a:xfrm flipH="false" flipV="false" rot="0">
              <a:off x="0" y="0"/>
              <a:ext cx="4564115" cy="1543697"/>
            </a:xfrm>
            <a:custGeom>
              <a:avLst/>
              <a:gdLst/>
              <a:ahLst/>
              <a:cxnLst/>
              <a:rect r="r" b="b" t="t" l="l"/>
              <a:pathLst>
                <a:path h="1543697" w="4564115">
                  <a:moveTo>
                    <a:pt x="0" y="0"/>
                  </a:moveTo>
                  <a:lnTo>
                    <a:pt x="4564115" y="0"/>
                  </a:lnTo>
                  <a:lnTo>
                    <a:pt x="4564115" y="1543697"/>
                  </a:lnTo>
                  <a:lnTo>
                    <a:pt x="0" y="1543697"/>
                  </a:lnTo>
                  <a:close/>
                </a:path>
              </a:pathLst>
            </a:custGeom>
            <a:solidFill>
              <a:srgbClr val="FFFFFF"/>
            </a:solidFill>
          </p:spPr>
        </p:sp>
        <p:sp>
          <p:nvSpPr>
            <p:cNvPr name="TextBox 4" id="4"/>
            <p:cNvSpPr txBox="true"/>
            <p:nvPr/>
          </p:nvSpPr>
          <p:spPr>
            <a:xfrm>
              <a:off x="0" y="-47625"/>
              <a:ext cx="4564115" cy="1591322"/>
            </a:xfrm>
            <a:prstGeom prst="rect">
              <a:avLst/>
            </a:prstGeom>
          </p:spPr>
          <p:txBody>
            <a:bodyPr anchor="ctr" rtlCol="false" tIns="50800" lIns="50800" bIns="50800" rIns="50800"/>
            <a:lstStyle/>
            <a:p>
              <a:pPr algn="ctr">
                <a:lnSpc>
                  <a:spcPts val="2659"/>
                </a:lnSpc>
              </a:pPr>
            </a:p>
          </p:txBody>
        </p:sp>
      </p:grpSp>
      <p:sp>
        <p:nvSpPr>
          <p:cNvPr name="TextBox 5" id="5"/>
          <p:cNvSpPr txBox="true"/>
          <p:nvPr/>
        </p:nvSpPr>
        <p:spPr>
          <a:xfrm rot="0">
            <a:off x="479313" y="820303"/>
            <a:ext cx="17114063" cy="2106767"/>
          </a:xfrm>
          <a:prstGeom prst="rect">
            <a:avLst/>
          </a:prstGeom>
        </p:spPr>
        <p:txBody>
          <a:bodyPr anchor="t" rtlCol="false" tIns="0" lIns="0" bIns="0" rIns="0">
            <a:spAutoFit/>
          </a:bodyPr>
          <a:lstStyle/>
          <a:p>
            <a:pPr algn="ctr">
              <a:lnSpc>
                <a:spcPts val="5678"/>
              </a:lnSpc>
              <a:spcBef>
                <a:spcPct val="0"/>
              </a:spcBef>
            </a:pPr>
            <a:r>
              <a:rPr lang="en-US" b="true" sz="4056">
                <a:solidFill>
                  <a:srgbClr val="000000"/>
                </a:solidFill>
                <a:latin typeface="Montserrat Bold"/>
                <a:ea typeface="Montserrat Bold"/>
                <a:cs typeface="Montserrat Bold"/>
                <a:sym typeface="Montserrat Bold"/>
              </a:rPr>
              <a:t>In your notebook copy the question down and write your answer. You have about 3-5 minutes. Then we will go over the answer as a group.</a:t>
            </a:r>
          </a:p>
        </p:txBody>
      </p:sp>
      <p:sp>
        <p:nvSpPr>
          <p:cNvPr name="TextBox 6" id="6"/>
          <p:cNvSpPr txBox="true"/>
          <p:nvPr/>
        </p:nvSpPr>
        <p:spPr>
          <a:xfrm rot="0">
            <a:off x="741628" y="3767454"/>
            <a:ext cx="17067059" cy="1572169"/>
          </a:xfrm>
          <a:prstGeom prst="rect">
            <a:avLst/>
          </a:prstGeom>
        </p:spPr>
        <p:txBody>
          <a:bodyPr anchor="t" rtlCol="false" tIns="0" lIns="0" bIns="0" rIns="0">
            <a:spAutoFit/>
          </a:bodyPr>
          <a:lstStyle/>
          <a:p>
            <a:pPr algn="l" marL="966927" indent="-483464" lvl="1">
              <a:lnSpc>
                <a:spcPts val="6270"/>
              </a:lnSpc>
              <a:spcBef>
                <a:spcPct val="0"/>
              </a:spcBef>
              <a:buAutoNum type="arabicPeriod" startAt="1"/>
            </a:pPr>
            <a:r>
              <a:rPr lang="en-US" sz="4478">
                <a:solidFill>
                  <a:srgbClr val="000000"/>
                </a:solidFill>
                <a:latin typeface="Arimo"/>
                <a:ea typeface="Arimo"/>
                <a:cs typeface="Arimo"/>
                <a:sym typeface="Arimo"/>
              </a:rPr>
              <a:t>What was the dispute between the disciples of John and the Jews</a:t>
            </a:r>
            <a:r>
              <a:rPr lang="en-US" sz="4478">
                <a:solidFill>
                  <a:srgbClr val="000000"/>
                </a:solidFill>
                <a:latin typeface="Arimo"/>
                <a:ea typeface="Arimo"/>
                <a:cs typeface="Arimo"/>
                <a:sym typeface="Arimo"/>
              </a:rPr>
              <a:t>? (3:25-36)</a:t>
            </a:r>
          </a:p>
        </p:txBody>
      </p:sp>
    </p:spTree>
  </p:cSld>
  <p:clrMapOvr>
    <a:masterClrMapping/>
  </p:clrMapOvr>
</p:sld>
</file>

<file path=ppt/slides/slide19.xml><?xml version="1.0" encoding="utf-8"?>
<p:sld xmlns:p="http://schemas.openxmlformats.org/presentationml/2006/main" xmlns:a="http://schemas.openxmlformats.org/drawingml/2006/main">
  <p:cSld>
    <p:bg>
      <p:bgPr>
        <a:solidFill>
          <a:srgbClr val="261E18"/>
        </a:solidFill>
      </p:bgPr>
    </p:bg>
    <p:spTree>
      <p:nvGrpSpPr>
        <p:cNvPr id="1" name=""/>
        <p:cNvGrpSpPr/>
        <p:nvPr/>
      </p:nvGrpSpPr>
      <p:grpSpPr>
        <a:xfrm>
          <a:off x="0" y="0"/>
          <a:ext cx="0" cy="0"/>
          <a:chOff x="0" y="0"/>
          <a:chExt cx="0" cy="0"/>
        </a:xfrm>
      </p:grpSpPr>
      <p:grpSp>
        <p:nvGrpSpPr>
          <p:cNvPr name="Group 2" id="2"/>
          <p:cNvGrpSpPr/>
          <p:nvPr/>
        </p:nvGrpSpPr>
        <p:grpSpPr>
          <a:xfrm rot="0">
            <a:off x="-159431" y="0"/>
            <a:ext cx="18447431" cy="10287000"/>
            <a:chOff x="0" y="0"/>
            <a:chExt cx="4858583" cy="2709333"/>
          </a:xfrm>
        </p:grpSpPr>
        <p:sp>
          <p:nvSpPr>
            <p:cNvPr name="Freeform 3" id="3"/>
            <p:cNvSpPr/>
            <p:nvPr/>
          </p:nvSpPr>
          <p:spPr>
            <a:xfrm flipH="false" flipV="false" rot="0">
              <a:off x="0" y="0"/>
              <a:ext cx="4858583" cy="2709333"/>
            </a:xfrm>
            <a:custGeom>
              <a:avLst/>
              <a:gdLst/>
              <a:ahLst/>
              <a:cxnLst/>
              <a:rect r="r" b="b" t="t" l="l"/>
              <a:pathLst>
                <a:path h="2709333" w="4858583">
                  <a:moveTo>
                    <a:pt x="0" y="0"/>
                  </a:moveTo>
                  <a:lnTo>
                    <a:pt x="4858583" y="0"/>
                  </a:lnTo>
                  <a:lnTo>
                    <a:pt x="4858583" y="2709333"/>
                  </a:lnTo>
                  <a:lnTo>
                    <a:pt x="0" y="2709333"/>
                  </a:lnTo>
                  <a:close/>
                </a:path>
              </a:pathLst>
            </a:custGeom>
            <a:solidFill>
              <a:srgbClr val="261E18"/>
            </a:solidFill>
          </p:spPr>
        </p:sp>
        <p:sp>
          <p:nvSpPr>
            <p:cNvPr name="TextBox 4" id="4"/>
            <p:cNvSpPr txBox="true"/>
            <p:nvPr/>
          </p:nvSpPr>
          <p:spPr>
            <a:xfrm>
              <a:off x="0" y="-66675"/>
              <a:ext cx="4858583" cy="2776008"/>
            </a:xfrm>
            <a:prstGeom prst="rect">
              <a:avLst/>
            </a:prstGeom>
          </p:spPr>
          <p:txBody>
            <a:bodyPr anchor="ctr" rtlCol="false" tIns="50800" lIns="50800" bIns="50800" rIns="50800"/>
            <a:lstStyle/>
            <a:p>
              <a:pPr algn="l">
                <a:lnSpc>
                  <a:spcPts val="4060"/>
                </a:lnSpc>
              </a:pPr>
            </a:p>
          </p:txBody>
        </p:sp>
      </p:grpSp>
      <p:sp>
        <p:nvSpPr>
          <p:cNvPr name="TextBox 5" id="5"/>
          <p:cNvSpPr txBox="true"/>
          <p:nvPr/>
        </p:nvSpPr>
        <p:spPr>
          <a:xfrm rot="0">
            <a:off x="837322" y="822993"/>
            <a:ext cx="15693091" cy="8141971"/>
          </a:xfrm>
          <a:prstGeom prst="rect">
            <a:avLst/>
          </a:prstGeom>
        </p:spPr>
        <p:txBody>
          <a:bodyPr anchor="t" rtlCol="false" tIns="0" lIns="0" bIns="0" rIns="0">
            <a:spAutoFit/>
          </a:bodyPr>
          <a:lstStyle/>
          <a:p>
            <a:pPr algn="ctr">
              <a:lnSpc>
                <a:spcPts val="5879"/>
              </a:lnSpc>
            </a:pPr>
            <a:r>
              <a:rPr lang="en-US" b="true" sz="4199">
                <a:solidFill>
                  <a:srgbClr val="FFFFFF"/>
                </a:solidFill>
                <a:latin typeface="Montserrat Bold"/>
                <a:ea typeface="Montserrat Bold"/>
                <a:cs typeface="Montserrat Bold"/>
                <a:sym typeface="Montserrat Bold"/>
              </a:rPr>
              <a:t>Discussion Quessions</a:t>
            </a:r>
          </a:p>
          <a:p>
            <a:pPr algn="ctr">
              <a:lnSpc>
                <a:spcPts val="5879"/>
              </a:lnSpc>
            </a:pPr>
          </a:p>
          <a:p>
            <a:pPr algn="ctr" marL="906770" indent="-453385" lvl="1">
              <a:lnSpc>
                <a:spcPts val="5879"/>
              </a:lnSpc>
              <a:buFont typeface="Arial"/>
              <a:buChar char="•"/>
            </a:pPr>
            <a:r>
              <a:rPr lang="en-US" b="true" sz="4199">
                <a:solidFill>
                  <a:srgbClr val="FFFFFF"/>
                </a:solidFill>
                <a:latin typeface="Montserrat Bold"/>
                <a:ea typeface="Montserrat Bold"/>
                <a:cs typeface="Montserrat Bold"/>
                <a:sym typeface="Montserrat Bold"/>
              </a:rPr>
              <a:t>Verse 19 says that people sometimes love darkness more than light because their actions are hidden. What are some modern "dark places" or hidden behaviors (like cyberbullying, gossip, or secret habits) that teens feel tempted to hide? </a:t>
            </a:r>
          </a:p>
          <a:p>
            <a:pPr algn="ctr">
              <a:lnSpc>
                <a:spcPts val="5879"/>
              </a:lnSpc>
            </a:pPr>
          </a:p>
          <a:p>
            <a:pPr algn="ctr" marL="906770" indent="-453385" lvl="1">
              <a:lnSpc>
                <a:spcPts val="5879"/>
              </a:lnSpc>
              <a:buFont typeface="Arial"/>
              <a:buChar char="•"/>
            </a:pPr>
            <a:r>
              <a:rPr lang="en-US" b="true" sz="4199">
                <a:solidFill>
                  <a:srgbClr val="FFFFFF"/>
                </a:solidFill>
                <a:latin typeface="Montserrat Bold"/>
                <a:ea typeface="Montserrat Bold"/>
                <a:cs typeface="Montserrat Bold"/>
                <a:sym typeface="Montserrat Bold"/>
              </a:rPr>
              <a:t>How can you practically be a "light" among your friends at school or on social media when everyone else seems to be participating in the "darkness"? </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D7421"/>
        </a:solidFill>
      </p:bgPr>
    </p:bg>
    <p:spTree>
      <p:nvGrpSpPr>
        <p:cNvPr id="1" name=""/>
        <p:cNvGrpSpPr/>
        <p:nvPr/>
      </p:nvGrpSpPr>
      <p:grpSpPr>
        <a:xfrm>
          <a:off x="0" y="0"/>
          <a:ext cx="0" cy="0"/>
          <a:chOff x="0" y="0"/>
          <a:chExt cx="0" cy="0"/>
        </a:xfrm>
      </p:grpSpPr>
      <p:sp>
        <p:nvSpPr>
          <p:cNvPr name="Freeform 2" id="2"/>
          <p:cNvSpPr/>
          <p:nvPr/>
        </p:nvSpPr>
        <p:spPr>
          <a:xfrm flipH="false" flipV="false" rot="0">
            <a:off x="4835412" y="3063240"/>
            <a:ext cx="8617176" cy="7223760"/>
          </a:xfrm>
          <a:custGeom>
            <a:avLst/>
            <a:gdLst/>
            <a:ahLst/>
            <a:cxnLst/>
            <a:rect r="r" b="b" t="t" l="l"/>
            <a:pathLst>
              <a:path h="7223760" w="8617176">
                <a:moveTo>
                  <a:pt x="0" y="0"/>
                </a:moveTo>
                <a:lnTo>
                  <a:pt x="8617176" y="0"/>
                </a:lnTo>
                <a:lnTo>
                  <a:pt x="8617176" y="7223760"/>
                </a:lnTo>
                <a:lnTo>
                  <a:pt x="0" y="7223760"/>
                </a:lnTo>
                <a:lnTo>
                  <a:pt x="0" y="0"/>
                </a:lnTo>
                <a:close/>
              </a:path>
            </a:pathLst>
          </a:custGeom>
          <a:blipFill>
            <a:blip r:embed="rId2"/>
            <a:stretch>
              <a:fillRect l="0" t="0" r="0" b="0"/>
            </a:stretch>
          </a:blipFill>
        </p:spPr>
      </p:sp>
      <p:sp>
        <p:nvSpPr>
          <p:cNvPr name="Freeform 3" id="3"/>
          <p:cNvSpPr/>
          <p:nvPr/>
        </p:nvSpPr>
        <p:spPr>
          <a:xfrm flipH="false" flipV="false" rot="0">
            <a:off x="5486400" y="0"/>
            <a:ext cx="7315200" cy="3063240"/>
          </a:xfrm>
          <a:custGeom>
            <a:avLst/>
            <a:gdLst/>
            <a:ahLst/>
            <a:cxnLst/>
            <a:rect r="r" b="b" t="t" l="l"/>
            <a:pathLst>
              <a:path h="3063240" w="7315200">
                <a:moveTo>
                  <a:pt x="0" y="0"/>
                </a:moveTo>
                <a:lnTo>
                  <a:pt x="7315200" y="0"/>
                </a:lnTo>
                <a:lnTo>
                  <a:pt x="7315200" y="3063240"/>
                </a:lnTo>
                <a:lnTo>
                  <a:pt x="0" y="30632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261E18"/>
        </a:solidFill>
      </p:bgPr>
    </p:bg>
    <p:spTree>
      <p:nvGrpSpPr>
        <p:cNvPr id="1" name=""/>
        <p:cNvGrpSpPr/>
        <p:nvPr/>
      </p:nvGrpSpPr>
      <p:grpSpPr>
        <a:xfrm>
          <a:off x="0" y="0"/>
          <a:ext cx="0" cy="0"/>
          <a:chOff x="0" y="0"/>
          <a:chExt cx="0" cy="0"/>
        </a:xfrm>
      </p:grpSpPr>
      <p:grpSp>
        <p:nvGrpSpPr>
          <p:cNvPr name="Group 2" id="2"/>
          <p:cNvGrpSpPr/>
          <p:nvPr/>
        </p:nvGrpSpPr>
        <p:grpSpPr>
          <a:xfrm rot="0">
            <a:off x="-159431" y="0"/>
            <a:ext cx="18447431" cy="10287000"/>
            <a:chOff x="0" y="0"/>
            <a:chExt cx="4858583" cy="2709333"/>
          </a:xfrm>
        </p:grpSpPr>
        <p:sp>
          <p:nvSpPr>
            <p:cNvPr name="Freeform 3" id="3"/>
            <p:cNvSpPr/>
            <p:nvPr/>
          </p:nvSpPr>
          <p:spPr>
            <a:xfrm flipH="false" flipV="false" rot="0">
              <a:off x="0" y="0"/>
              <a:ext cx="4858583" cy="2709333"/>
            </a:xfrm>
            <a:custGeom>
              <a:avLst/>
              <a:gdLst/>
              <a:ahLst/>
              <a:cxnLst/>
              <a:rect r="r" b="b" t="t" l="l"/>
              <a:pathLst>
                <a:path h="2709333" w="4858583">
                  <a:moveTo>
                    <a:pt x="0" y="0"/>
                  </a:moveTo>
                  <a:lnTo>
                    <a:pt x="4858583" y="0"/>
                  </a:lnTo>
                  <a:lnTo>
                    <a:pt x="4858583" y="2709333"/>
                  </a:lnTo>
                  <a:lnTo>
                    <a:pt x="0" y="2709333"/>
                  </a:lnTo>
                  <a:close/>
                </a:path>
              </a:pathLst>
            </a:custGeom>
            <a:solidFill>
              <a:srgbClr val="FDFDFD"/>
            </a:solidFill>
          </p:spPr>
        </p:sp>
        <p:sp>
          <p:nvSpPr>
            <p:cNvPr name="TextBox 4" id="4"/>
            <p:cNvSpPr txBox="true"/>
            <p:nvPr/>
          </p:nvSpPr>
          <p:spPr>
            <a:xfrm>
              <a:off x="0" y="-66675"/>
              <a:ext cx="4858583" cy="2776008"/>
            </a:xfrm>
            <a:prstGeom prst="rect">
              <a:avLst/>
            </a:prstGeom>
          </p:spPr>
          <p:txBody>
            <a:bodyPr anchor="ctr" rtlCol="false" tIns="50800" lIns="50800" bIns="50800" rIns="50800"/>
            <a:lstStyle/>
            <a:p>
              <a:pPr algn="l">
                <a:lnSpc>
                  <a:spcPts val="4060"/>
                </a:lnSpc>
              </a:pPr>
            </a:p>
          </p:txBody>
        </p:sp>
      </p:grpSp>
      <p:sp>
        <p:nvSpPr>
          <p:cNvPr name="Freeform 5" id="5"/>
          <p:cNvSpPr/>
          <p:nvPr/>
        </p:nvSpPr>
        <p:spPr>
          <a:xfrm flipH="false" flipV="false" rot="0">
            <a:off x="1294593" y="1028700"/>
            <a:ext cx="15698815" cy="9170101"/>
          </a:xfrm>
          <a:custGeom>
            <a:avLst/>
            <a:gdLst/>
            <a:ahLst/>
            <a:cxnLst/>
            <a:rect r="r" b="b" t="t" l="l"/>
            <a:pathLst>
              <a:path h="9170101" w="15698815">
                <a:moveTo>
                  <a:pt x="0" y="0"/>
                </a:moveTo>
                <a:lnTo>
                  <a:pt x="15698814" y="0"/>
                </a:lnTo>
                <a:lnTo>
                  <a:pt x="15698814" y="9170101"/>
                </a:lnTo>
                <a:lnTo>
                  <a:pt x="0" y="9170101"/>
                </a:lnTo>
                <a:lnTo>
                  <a:pt x="0" y="0"/>
                </a:lnTo>
                <a:close/>
              </a:path>
            </a:pathLst>
          </a:custGeom>
          <a:blipFill>
            <a:blip r:embed="rId2"/>
            <a:stretch>
              <a:fillRect l="0" t="0" r="0" b="0"/>
            </a:stretch>
          </a:blipFill>
        </p:spPr>
      </p:sp>
      <p:sp>
        <p:nvSpPr>
          <p:cNvPr name="TextBox 6" id="6"/>
          <p:cNvSpPr txBox="true"/>
          <p:nvPr/>
        </p:nvSpPr>
        <p:spPr>
          <a:xfrm rot="0">
            <a:off x="-79716" y="-13234"/>
            <a:ext cx="18288000" cy="969443"/>
          </a:xfrm>
          <a:prstGeom prst="rect">
            <a:avLst/>
          </a:prstGeom>
        </p:spPr>
        <p:txBody>
          <a:bodyPr anchor="t" rtlCol="false" tIns="0" lIns="0" bIns="0" rIns="0">
            <a:spAutoFit/>
          </a:bodyPr>
          <a:lstStyle/>
          <a:p>
            <a:pPr algn="ctr">
              <a:lnSpc>
                <a:spcPts val="7991"/>
              </a:lnSpc>
            </a:pPr>
            <a:r>
              <a:rPr lang="en-US" sz="5707" b="true">
                <a:solidFill>
                  <a:srgbClr val="000000"/>
                </a:solidFill>
                <a:latin typeface="Montserrat Bold"/>
                <a:ea typeface="Montserrat Bold"/>
                <a:cs typeface="Montserrat Bold"/>
                <a:sym typeface="Montserrat Bold"/>
              </a:rPr>
              <a:t>Chp 3 Homework: In your notebook</a:t>
            </a:r>
          </a:p>
        </p:txBody>
      </p:sp>
      <p:sp>
        <p:nvSpPr>
          <p:cNvPr name="Freeform 7" id="7"/>
          <p:cNvSpPr/>
          <p:nvPr/>
        </p:nvSpPr>
        <p:spPr>
          <a:xfrm flipH="false" flipV="false" rot="-1024435">
            <a:off x="15938266" y="295519"/>
            <a:ext cx="1678195" cy="1923433"/>
          </a:xfrm>
          <a:custGeom>
            <a:avLst/>
            <a:gdLst/>
            <a:ahLst/>
            <a:cxnLst/>
            <a:rect r="r" b="b" t="t" l="l"/>
            <a:pathLst>
              <a:path h="1923433" w="1678195">
                <a:moveTo>
                  <a:pt x="0" y="0"/>
                </a:moveTo>
                <a:lnTo>
                  <a:pt x="1678196" y="0"/>
                </a:lnTo>
                <a:lnTo>
                  <a:pt x="1678196" y="1923433"/>
                </a:lnTo>
                <a:lnTo>
                  <a:pt x="0" y="1923433"/>
                </a:lnTo>
                <a:lnTo>
                  <a:pt x="0" y="0"/>
                </a:lnTo>
                <a:close/>
              </a:path>
            </a:pathLst>
          </a:custGeom>
          <a:blipFill>
            <a:blip r:embed="rId3"/>
            <a:stretch>
              <a:fillRect l="0" t="0" r="0" b="0"/>
            </a:stretch>
          </a:blipFill>
        </p:spPr>
      </p:sp>
    </p:spTree>
  </p:cSld>
  <p:clrMapOvr>
    <a:masterClrMapping/>
  </p:clrMapOvr>
</p:sld>
</file>

<file path=ppt/slides/slide21.xml><?xml version="1.0" encoding="utf-8"?>
<p:sld xmlns:p="http://schemas.openxmlformats.org/presentationml/2006/main" xmlns:a="http://schemas.openxmlformats.org/drawingml/2006/main">
  <p:cSld>
    <p:bg>
      <p:bgPr>
        <a:solidFill>
          <a:srgbClr val="261E18"/>
        </a:solidFill>
      </p:bgPr>
    </p:bg>
    <p:spTree>
      <p:nvGrpSpPr>
        <p:cNvPr id="1" name=""/>
        <p:cNvGrpSpPr/>
        <p:nvPr/>
      </p:nvGrpSpPr>
      <p:grpSpPr>
        <a:xfrm>
          <a:off x="0" y="0"/>
          <a:ext cx="0" cy="0"/>
          <a:chOff x="0" y="0"/>
          <a:chExt cx="0" cy="0"/>
        </a:xfrm>
      </p:grpSpPr>
      <p:sp>
        <p:nvSpPr>
          <p:cNvPr name="TextBox 2" id="2"/>
          <p:cNvSpPr txBox="true"/>
          <p:nvPr/>
        </p:nvSpPr>
        <p:spPr>
          <a:xfrm rot="0">
            <a:off x="923925" y="867404"/>
            <a:ext cx="16502844" cy="3712981"/>
          </a:xfrm>
          <a:prstGeom prst="rect">
            <a:avLst/>
          </a:prstGeom>
        </p:spPr>
        <p:txBody>
          <a:bodyPr anchor="t" rtlCol="false" tIns="0" lIns="0" bIns="0" rIns="0">
            <a:spAutoFit/>
          </a:bodyPr>
          <a:lstStyle/>
          <a:p>
            <a:pPr algn="l">
              <a:lnSpc>
                <a:spcPts val="14062"/>
              </a:lnSpc>
            </a:pPr>
            <a:r>
              <a:rPr lang="en-US" b="true" sz="15624" spc="-468">
                <a:solidFill>
                  <a:srgbClr val="EDEBE6"/>
                </a:solidFill>
                <a:latin typeface="Arial Nova Bold"/>
                <a:ea typeface="Arial Nova Bold"/>
                <a:cs typeface="Arial Nova Bold"/>
                <a:sym typeface="Arial Nova Bold"/>
              </a:rPr>
              <a:t>THE BOOK OF JOHN PURPOSE:</a:t>
            </a:r>
          </a:p>
        </p:txBody>
      </p:sp>
      <p:sp>
        <p:nvSpPr>
          <p:cNvPr name="TextBox 3" id="3"/>
          <p:cNvSpPr txBox="true"/>
          <p:nvPr/>
        </p:nvSpPr>
        <p:spPr>
          <a:xfrm rot="0">
            <a:off x="923925" y="4949120"/>
            <a:ext cx="16230600" cy="4309180"/>
          </a:xfrm>
          <a:prstGeom prst="rect">
            <a:avLst/>
          </a:prstGeom>
        </p:spPr>
        <p:txBody>
          <a:bodyPr anchor="t" rtlCol="false" tIns="0" lIns="0" bIns="0" rIns="0">
            <a:spAutoFit/>
          </a:bodyPr>
          <a:lstStyle/>
          <a:p>
            <a:pPr algn="l">
              <a:lnSpc>
                <a:spcPts val="6696"/>
              </a:lnSpc>
            </a:pPr>
            <a:r>
              <a:rPr lang="en-US" b="true" sz="7440" spc="-223">
                <a:solidFill>
                  <a:srgbClr val="EDEBE6"/>
                </a:solidFill>
                <a:latin typeface="Arial Nova Bold"/>
                <a:ea typeface="Arial Nova Bold"/>
                <a:cs typeface="Arial Nova Bold"/>
                <a:sym typeface="Arial Nova Bold"/>
              </a:rPr>
              <a:t>“THESE ARE WRITTEN THAT YOU MAY BELIEVE THAT JESUS IS THE CHRIST, THE SON OF GOD, AND THAT BY BELIEVING YOU MAY HAVE LIFE IN HIS NAME” (JOHN 20:31).</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FD7421"/>
        </a:solidFill>
      </p:bgPr>
    </p:bg>
    <p:spTree>
      <p:nvGrpSpPr>
        <p:cNvPr id="1" name=""/>
        <p:cNvGrpSpPr/>
        <p:nvPr/>
      </p:nvGrpSpPr>
      <p:grpSpPr>
        <a:xfrm>
          <a:off x="0" y="0"/>
          <a:ext cx="0" cy="0"/>
          <a:chOff x="0" y="0"/>
          <a:chExt cx="0" cy="0"/>
        </a:xfrm>
      </p:grpSpPr>
      <p:sp>
        <p:nvSpPr>
          <p:cNvPr name="Freeform 2" id="2"/>
          <p:cNvSpPr/>
          <p:nvPr/>
        </p:nvSpPr>
        <p:spPr>
          <a:xfrm flipH="false" flipV="false" rot="0">
            <a:off x="-668870" y="1028700"/>
            <a:ext cx="6766338" cy="10140289"/>
          </a:xfrm>
          <a:custGeom>
            <a:avLst/>
            <a:gdLst/>
            <a:ahLst/>
            <a:cxnLst/>
            <a:rect r="r" b="b" t="t" l="l"/>
            <a:pathLst>
              <a:path h="10140289" w="6766338">
                <a:moveTo>
                  <a:pt x="0" y="0"/>
                </a:moveTo>
                <a:lnTo>
                  <a:pt x="6766338" y="0"/>
                </a:lnTo>
                <a:lnTo>
                  <a:pt x="6766338" y="10140289"/>
                </a:lnTo>
                <a:lnTo>
                  <a:pt x="0" y="10140289"/>
                </a:lnTo>
                <a:lnTo>
                  <a:pt x="0" y="0"/>
                </a:lnTo>
                <a:close/>
              </a:path>
            </a:pathLst>
          </a:custGeom>
          <a:blipFill>
            <a:blip r:embed="rId2"/>
            <a:stretch>
              <a:fillRect l="0" t="0" r="0" b="0"/>
            </a:stretch>
          </a:blipFill>
        </p:spPr>
      </p:sp>
      <p:grpSp>
        <p:nvGrpSpPr>
          <p:cNvPr name="Group 3" id="3"/>
          <p:cNvGrpSpPr/>
          <p:nvPr/>
        </p:nvGrpSpPr>
        <p:grpSpPr>
          <a:xfrm rot="0">
            <a:off x="1811089" y="1768993"/>
            <a:ext cx="15448211" cy="5488794"/>
            <a:chOff x="0" y="0"/>
            <a:chExt cx="20597615" cy="7318392"/>
          </a:xfrm>
        </p:grpSpPr>
        <p:sp>
          <p:nvSpPr>
            <p:cNvPr name="TextBox 4" id="4"/>
            <p:cNvSpPr txBox="true"/>
            <p:nvPr/>
          </p:nvSpPr>
          <p:spPr>
            <a:xfrm rot="0">
              <a:off x="5988108" y="-409575"/>
              <a:ext cx="8621398" cy="3362723"/>
            </a:xfrm>
            <a:prstGeom prst="rect">
              <a:avLst/>
            </a:prstGeom>
          </p:spPr>
          <p:txBody>
            <a:bodyPr anchor="t" rtlCol="false" tIns="0" lIns="0" bIns="0" rIns="0">
              <a:spAutoFit/>
            </a:bodyPr>
            <a:lstStyle/>
            <a:p>
              <a:pPr algn="ctr">
                <a:lnSpc>
                  <a:spcPts val="14963"/>
                </a:lnSpc>
              </a:pPr>
              <a:r>
                <a:rPr lang="en-US" sz="10688" spc="1357">
                  <a:solidFill>
                    <a:srgbClr val="557170"/>
                  </a:solidFill>
                  <a:latin typeface="Sackers Gothic Light"/>
                  <a:ea typeface="Sackers Gothic Light"/>
                  <a:cs typeface="Sackers Gothic Light"/>
                  <a:sym typeface="Sackers Gothic Light"/>
                </a:rPr>
                <a:t>Let us</a:t>
              </a:r>
            </a:p>
          </p:txBody>
        </p:sp>
        <p:sp>
          <p:nvSpPr>
            <p:cNvPr name="TextBox 5" id="5"/>
            <p:cNvSpPr txBox="true"/>
            <p:nvPr/>
          </p:nvSpPr>
          <p:spPr>
            <a:xfrm rot="0">
              <a:off x="0" y="3291818"/>
              <a:ext cx="20597615" cy="4026574"/>
            </a:xfrm>
            <a:prstGeom prst="rect">
              <a:avLst/>
            </a:prstGeom>
          </p:spPr>
          <p:txBody>
            <a:bodyPr anchor="t" rtlCol="false" tIns="0" lIns="0" bIns="0" rIns="0">
              <a:spAutoFit/>
            </a:bodyPr>
            <a:lstStyle/>
            <a:p>
              <a:pPr algn="ctr">
                <a:lnSpc>
                  <a:spcPts val="23420"/>
                </a:lnSpc>
              </a:pPr>
              <a:r>
                <a:rPr lang="en-US" sz="20365">
                  <a:solidFill>
                    <a:srgbClr val="29B554"/>
                  </a:solidFill>
                  <a:latin typeface="TAN St. Canard"/>
                  <a:ea typeface="TAN St. Canard"/>
                  <a:cs typeface="TAN St. Canard"/>
                  <a:sym typeface="TAN St. Canard"/>
                </a:rPr>
                <a:t>PRAY</a:t>
              </a:r>
            </a:p>
          </p:txBody>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D7421"/>
        </a:solidFill>
      </p:bgPr>
    </p:bg>
    <p:spTree>
      <p:nvGrpSpPr>
        <p:cNvPr id="1" name=""/>
        <p:cNvGrpSpPr/>
        <p:nvPr/>
      </p:nvGrpSpPr>
      <p:grpSpPr>
        <a:xfrm>
          <a:off x="0" y="0"/>
          <a:ext cx="0" cy="0"/>
          <a:chOff x="0" y="0"/>
          <a:chExt cx="0" cy="0"/>
        </a:xfrm>
      </p:grpSpPr>
      <p:sp>
        <p:nvSpPr>
          <p:cNvPr name="Freeform 2" id="2"/>
          <p:cNvSpPr/>
          <p:nvPr/>
        </p:nvSpPr>
        <p:spPr>
          <a:xfrm flipH="false" flipV="false" rot="0">
            <a:off x="6052408" y="2906806"/>
            <a:ext cx="6183183" cy="5263435"/>
          </a:xfrm>
          <a:custGeom>
            <a:avLst/>
            <a:gdLst/>
            <a:ahLst/>
            <a:cxnLst/>
            <a:rect r="r" b="b" t="t" l="l"/>
            <a:pathLst>
              <a:path h="5263435" w="6183183">
                <a:moveTo>
                  <a:pt x="0" y="0"/>
                </a:moveTo>
                <a:lnTo>
                  <a:pt x="6183184" y="0"/>
                </a:lnTo>
                <a:lnTo>
                  <a:pt x="6183184" y="5263434"/>
                </a:lnTo>
                <a:lnTo>
                  <a:pt x="0" y="526343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346635" y="300168"/>
            <a:ext cx="7315200" cy="1874520"/>
          </a:xfrm>
          <a:custGeom>
            <a:avLst/>
            <a:gdLst/>
            <a:ahLst/>
            <a:cxnLst/>
            <a:rect r="r" b="b" t="t" l="l"/>
            <a:pathLst>
              <a:path h="1874520" w="7315200">
                <a:moveTo>
                  <a:pt x="0" y="0"/>
                </a:moveTo>
                <a:lnTo>
                  <a:pt x="7315200" y="0"/>
                </a:lnTo>
                <a:lnTo>
                  <a:pt x="7315200" y="1874520"/>
                </a:lnTo>
                <a:lnTo>
                  <a:pt x="0" y="187452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3144500" y="6112840"/>
            <a:ext cx="5143500" cy="4114800"/>
          </a:xfrm>
          <a:custGeom>
            <a:avLst/>
            <a:gdLst/>
            <a:ahLst/>
            <a:cxnLst/>
            <a:rect r="r" b="b" t="t" l="l"/>
            <a:pathLst>
              <a:path h="4114800" w="5143500">
                <a:moveTo>
                  <a:pt x="0" y="0"/>
                </a:moveTo>
                <a:lnTo>
                  <a:pt x="5143500" y="0"/>
                </a:lnTo>
                <a:lnTo>
                  <a:pt x="5143500"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D7421"/>
        </a:solidFill>
      </p:bgPr>
    </p:bg>
    <p:spTree>
      <p:nvGrpSpPr>
        <p:cNvPr id="1" name=""/>
        <p:cNvGrpSpPr/>
        <p:nvPr/>
      </p:nvGrpSpPr>
      <p:grpSpPr>
        <a:xfrm>
          <a:off x="0" y="0"/>
          <a:ext cx="0" cy="0"/>
          <a:chOff x="0" y="0"/>
          <a:chExt cx="0" cy="0"/>
        </a:xfrm>
      </p:grpSpPr>
      <p:sp>
        <p:nvSpPr>
          <p:cNvPr name="Freeform 2" id="2"/>
          <p:cNvSpPr/>
          <p:nvPr/>
        </p:nvSpPr>
        <p:spPr>
          <a:xfrm flipH="false" flipV="false" rot="0">
            <a:off x="-668870" y="1028700"/>
            <a:ext cx="6766338" cy="10140289"/>
          </a:xfrm>
          <a:custGeom>
            <a:avLst/>
            <a:gdLst/>
            <a:ahLst/>
            <a:cxnLst/>
            <a:rect r="r" b="b" t="t" l="l"/>
            <a:pathLst>
              <a:path h="10140289" w="6766338">
                <a:moveTo>
                  <a:pt x="0" y="0"/>
                </a:moveTo>
                <a:lnTo>
                  <a:pt x="6766338" y="0"/>
                </a:lnTo>
                <a:lnTo>
                  <a:pt x="6766338" y="10140289"/>
                </a:lnTo>
                <a:lnTo>
                  <a:pt x="0" y="10140289"/>
                </a:lnTo>
                <a:lnTo>
                  <a:pt x="0" y="0"/>
                </a:lnTo>
                <a:close/>
              </a:path>
            </a:pathLst>
          </a:custGeom>
          <a:blipFill>
            <a:blip r:embed="rId2"/>
            <a:stretch>
              <a:fillRect l="0" t="0" r="0" b="0"/>
            </a:stretch>
          </a:blipFill>
        </p:spPr>
      </p:sp>
      <p:grpSp>
        <p:nvGrpSpPr>
          <p:cNvPr name="Group 3" id="3"/>
          <p:cNvGrpSpPr/>
          <p:nvPr/>
        </p:nvGrpSpPr>
        <p:grpSpPr>
          <a:xfrm rot="0">
            <a:off x="1811089" y="1768993"/>
            <a:ext cx="15448211" cy="5488794"/>
            <a:chOff x="0" y="0"/>
            <a:chExt cx="20597615" cy="7318392"/>
          </a:xfrm>
        </p:grpSpPr>
        <p:sp>
          <p:nvSpPr>
            <p:cNvPr name="TextBox 4" id="4"/>
            <p:cNvSpPr txBox="true"/>
            <p:nvPr/>
          </p:nvSpPr>
          <p:spPr>
            <a:xfrm rot="0">
              <a:off x="5988108" y="-409575"/>
              <a:ext cx="8621398" cy="3362723"/>
            </a:xfrm>
            <a:prstGeom prst="rect">
              <a:avLst/>
            </a:prstGeom>
          </p:spPr>
          <p:txBody>
            <a:bodyPr anchor="t" rtlCol="false" tIns="0" lIns="0" bIns="0" rIns="0">
              <a:spAutoFit/>
            </a:bodyPr>
            <a:lstStyle/>
            <a:p>
              <a:pPr algn="ctr">
                <a:lnSpc>
                  <a:spcPts val="14963"/>
                </a:lnSpc>
              </a:pPr>
              <a:r>
                <a:rPr lang="en-US" sz="10688" spc="1357">
                  <a:solidFill>
                    <a:srgbClr val="557170"/>
                  </a:solidFill>
                  <a:latin typeface="Sackers Gothic Light"/>
                  <a:ea typeface="Sackers Gothic Light"/>
                  <a:cs typeface="Sackers Gothic Light"/>
                  <a:sym typeface="Sackers Gothic Light"/>
                </a:rPr>
                <a:t>Let us</a:t>
              </a:r>
            </a:p>
          </p:txBody>
        </p:sp>
        <p:sp>
          <p:nvSpPr>
            <p:cNvPr name="TextBox 5" id="5"/>
            <p:cNvSpPr txBox="true"/>
            <p:nvPr/>
          </p:nvSpPr>
          <p:spPr>
            <a:xfrm rot="0">
              <a:off x="0" y="3291818"/>
              <a:ext cx="20597615" cy="4026574"/>
            </a:xfrm>
            <a:prstGeom prst="rect">
              <a:avLst/>
            </a:prstGeom>
          </p:spPr>
          <p:txBody>
            <a:bodyPr anchor="t" rtlCol="false" tIns="0" lIns="0" bIns="0" rIns="0">
              <a:spAutoFit/>
            </a:bodyPr>
            <a:lstStyle/>
            <a:p>
              <a:pPr algn="ctr">
                <a:lnSpc>
                  <a:spcPts val="23420"/>
                </a:lnSpc>
              </a:pPr>
              <a:r>
                <a:rPr lang="en-US" sz="20365">
                  <a:solidFill>
                    <a:srgbClr val="29B554"/>
                  </a:solidFill>
                  <a:latin typeface="TAN St. Canard"/>
                  <a:ea typeface="TAN St. Canard"/>
                  <a:cs typeface="TAN St. Canard"/>
                  <a:sym typeface="TAN St. Canard"/>
                </a:rPr>
                <a:t>PRAY</a:t>
              </a:r>
            </a:p>
          </p:txBody>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D7421"/>
        </a:solidFill>
      </p:bgPr>
    </p:bg>
    <p:spTree>
      <p:nvGrpSpPr>
        <p:cNvPr id="1" name=""/>
        <p:cNvGrpSpPr/>
        <p:nvPr/>
      </p:nvGrpSpPr>
      <p:grpSpPr>
        <a:xfrm>
          <a:off x="0" y="0"/>
          <a:ext cx="0" cy="0"/>
          <a:chOff x="0" y="0"/>
          <a:chExt cx="0" cy="0"/>
        </a:xfrm>
      </p:grpSpPr>
      <p:sp>
        <p:nvSpPr>
          <p:cNvPr name="Freeform 2" id="2"/>
          <p:cNvSpPr/>
          <p:nvPr/>
        </p:nvSpPr>
        <p:spPr>
          <a:xfrm flipH="false" flipV="false" rot="0">
            <a:off x="8785167" y="2414121"/>
            <a:ext cx="2272693" cy="2272693"/>
          </a:xfrm>
          <a:custGeom>
            <a:avLst/>
            <a:gdLst/>
            <a:ahLst/>
            <a:cxnLst/>
            <a:rect r="r" b="b" t="t" l="l"/>
            <a:pathLst>
              <a:path h="2272693" w="2272693">
                <a:moveTo>
                  <a:pt x="0" y="0"/>
                </a:moveTo>
                <a:lnTo>
                  <a:pt x="2272692" y="0"/>
                </a:lnTo>
                <a:lnTo>
                  <a:pt x="2272692" y="2272693"/>
                </a:lnTo>
                <a:lnTo>
                  <a:pt x="0" y="227269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058747" y="4079345"/>
            <a:ext cx="3346549" cy="3317267"/>
          </a:xfrm>
          <a:custGeom>
            <a:avLst/>
            <a:gdLst/>
            <a:ahLst/>
            <a:cxnLst/>
            <a:rect r="r" b="b" t="t" l="l"/>
            <a:pathLst>
              <a:path h="3317267" w="3346549">
                <a:moveTo>
                  <a:pt x="0" y="0"/>
                </a:moveTo>
                <a:lnTo>
                  <a:pt x="3346549" y="0"/>
                </a:lnTo>
                <a:lnTo>
                  <a:pt x="3346549" y="3317268"/>
                </a:lnTo>
                <a:lnTo>
                  <a:pt x="0" y="331726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5213908" y="4322521"/>
            <a:ext cx="3074092" cy="3074092"/>
          </a:xfrm>
          <a:custGeom>
            <a:avLst/>
            <a:gdLst/>
            <a:ahLst/>
            <a:cxnLst/>
            <a:rect r="r" b="b" t="t" l="l"/>
            <a:pathLst>
              <a:path h="3074092" w="3074092">
                <a:moveTo>
                  <a:pt x="0" y="0"/>
                </a:moveTo>
                <a:lnTo>
                  <a:pt x="3074092" y="0"/>
                </a:lnTo>
                <a:lnTo>
                  <a:pt x="3074092" y="3074092"/>
                </a:lnTo>
                <a:lnTo>
                  <a:pt x="0" y="3074092"/>
                </a:lnTo>
                <a:lnTo>
                  <a:pt x="0" y="0"/>
                </a:lnTo>
                <a:close/>
              </a:path>
            </a:pathLst>
          </a:custGeom>
          <a:blipFill>
            <a:blip r:embed="rId6"/>
            <a:stretch>
              <a:fillRect l="0" t="0" r="0" b="0"/>
            </a:stretch>
          </a:blipFill>
        </p:spPr>
      </p:sp>
      <p:sp>
        <p:nvSpPr>
          <p:cNvPr name="TextBox 5" id="5"/>
          <p:cNvSpPr txBox="true"/>
          <p:nvPr/>
        </p:nvSpPr>
        <p:spPr>
          <a:xfrm rot="0">
            <a:off x="2143006" y="28201"/>
            <a:ext cx="14001988" cy="1824371"/>
          </a:xfrm>
          <a:prstGeom prst="rect">
            <a:avLst/>
          </a:prstGeom>
        </p:spPr>
        <p:txBody>
          <a:bodyPr anchor="t" rtlCol="false" tIns="0" lIns="0" bIns="0" rIns="0">
            <a:spAutoFit/>
          </a:bodyPr>
          <a:lstStyle/>
          <a:p>
            <a:pPr algn="ctr">
              <a:lnSpc>
                <a:spcPts val="14944"/>
              </a:lnSpc>
            </a:pPr>
            <a:r>
              <a:rPr lang="en-US" sz="10674">
                <a:solidFill>
                  <a:srgbClr val="000000"/>
                </a:solidFill>
                <a:latin typeface="TAN St. Canard"/>
                <a:ea typeface="TAN St. Canard"/>
                <a:cs typeface="TAN St. Canard"/>
                <a:sym typeface="TAN St. Canard"/>
              </a:rPr>
              <a:t>Class Expectations</a:t>
            </a:r>
          </a:p>
        </p:txBody>
      </p:sp>
      <p:sp>
        <p:nvSpPr>
          <p:cNvPr name="TextBox 6" id="6"/>
          <p:cNvSpPr txBox="true"/>
          <p:nvPr/>
        </p:nvSpPr>
        <p:spPr>
          <a:xfrm rot="0">
            <a:off x="839817" y="2528745"/>
            <a:ext cx="7351514" cy="1833896"/>
          </a:xfrm>
          <a:prstGeom prst="rect">
            <a:avLst/>
          </a:prstGeom>
        </p:spPr>
        <p:txBody>
          <a:bodyPr anchor="t" rtlCol="false" tIns="0" lIns="0" bIns="0" rIns="0">
            <a:spAutoFit/>
          </a:bodyPr>
          <a:lstStyle/>
          <a:p>
            <a:pPr algn="ctr">
              <a:lnSpc>
                <a:spcPts val="14944"/>
              </a:lnSpc>
            </a:pPr>
            <a:r>
              <a:rPr lang="en-US" sz="10674">
                <a:solidFill>
                  <a:srgbClr val="000000"/>
                </a:solidFill>
                <a:latin typeface="Glacial Indifference"/>
                <a:ea typeface="Glacial Indifference"/>
                <a:cs typeface="Glacial Indifference"/>
                <a:sym typeface="Glacial Indifference"/>
              </a:rPr>
              <a:t>Camera’s on</a:t>
            </a:r>
          </a:p>
        </p:txBody>
      </p:sp>
      <p:sp>
        <p:nvSpPr>
          <p:cNvPr name="TextBox 7" id="7"/>
          <p:cNvSpPr txBox="true"/>
          <p:nvPr/>
        </p:nvSpPr>
        <p:spPr>
          <a:xfrm rot="0">
            <a:off x="0" y="5562717"/>
            <a:ext cx="12811056" cy="1833896"/>
          </a:xfrm>
          <a:prstGeom prst="rect">
            <a:avLst/>
          </a:prstGeom>
        </p:spPr>
        <p:txBody>
          <a:bodyPr anchor="t" rtlCol="false" tIns="0" lIns="0" bIns="0" rIns="0">
            <a:spAutoFit/>
          </a:bodyPr>
          <a:lstStyle/>
          <a:p>
            <a:pPr algn="ctr">
              <a:lnSpc>
                <a:spcPts val="14944"/>
              </a:lnSpc>
            </a:pPr>
            <a:r>
              <a:rPr lang="en-US" sz="10674">
                <a:solidFill>
                  <a:srgbClr val="000000"/>
                </a:solidFill>
                <a:latin typeface="Glacial Indifference"/>
                <a:ea typeface="Glacial Indifference"/>
                <a:cs typeface="Glacial Indifference"/>
                <a:sym typeface="Glacial Indifference"/>
              </a:rPr>
              <a:t>Actively Participate</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D7421"/>
        </a:solidFill>
      </p:bgPr>
    </p:bg>
    <p:spTree>
      <p:nvGrpSpPr>
        <p:cNvPr id="1" name=""/>
        <p:cNvGrpSpPr/>
        <p:nvPr/>
      </p:nvGrpSpPr>
      <p:grpSpPr>
        <a:xfrm>
          <a:off x="0" y="0"/>
          <a:ext cx="0" cy="0"/>
          <a:chOff x="0" y="0"/>
          <a:chExt cx="0" cy="0"/>
        </a:xfrm>
      </p:grpSpPr>
      <p:sp>
        <p:nvSpPr>
          <p:cNvPr name="TextBox 2" id="2"/>
          <p:cNvSpPr txBox="true"/>
          <p:nvPr/>
        </p:nvSpPr>
        <p:spPr>
          <a:xfrm rot="0">
            <a:off x="941835" y="-133350"/>
            <a:ext cx="16404331" cy="2544460"/>
          </a:xfrm>
          <a:prstGeom prst="rect">
            <a:avLst/>
          </a:prstGeom>
        </p:spPr>
        <p:txBody>
          <a:bodyPr anchor="t" rtlCol="false" tIns="0" lIns="0" bIns="0" rIns="0">
            <a:spAutoFit/>
          </a:bodyPr>
          <a:lstStyle/>
          <a:p>
            <a:pPr algn="ctr">
              <a:lnSpc>
                <a:spcPts val="10265"/>
              </a:lnSpc>
            </a:pPr>
            <a:r>
              <a:rPr lang="en-US" sz="7332">
                <a:solidFill>
                  <a:srgbClr val="000000"/>
                </a:solidFill>
                <a:latin typeface="Abril Fatface"/>
                <a:ea typeface="Abril Fatface"/>
                <a:cs typeface="Abril Fatface"/>
                <a:sym typeface="Abril Fatface"/>
              </a:rPr>
              <a:t>Share your homework. W</a:t>
            </a:r>
            <a:r>
              <a:rPr lang="en-US" sz="7332">
                <a:solidFill>
                  <a:srgbClr val="000000"/>
                </a:solidFill>
                <a:latin typeface="Abril Fatface"/>
                <a:ea typeface="Abril Fatface"/>
                <a:cs typeface="Abril Fatface"/>
                <a:sym typeface="Abril Fatface"/>
              </a:rPr>
              <a:t>hat did you write about Chapter 2.</a:t>
            </a:r>
          </a:p>
        </p:txBody>
      </p:sp>
      <p:sp>
        <p:nvSpPr>
          <p:cNvPr name="Freeform 3" id="3"/>
          <p:cNvSpPr/>
          <p:nvPr/>
        </p:nvSpPr>
        <p:spPr>
          <a:xfrm flipH="false" flipV="false" rot="0">
            <a:off x="2538759" y="2411110"/>
            <a:ext cx="13210482" cy="7716599"/>
          </a:xfrm>
          <a:custGeom>
            <a:avLst/>
            <a:gdLst/>
            <a:ahLst/>
            <a:cxnLst/>
            <a:rect r="r" b="b" t="t" l="l"/>
            <a:pathLst>
              <a:path h="7716599" w="13210482">
                <a:moveTo>
                  <a:pt x="0" y="0"/>
                </a:moveTo>
                <a:lnTo>
                  <a:pt x="13210482" y="0"/>
                </a:lnTo>
                <a:lnTo>
                  <a:pt x="13210482" y="7716599"/>
                </a:lnTo>
                <a:lnTo>
                  <a:pt x="0" y="7716599"/>
                </a:lnTo>
                <a:lnTo>
                  <a:pt x="0" y="0"/>
                </a:lnTo>
                <a:close/>
              </a:path>
            </a:pathLst>
          </a:custGeom>
          <a:blipFill>
            <a:blip r:embed="rId2"/>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D7421"/>
        </a:solidFill>
      </p:bgPr>
    </p:bg>
    <p:spTree>
      <p:nvGrpSpPr>
        <p:cNvPr id="1" name=""/>
        <p:cNvGrpSpPr/>
        <p:nvPr/>
      </p:nvGrpSpPr>
      <p:grpSpPr>
        <a:xfrm>
          <a:off x="0" y="0"/>
          <a:ext cx="0" cy="0"/>
          <a:chOff x="0" y="0"/>
          <a:chExt cx="0" cy="0"/>
        </a:xfrm>
      </p:grpSpPr>
      <p:sp>
        <p:nvSpPr>
          <p:cNvPr name="Freeform 2" id="2"/>
          <p:cNvSpPr/>
          <p:nvPr/>
        </p:nvSpPr>
        <p:spPr>
          <a:xfrm flipH="false" flipV="false" rot="0">
            <a:off x="9144000" y="6961205"/>
            <a:ext cx="2901756" cy="3325795"/>
          </a:xfrm>
          <a:custGeom>
            <a:avLst/>
            <a:gdLst/>
            <a:ahLst/>
            <a:cxnLst/>
            <a:rect r="r" b="b" t="t" l="l"/>
            <a:pathLst>
              <a:path h="3325795" w="2901756">
                <a:moveTo>
                  <a:pt x="0" y="0"/>
                </a:moveTo>
                <a:lnTo>
                  <a:pt x="2901756" y="0"/>
                </a:lnTo>
                <a:lnTo>
                  <a:pt x="2901756" y="3325795"/>
                </a:lnTo>
                <a:lnTo>
                  <a:pt x="0" y="3325795"/>
                </a:lnTo>
                <a:lnTo>
                  <a:pt x="0" y="0"/>
                </a:lnTo>
                <a:close/>
              </a:path>
            </a:pathLst>
          </a:custGeom>
          <a:blipFill>
            <a:blip r:embed="rId2"/>
            <a:stretch>
              <a:fillRect l="0" t="0" r="0" b="0"/>
            </a:stretch>
          </a:blipFill>
        </p:spPr>
      </p:sp>
      <p:sp>
        <p:nvSpPr>
          <p:cNvPr name="Freeform 3" id="3"/>
          <p:cNvSpPr/>
          <p:nvPr/>
        </p:nvSpPr>
        <p:spPr>
          <a:xfrm flipH="false" flipV="false" rot="0">
            <a:off x="15054679" y="6172200"/>
            <a:ext cx="3058668" cy="4114800"/>
          </a:xfrm>
          <a:custGeom>
            <a:avLst/>
            <a:gdLst/>
            <a:ahLst/>
            <a:cxnLst/>
            <a:rect r="r" b="b" t="t" l="l"/>
            <a:pathLst>
              <a:path h="4114800" w="3058668">
                <a:moveTo>
                  <a:pt x="0" y="0"/>
                </a:moveTo>
                <a:lnTo>
                  <a:pt x="3058668" y="0"/>
                </a:lnTo>
                <a:lnTo>
                  <a:pt x="3058668"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2601660" y="607786"/>
            <a:ext cx="3617232" cy="4535714"/>
          </a:xfrm>
          <a:custGeom>
            <a:avLst/>
            <a:gdLst/>
            <a:ahLst/>
            <a:cxnLst/>
            <a:rect r="r" b="b" t="t" l="l"/>
            <a:pathLst>
              <a:path h="4535714" w="3617232">
                <a:moveTo>
                  <a:pt x="0" y="0"/>
                </a:moveTo>
                <a:lnTo>
                  <a:pt x="3617232" y="0"/>
                </a:lnTo>
                <a:lnTo>
                  <a:pt x="3617232" y="4535714"/>
                </a:lnTo>
                <a:lnTo>
                  <a:pt x="0" y="4535714"/>
                </a:lnTo>
                <a:lnTo>
                  <a:pt x="0" y="0"/>
                </a:lnTo>
                <a:close/>
              </a:path>
            </a:pathLst>
          </a:custGeom>
          <a:blipFill>
            <a:blip r:embed="rId5"/>
            <a:stretch>
              <a:fillRect l="0" t="0" r="0" b="0"/>
            </a:stretch>
          </a:blipFill>
        </p:spPr>
      </p:sp>
      <p:sp>
        <p:nvSpPr>
          <p:cNvPr name="TextBox 5" id="5"/>
          <p:cNvSpPr txBox="true"/>
          <p:nvPr/>
        </p:nvSpPr>
        <p:spPr>
          <a:xfrm rot="0">
            <a:off x="194235" y="369661"/>
            <a:ext cx="14052538" cy="4384438"/>
          </a:xfrm>
          <a:prstGeom prst="rect">
            <a:avLst/>
          </a:prstGeom>
        </p:spPr>
        <p:txBody>
          <a:bodyPr anchor="t" rtlCol="false" tIns="0" lIns="0" bIns="0" rIns="0">
            <a:spAutoFit/>
          </a:bodyPr>
          <a:lstStyle/>
          <a:p>
            <a:pPr algn="l">
              <a:lnSpc>
                <a:spcPts val="17612"/>
              </a:lnSpc>
            </a:pPr>
            <a:r>
              <a:rPr lang="en-US" sz="12580">
                <a:solidFill>
                  <a:srgbClr val="000000"/>
                </a:solidFill>
                <a:latin typeface="Abril Fatface"/>
                <a:ea typeface="Abril Fatface"/>
                <a:cs typeface="Abril Fatface"/>
                <a:sym typeface="Abril Fatface"/>
              </a:rPr>
              <a:t>Open your Bibles to John 3</a:t>
            </a:r>
          </a:p>
        </p:txBody>
      </p:sp>
      <p:sp>
        <p:nvSpPr>
          <p:cNvPr name="TextBox 6" id="6"/>
          <p:cNvSpPr txBox="true"/>
          <p:nvPr/>
        </p:nvSpPr>
        <p:spPr>
          <a:xfrm rot="0">
            <a:off x="194235" y="4837393"/>
            <a:ext cx="16743032" cy="5016657"/>
          </a:xfrm>
          <a:prstGeom prst="rect">
            <a:avLst/>
          </a:prstGeom>
        </p:spPr>
        <p:txBody>
          <a:bodyPr anchor="t" rtlCol="false" tIns="0" lIns="0" bIns="0" rIns="0">
            <a:spAutoFit/>
          </a:bodyPr>
          <a:lstStyle/>
          <a:p>
            <a:pPr algn="l">
              <a:lnSpc>
                <a:spcPts val="20116"/>
              </a:lnSpc>
            </a:pPr>
            <a:r>
              <a:rPr lang="en-US" sz="14368">
                <a:solidFill>
                  <a:srgbClr val="000000"/>
                </a:solidFill>
                <a:latin typeface="Abril Fatface"/>
                <a:ea typeface="Abril Fatface"/>
                <a:cs typeface="Abril Fatface"/>
                <a:sym typeface="Abril Fatface"/>
              </a:rPr>
              <a:t>Get your notebooks and pencil </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261E18"/>
        </a:solidFill>
      </p:bgPr>
    </p:bg>
    <p:spTree>
      <p:nvGrpSpPr>
        <p:cNvPr id="1" name=""/>
        <p:cNvGrpSpPr/>
        <p:nvPr/>
      </p:nvGrpSpPr>
      <p:grpSpPr>
        <a:xfrm>
          <a:off x="0" y="0"/>
          <a:ext cx="0" cy="0"/>
          <a:chOff x="0" y="0"/>
          <a:chExt cx="0" cy="0"/>
        </a:xfrm>
      </p:grpSpPr>
      <p:sp>
        <p:nvSpPr>
          <p:cNvPr name="TextBox 2" id="2"/>
          <p:cNvSpPr txBox="true"/>
          <p:nvPr/>
        </p:nvSpPr>
        <p:spPr>
          <a:xfrm rot="0">
            <a:off x="284749" y="209588"/>
            <a:ext cx="17617849" cy="7342072"/>
          </a:xfrm>
          <a:prstGeom prst="rect">
            <a:avLst/>
          </a:prstGeom>
        </p:spPr>
        <p:txBody>
          <a:bodyPr anchor="t" rtlCol="false" tIns="0" lIns="0" bIns="0" rIns="0">
            <a:spAutoFit/>
          </a:bodyPr>
          <a:lstStyle/>
          <a:p>
            <a:pPr algn="l">
              <a:lnSpc>
                <a:spcPts val="6430"/>
              </a:lnSpc>
            </a:pPr>
            <a:r>
              <a:rPr lang="en-US" sz="5358" b="true">
                <a:solidFill>
                  <a:srgbClr val="EDEBE6"/>
                </a:solidFill>
                <a:latin typeface="Arial Nova Bold"/>
                <a:ea typeface="Arial Nova Bold"/>
                <a:cs typeface="Arial Nova Bold"/>
                <a:sym typeface="Arial Nova Bold"/>
              </a:rPr>
              <a:t>Jesus Teaches Nicodemus</a:t>
            </a:r>
          </a:p>
          <a:p>
            <a:pPr algn="l">
              <a:lnSpc>
                <a:spcPts val="6430"/>
              </a:lnSpc>
            </a:pPr>
          </a:p>
          <a:p>
            <a:pPr algn="l">
              <a:lnSpc>
                <a:spcPts val="6430"/>
              </a:lnSpc>
            </a:pPr>
            <a:r>
              <a:rPr lang="en-US" sz="5358" b="true">
                <a:solidFill>
                  <a:srgbClr val="EDEBE6"/>
                </a:solidFill>
                <a:latin typeface="Arial Nova Bold"/>
                <a:ea typeface="Arial Nova Bold"/>
                <a:cs typeface="Arial Nova Bold"/>
                <a:sym typeface="Arial Nova Bold"/>
              </a:rPr>
              <a:t>3 Now there was a Pharisee, a man named Nicodemus who was a member of the Jewish ruling council. </a:t>
            </a:r>
            <a:r>
              <a:rPr lang="en-US" sz="5358" b="true">
                <a:solidFill>
                  <a:srgbClr val="EDEBE6"/>
                </a:solidFill>
                <a:latin typeface="Arial Nova Bold"/>
                <a:ea typeface="Arial Nova Bold"/>
                <a:cs typeface="Arial Nova Bold"/>
                <a:sym typeface="Arial Nova Bold"/>
              </a:rPr>
              <a:t>2 </a:t>
            </a:r>
            <a:r>
              <a:rPr lang="en-US" sz="5358" b="true">
                <a:solidFill>
                  <a:srgbClr val="EDEBE6"/>
                </a:solidFill>
                <a:latin typeface="Arial Nova Bold"/>
                <a:ea typeface="Arial Nova Bold"/>
                <a:cs typeface="Arial Nova Bold"/>
                <a:sym typeface="Arial Nova Bold"/>
              </a:rPr>
              <a:t>He came to Jesus at night and said, “Rabbi, we know that you are a teacher who has come from God. For no one could perform the signs you are doing if God were not with him.” John 3:1-2</a:t>
            </a:r>
          </a:p>
          <a:p>
            <a:pPr algn="l">
              <a:lnSpc>
                <a:spcPts val="6430"/>
              </a:lnSpc>
            </a:pP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261E18"/>
        </a:solidFill>
      </p:bgPr>
    </p:bg>
    <p:spTree>
      <p:nvGrpSpPr>
        <p:cNvPr id="1" name=""/>
        <p:cNvGrpSpPr/>
        <p:nvPr/>
      </p:nvGrpSpPr>
      <p:grpSpPr>
        <a:xfrm>
          <a:off x="0" y="0"/>
          <a:ext cx="0" cy="0"/>
          <a:chOff x="0" y="0"/>
          <a:chExt cx="0" cy="0"/>
        </a:xfrm>
      </p:grpSpPr>
      <p:grpSp>
        <p:nvGrpSpPr>
          <p:cNvPr name="Group 2" id="2"/>
          <p:cNvGrpSpPr/>
          <p:nvPr/>
        </p:nvGrpSpPr>
        <p:grpSpPr>
          <a:xfrm rot="0">
            <a:off x="479313" y="499038"/>
            <a:ext cx="17329374" cy="6220075"/>
            <a:chOff x="0" y="0"/>
            <a:chExt cx="4564115" cy="1638209"/>
          </a:xfrm>
        </p:grpSpPr>
        <p:sp>
          <p:nvSpPr>
            <p:cNvPr name="Freeform 3" id="3"/>
            <p:cNvSpPr/>
            <p:nvPr/>
          </p:nvSpPr>
          <p:spPr>
            <a:xfrm flipH="false" flipV="false" rot="0">
              <a:off x="0" y="0"/>
              <a:ext cx="4564115" cy="1638209"/>
            </a:xfrm>
            <a:custGeom>
              <a:avLst/>
              <a:gdLst/>
              <a:ahLst/>
              <a:cxnLst/>
              <a:rect r="r" b="b" t="t" l="l"/>
              <a:pathLst>
                <a:path h="1638209" w="4564115">
                  <a:moveTo>
                    <a:pt x="0" y="0"/>
                  </a:moveTo>
                  <a:lnTo>
                    <a:pt x="4564115" y="0"/>
                  </a:lnTo>
                  <a:lnTo>
                    <a:pt x="4564115" y="1638209"/>
                  </a:lnTo>
                  <a:lnTo>
                    <a:pt x="0" y="1638209"/>
                  </a:lnTo>
                  <a:close/>
                </a:path>
              </a:pathLst>
            </a:custGeom>
            <a:solidFill>
              <a:srgbClr val="FFFFFF"/>
            </a:solidFill>
          </p:spPr>
        </p:sp>
        <p:sp>
          <p:nvSpPr>
            <p:cNvPr name="TextBox 4" id="4"/>
            <p:cNvSpPr txBox="true"/>
            <p:nvPr/>
          </p:nvSpPr>
          <p:spPr>
            <a:xfrm>
              <a:off x="0" y="-47625"/>
              <a:ext cx="4564115" cy="1685834"/>
            </a:xfrm>
            <a:prstGeom prst="rect">
              <a:avLst/>
            </a:prstGeom>
          </p:spPr>
          <p:txBody>
            <a:bodyPr anchor="ctr" rtlCol="false" tIns="50800" lIns="50800" bIns="50800" rIns="50800"/>
            <a:lstStyle/>
            <a:p>
              <a:pPr algn="ctr">
                <a:lnSpc>
                  <a:spcPts val="2659"/>
                </a:lnSpc>
              </a:pPr>
            </a:p>
          </p:txBody>
        </p:sp>
      </p:grpSp>
      <p:sp>
        <p:nvSpPr>
          <p:cNvPr name="TextBox 5" id="5"/>
          <p:cNvSpPr txBox="true"/>
          <p:nvPr/>
        </p:nvSpPr>
        <p:spPr>
          <a:xfrm rot="0">
            <a:off x="479313" y="820303"/>
            <a:ext cx="17114063" cy="2106767"/>
          </a:xfrm>
          <a:prstGeom prst="rect">
            <a:avLst/>
          </a:prstGeom>
        </p:spPr>
        <p:txBody>
          <a:bodyPr anchor="t" rtlCol="false" tIns="0" lIns="0" bIns="0" rIns="0">
            <a:spAutoFit/>
          </a:bodyPr>
          <a:lstStyle/>
          <a:p>
            <a:pPr algn="ctr">
              <a:lnSpc>
                <a:spcPts val="5678"/>
              </a:lnSpc>
              <a:spcBef>
                <a:spcPct val="0"/>
              </a:spcBef>
            </a:pPr>
            <a:r>
              <a:rPr lang="en-US" b="true" sz="4056">
                <a:solidFill>
                  <a:srgbClr val="000000"/>
                </a:solidFill>
                <a:latin typeface="Montserrat Bold"/>
                <a:ea typeface="Montserrat Bold"/>
                <a:cs typeface="Montserrat Bold"/>
                <a:sym typeface="Montserrat Bold"/>
              </a:rPr>
              <a:t>In your notebook copy the question down and write your answer. You have about 3-5 minutes. Then we will go over the answer as a group.</a:t>
            </a:r>
          </a:p>
        </p:txBody>
      </p:sp>
      <p:sp>
        <p:nvSpPr>
          <p:cNvPr name="TextBox 6" id="6"/>
          <p:cNvSpPr txBox="true"/>
          <p:nvPr/>
        </p:nvSpPr>
        <p:spPr>
          <a:xfrm rot="0">
            <a:off x="586969" y="4226295"/>
            <a:ext cx="17114063" cy="678017"/>
          </a:xfrm>
          <a:prstGeom prst="rect">
            <a:avLst/>
          </a:prstGeom>
        </p:spPr>
        <p:txBody>
          <a:bodyPr anchor="t" rtlCol="false" tIns="0" lIns="0" bIns="0" rIns="0">
            <a:spAutoFit/>
          </a:bodyPr>
          <a:lstStyle/>
          <a:p>
            <a:pPr algn="l" marL="875781" indent="-437891" lvl="1">
              <a:lnSpc>
                <a:spcPts val="5678"/>
              </a:lnSpc>
              <a:spcBef>
                <a:spcPct val="0"/>
              </a:spcBef>
              <a:buAutoNum type="arabicPeriod" startAt="1"/>
            </a:pPr>
            <a:r>
              <a:rPr lang="en-US" b="true" sz="4056">
                <a:solidFill>
                  <a:srgbClr val="000000"/>
                </a:solidFill>
                <a:latin typeface="Montserrat Bold"/>
                <a:ea typeface="Montserrat Bold"/>
                <a:cs typeface="Montserrat Bold"/>
                <a:sym typeface="Montserrat Bold"/>
              </a:rPr>
              <a:t>Who was Nicodemus and why did he come to Jesus? (3:1-2)</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DAHPqrUiE7Y</dc:identifier>
  <dcterms:modified xsi:type="dcterms:W3CDTF">2011-08-01T06:04:30Z</dcterms:modified>
  <cp:revision>1</cp:revision>
  <dc:title>Unit 4 Teens John Chp 3</dc:title>
</cp:coreProperties>
</file>