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4" r:id="rId9"/>
    <p:sldId id="260" r:id="rId10"/>
    <p:sldId id="265" r:id="rId11"/>
    <p:sldId id="266" r:id="rId12"/>
    <p:sldId id="267" r:id="rId13"/>
    <p:sldId id="268" r:id="rId14"/>
    <p:sldId id="269" r:id="rId15"/>
    <p:sldId id="270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917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77240" y="164592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D4AF37"/>
                </a:solidFill>
                <a:latin typeface="Calibri"/>
              </a:rPr>
              <a:t>JOHN WESLEY AME ZION CHURCH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804672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 i="1">
                <a:solidFill>
                  <a:srgbClr val="E8D9FF"/>
                </a:solidFill>
                <a:latin typeface="Calibri"/>
              </a:rPr>
              <a:t>G R O W   L A B   S E R I E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1463040"/>
            <a:ext cx="9601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800" b="1" i="0">
                <a:solidFill>
                  <a:srgbClr val="FFFFFF"/>
                </a:solidFill>
                <a:latin typeface="Georgia"/>
              </a:rPr>
              <a:t>THE DISCIPLINE</a:t>
            </a:r>
          </a:p>
          <a:p>
            <a:pPr algn="l"/>
            <a:r>
              <a:rPr sz="5800" b="1" i="0">
                <a:solidFill>
                  <a:srgbClr val="D4AF37"/>
                </a:solidFill>
                <a:latin typeface="Georgia"/>
              </a:rPr>
              <a:t>OF FASTING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3886200"/>
            <a:ext cx="9144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1">
                <a:solidFill>
                  <a:srgbClr val="E8D9FF"/>
                </a:solidFill>
                <a:latin typeface="Calibri"/>
              </a:rPr>
              <a:t>Creating Space for God Through Intentional Subtraction &amp; Spiritual Replacement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4773168"/>
            <a:ext cx="5943600" cy="54864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4910328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Foundational Scripture: Matthew 17:15–21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 / 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GUIDED EXERCISE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024128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E8D9FF"/>
                </a:solidFill>
                <a:latin typeface="Calibri"/>
              </a:rPr>
              <a:t>Let's do this together. Close your eyes if you are comfortable.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1691640"/>
            <a:ext cx="5394960" cy="169164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02920" y="1691640"/>
            <a:ext cx="548640" cy="16916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39496" y="2221992"/>
            <a:ext cx="47548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2B0A3D"/>
                </a:solidFill>
                <a:latin typeface="Georgia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61288" y="18288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CLOSE YOUR EYES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1288" y="2221992"/>
            <a:ext cx="466344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FFFFF"/>
                </a:solidFill>
                <a:latin typeface="Calibri"/>
              </a:rPr>
              <a:t>Bring that appetite to your mind…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691640"/>
            <a:ext cx="5394960" cy="169164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172200" y="1691640"/>
            <a:ext cx="548640" cy="16916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208776" y="2221992"/>
            <a:ext cx="47548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2B0A3D"/>
                </a:solidFill>
                <a:latin typeface="Georgia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30568" y="18288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ACKNOWLEDGE 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30568" y="2221992"/>
            <a:ext cx="466344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FFFFF"/>
                </a:solidFill>
                <a:latin typeface="Calibri"/>
              </a:rPr>
              <a:t>"God, this is something I crave…"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611880"/>
            <a:ext cx="5394960" cy="169164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02920" y="3611880"/>
            <a:ext cx="548640" cy="16916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4142232"/>
            <a:ext cx="47548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2B0A3D"/>
                </a:solidFill>
                <a:latin typeface="Georgia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61288" y="37490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EXCHANGE 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61288" y="4142232"/>
            <a:ext cx="466344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FFFFF"/>
                </a:solidFill>
                <a:latin typeface="Calibri"/>
              </a:rPr>
              <a:t>"Instead of reaching for that… I choose to reach for You."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3611880"/>
            <a:ext cx="5394960" cy="169164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172200" y="3611880"/>
            <a:ext cx="548640" cy="16916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208776" y="4142232"/>
            <a:ext cx="47548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2B0A3D"/>
                </a:solidFill>
                <a:latin typeface="Georgia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30568" y="374904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REPLACE IT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30568" y="4142232"/>
            <a:ext cx="466344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FFFFFF"/>
                </a:solidFill>
                <a:latin typeface="Calibri"/>
              </a:rPr>
              <a:t>Deep breath. Whisper: "God, I need You more" — "Fill this space."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10 / 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DEBRIEF — LET'S TALK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280160"/>
            <a:ext cx="10908792" cy="1051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" y="1280160"/>
            <a:ext cx="502920" cy="105156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76656" y="1517904"/>
            <a:ext cx="420624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  <a:latin typeface="Georgia"/>
              </a:rPr>
              <a:t>Q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61872" y="1463039"/>
            <a:ext cx="10058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0" i="0">
                <a:solidFill>
                  <a:srgbClr val="FFFFFF"/>
                </a:solidFill>
                <a:latin typeface="Calibri"/>
              </a:rPr>
              <a:t>What did you feel in that moment?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2560320"/>
            <a:ext cx="10908792" cy="1051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40080" y="2560320"/>
            <a:ext cx="502920" cy="105156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76656" y="2798063"/>
            <a:ext cx="420624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  <a:latin typeface="Georgia"/>
              </a:rPr>
              <a:t>Q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61872" y="2743200"/>
            <a:ext cx="10058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0" i="0">
                <a:solidFill>
                  <a:srgbClr val="FFFFFF"/>
                </a:solidFill>
                <a:latin typeface="Calibri"/>
              </a:rPr>
              <a:t>Was it easy or hard to sit in that space?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3840479"/>
            <a:ext cx="10908792" cy="1051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40080" y="3840479"/>
            <a:ext cx="502920" cy="105156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76656" y="4078223"/>
            <a:ext cx="420624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D4AF37"/>
                </a:solidFill>
                <a:latin typeface="Georgia"/>
              </a:rPr>
              <a:t>Q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61872" y="4023359"/>
            <a:ext cx="10058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0" i="0">
                <a:solidFill>
                  <a:srgbClr val="FFFFFF"/>
                </a:solidFill>
                <a:latin typeface="Calibri"/>
              </a:rPr>
              <a:t>Did you notice how quickly your mind wanted to go back to the craving?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102352"/>
            <a:ext cx="1036015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1">
                <a:solidFill>
                  <a:srgbClr val="D4AF37"/>
                </a:solidFill>
                <a:latin typeface="Georgia"/>
              </a:rPr>
              <a:t>"Now let's talk about what fasting really is — and what it is not."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11 / 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D4AF37"/>
                </a:solidFill>
                <a:latin typeface="Georgia"/>
              </a:rPr>
              <a:t>"THIS KIND" — WHAT FASTING REALLY IS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09728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09728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04672" y="118872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fills my soul even when my stomach is empty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1920240"/>
            <a:ext cx="11091672" cy="658368"/>
          </a:xfrm>
          <a:prstGeom prst="rect">
            <a:avLst/>
          </a:prstGeom>
          <a:solidFill>
            <a:srgbClr val="4A22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48640" y="192024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04672" y="201168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runs from food so I can run faster to the Father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74320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548640" y="274320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04672" y="283464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helps me LAY weight aside spiritually — not just physically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566160"/>
            <a:ext cx="11091672" cy="658368"/>
          </a:xfrm>
          <a:prstGeom prst="rect">
            <a:avLst/>
          </a:prstGeom>
          <a:solidFill>
            <a:srgbClr val="4A22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48640" y="356616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04672" y="365760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leads to finding PURPOSE — not just losing pounds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38912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48640" y="438912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04672" y="4480559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is not transactional — but rather TRANSFORMING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212080"/>
            <a:ext cx="11091672" cy="658368"/>
          </a:xfrm>
          <a:prstGeom prst="rect">
            <a:avLst/>
          </a:prstGeom>
          <a:solidFill>
            <a:srgbClr val="4A22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548640" y="521208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04672" y="530352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may not remove the problem — but reveals GOD'S PRESENCE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12 / 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D4AF37"/>
                </a:solidFill>
                <a:latin typeface="Georgia"/>
              </a:rPr>
              <a:t>"THIS KIND" — WHAT FASTING REALLY IS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09728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09728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04672" y="118872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doesn't just make you LOOK better — it moves you to GET better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1920240"/>
            <a:ext cx="11091672" cy="658368"/>
          </a:xfrm>
          <a:prstGeom prst="rect">
            <a:avLst/>
          </a:prstGeom>
          <a:solidFill>
            <a:srgbClr val="4A22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48640" y="192024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04672" y="201168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not only challenges my appetite — but it CHANGES my attitude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74320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548640" y="274320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04672" y="283464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does not emphasize starvation but rather seeks greater SALVATION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566160"/>
            <a:ext cx="11091672" cy="658368"/>
          </a:xfrm>
          <a:prstGeom prst="rect">
            <a:avLst/>
          </a:prstGeom>
          <a:solidFill>
            <a:srgbClr val="4A22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48640" y="356616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04672" y="365760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doesn't just remove Food — it removes DISTRACTIONS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389120"/>
            <a:ext cx="11091672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48640" y="438912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04672" y="4480559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Fasting that minimizes physical power — and MAXIMIZES Spiritual POWER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212080"/>
            <a:ext cx="11091672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548640" y="5212080"/>
            <a:ext cx="109728" cy="658368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04672" y="5303520"/>
            <a:ext cx="10698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B0A3D"/>
                </a:solidFill>
                <a:latin typeface="Calibri"/>
              </a:rPr>
              <a:t>Fasting that tells the FLESH:  " SHUT UP — YOU TALK TOO MUCH! "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13 / 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64592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SOME OF US NEED TO FAST — RIGHT NOW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170432"/>
            <a:ext cx="5440680" cy="117043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02920" y="1170432"/>
            <a:ext cx="5440680" cy="347472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1207008"/>
            <a:ext cx="5257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LOVE YOUR ENEMIES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572768"/>
            <a:ext cx="525780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You need the spiritual power and discipline to love those who hurt you.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9359" y="1170432"/>
            <a:ext cx="5440680" cy="117043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309359" y="1170432"/>
            <a:ext cx="5440680" cy="347472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46520" y="1207008"/>
            <a:ext cx="5257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GENEROSITY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1572768"/>
            <a:ext cx="525780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You need a spirit of giving that flows beyond what's comfortable.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2542032"/>
            <a:ext cx="5440680" cy="117043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502920" y="2542032"/>
            <a:ext cx="5440680" cy="347472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40080" y="2578608"/>
            <a:ext cx="5257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EMPATHY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2944368"/>
            <a:ext cx="525780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You need to feel what others feel — not just hear their words.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59" y="2542032"/>
            <a:ext cx="5440680" cy="117043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309359" y="2542032"/>
            <a:ext cx="5440680" cy="347472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46520" y="2578608"/>
            <a:ext cx="5257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CLARITY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44368"/>
            <a:ext cx="5257800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You need direction. (See Daniel Chapter 10)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08960" y="4389120"/>
            <a:ext cx="5971032" cy="117043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3108960" y="4389120"/>
            <a:ext cx="5971032" cy="347472"/>
          </a:xfrm>
          <a:prstGeom prst="rect">
            <a:avLst/>
          </a:prstGeom>
          <a:solidFill>
            <a:srgbClr val="7B0D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3246120" y="4425696"/>
            <a:ext cx="578815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D4AF37"/>
                </a:solidFill>
                <a:latin typeface="Calibri"/>
              </a:rPr>
              <a:t>CONQUEST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46120" y="4791456"/>
            <a:ext cx="5788152" cy="71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FFFFFF"/>
                </a:solidFill>
                <a:latin typeface="Calibri"/>
              </a:rPr>
              <a:t>You need to conquer the things that have been conquering you.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14 / 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1686032" y="0"/>
            <a:ext cx="502920" cy="685800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228600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CLOSING — THE CUP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1280160"/>
            <a:ext cx="1280160" cy="201168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892040" y="1170432"/>
            <a:ext cx="1554480" cy="201168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892040" y="1170432"/>
            <a:ext cx="1554480" cy="6400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309360" y="1508760"/>
            <a:ext cx="347472" cy="82296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309360" y="1508760"/>
            <a:ext cx="54864" cy="82296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143000" y="3520440"/>
            <a:ext cx="9601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1">
                <a:solidFill>
                  <a:srgbClr val="FFFFFF"/>
                </a:solidFill>
                <a:latin typeface="Georgia"/>
              </a:rPr>
              <a:t>"This cup represents your life."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4041648"/>
            <a:ext cx="9601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1">
                <a:solidFill>
                  <a:srgbClr val="FFFFFF"/>
                </a:solidFill>
                <a:latin typeface="Georgia"/>
              </a:rPr>
              <a:t>"Fasting pours something out…"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4562856"/>
            <a:ext cx="9601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1">
                <a:solidFill>
                  <a:srgbClr val="FFFFFF"/>
                </a:solidFill>
                <a:latin typeface="Georgia"/>
              </a:rPr>
              <a:t>"But if I don't refill it… something else will."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5084064"/>
            <a:ext cx="96012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1">
                <a:solidFill>
                  <a:srgbClr val="D4AF37"/>
                </a:solidFill>
                <a:latin typeface="Georgia"/>
              </a:rPr>
              <a:t>"Fasting only works when we replace the natural with the SPIRITUAL."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0" y="5806440"/>
            <a:ext cx="7616952" cy="658368"/>
          </a:xfrm>
          <a:prstGeom prst="rect">
            <a:avLst/>
          </a:prstGeom>
          <a:solidFill>
            <a:srgbClr val="7B4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423160" y="5879592"/>
            <a:ext cx="73152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1">
                <a:solidFill>
                  <a:srgbClr val="FDF6E3"/>
                </a:solidFill>
                <a:latin typeface="Georgia"/>
              </a:rPr>
              <a:t>♪  Fill My Cup, Lord… I Lift It Up, Lord…  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15 / 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201168"/>
            <a:ext cx="109728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D4AF37"/>
                </a:solidFill>
                <a:latin typeface="Calibri"/>
              </a:rPr>
              <a:t>FOUNDATIONAL SCRIPTURE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1051560"/>
            <a:ext cx="5760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D4AF37"/>
                </a:solidFill>
                <a:latin typeface="Georgia"/>
              </a:rPr>
              <a:t>"THIS KIND"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2011680"/>
            <a:ext cx="3931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1">
                <a:solidFill>
                  <a:srgbClr val="E8D9FF"/>
                </a:solidFill>
                <a:latin typeface="Calibri"/>
              </a:rPr>
              <a:t>Matthew 17:15–21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560320"/>
            <a:ext cx="10360152" cy="182880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188720" y="2670048"/>
            <a:ext cx="97840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FFFFFF"/>
                </a:solidFill>
                <a:latin typeface="Georgia"/>
              </a:rPr>
              <a:t>"Lord, have mercy on my son…and he is lunatic, and sore vexed…
And I brought him to thy disciples, and they could not cure him."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657600"/>
            <a:ext cx="97840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1">
                <a:solidFill>
                  <a:srgbClr val="D4AF37"/>
                </a:solidFill>
                <a:latin typeface="Georgia"/>
              </a:rPr>
              <a:t>Jesus replied: "Because of your unbelief…
this kind goeth not out but by prayer and fasting."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462272"/>
            <a:ext cx="9418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 i="1">
                <a:solidFill>
                  <a:srgbClr val="E8D9FF"/>
                </a:solidFill>
                <a:latin typeface="Calibri"/>
              </a:rPr>
              <a:t>Some things won't turn around until you turn your plate down.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2 / 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IDENTIFY THE APPETITE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097280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0" i="1">
                <a:solidFill>
                  <a:srgbClr val="E8D9FF"/>
                </a:solidFill>
                <a:latin typeface="Calibri"/>
              </a:rPr>
              <a:t>Think about one thing your body — or your life — has been craving lately.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60120" y="190195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Food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65176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731520" y="265176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60120" y="272491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Phone / Scrolling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347472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31520" y="347472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60120" y="354787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Attention / Validation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92240" y="182880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492240" y="182880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720840" y="190195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Noise (always needing something on)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92240" y="265176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492240" y="265176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720840" y="272491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Control / Being Busy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474720"/>
            <a:ext cx="5212080" cy="6583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492240" y="3474720"/>
            <a:ext cx="109728" cy="6583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720840" y="3547872"/>
            <a:ext cx="48463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FFFFF"/>
                </a:solidFill>
                <a:latin typeface="Calibri"/>
              </a:rPr>
              <a:t>Something good for you… but wrong timing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2578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1">
                <a:solidFill>
                  <a:srgbClr val="D4AF37"/>
                </a:solidFill>
                <a:latin typeface="Georgia"/>
              </a:rPr>
              <a:t>Now imagine choosing NOT to satisfy that… even for a moment.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6 / 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DEFINING SPIRITUAL DISCIPLINE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115568"/>
            <a:ext cx="11091672" cy="105156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115568"/>
            <a:ext cx="164592" cy="105156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68680" y="118872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Georgia"/>
              </a:rPr>
              <a:t>IT'S NOT EASY</a:t>
            </a:r>
          </a:p>
          <a:p>
            <a:pPr algn="l"/>
            <a:r>
              <a:rPr sz="2100" b="0" i="1">
                <a:solidFill>
                  <a:srgbClr val="E8D9FF"/>
                </a:solidFill>
                <a:latin typeface="Georgia"/>
              </a:rPr>
              <a:t>  to choose not to satisfy your appetite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395728"/>
            <a:ext cx="11091672" cy="9875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77240" y="2487168"/>
            <a:ext cx="10698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1">
                <a:solidFill>
                  <a:srgbClr val="D4AF37"/>
                </a:solidFill>
                <a:latin typeface="Georgia"/>
              </a:rPr>
              <a:t>How many know… it’s OK to WANT something?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2907792"/>
            <a:ext cx="10698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1">
                <a:solidFill>
                  <a:srgbClr val="FFFFFF"/>
                </a:solidFill>
                <a:latin typeface="Georgia"/>
              </a:rPr>
              <a:t>“I WANT IT…”  —  But Not My Will… Thy Will Be Done.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584448"/>
            <a:ext cx="1109167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77240" y="3749039"/>
            <a:ext cx="106984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DF6E3"/>
                </a:solidFill>
                <a:latin typeface="Georgia"/>
              </a:rPr>
              <a:t>The discipline is not in the wanting — it is in the WAITING on God.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86000" y="4462272"/>
            <a:ext cx="7616952" cy="749808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2423160" y="4553712"/>
            <a:ext cx="731520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1">
                <a:solidFill>
                  <a:srgbClr val="D4AF37"/>
                </a:solidFill>
                <a:latin typeface="Georgia"/>
              </a:rPr>
              <a:t>“Not my will, but Thine be done.”  — Luke 22:42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3 / 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DEFINING SPIRITUAL DISCIPLINE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115568"/>
            <a:ext cx="11091672" cy="77724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31520" y="1207008"/>
            <a:ext cx="108813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FFFFFF"/>
                </a:solidFill>
                <a:latin typeface="Georgia"/>
              </a:rPr>
              <a:t>Spiritual Disciplines Aren’t Easy — They Are FORMATIVE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2103120"/>
            <a:ext cx="3566160" cy="3337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502920" y="2103120"/>
            <a:ext cx="3566160" cy="50292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67512" y="2176272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D4AF37"/>
                </a:solidFill>
                <a:latin typeface="Calibri"/>
              </a:rPr>
              <a:t>PRAYER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648" y="2724912"/>
            <a:ext cx="33832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1">
                <a:solidFill>
                  <a:srgbClr val="D4AF37"/>
                </a:solidFill>
                <a:latin typeface="Georgia"/>
              </a:rPr>
              <a:t>Stretches Your Patience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218687"/>
            <a:ext cx="3017520" cy="4572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0080" y="3364991"/>
            <a:ext cx="329184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8D9FF"/>
                </a:solidFill>
                <a:latin typeface="Calibri"/>
              </a:rPr>
              <a:t>When you don’t get an immediate answer, prayer
trains you to trust God’s timing over your urgency.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8264" y="2103120"/>
            <a:ext cx="3566160" cy="3337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4398264" y="2103120"/>
            <a:ext cx="3566160" cy="5029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398264" y="2103120"/>
            <a:ext cx="128016" cy="333756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562855" y="2176272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2B0A3D"/>
                </a:solidFill>
                <a:latin typeface="Calibri"/>
              </a:rPr>
              <a:t>FASTING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07992" y="2724912"/>
            <a:ext cx="33832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1">
                <a:solidFill>
                  <a:srgbClr val="FFFFFF"/>
                </a:solidFill>
                <a:latin typeface="Georgia"/>
              </a:rPr>
              <a:t>Reveals Your Dependence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72583" y="3218687"/>
            <a:ext cx="301752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535424" y="3364991"/>
            <a:ext cx="329184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Calibri"/>
              </a:rPr>
              <a:t>When you remove what you normally reach for, you
discover just how much you truly need God to sustain you.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293608" y="2103120"/>
            <a:ext cx="3566160" cy="333756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8293608" y="2103120"/>
            <a:ext cx="3566160" cy="50292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458200" y="2176272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D4AF37"/>
                </a:solidFill>
                <a:latin typeface="Calibri"/>
              </a:rPr>
              <a:t>TOGETHER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03336" y="2724912"/>
            <a:ext cx="33832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1">
                <a:solidFill>
                  <a:srgbClr val="D4AF37"/>
                </a:solidFill>
                <a:latin typeface="Georgia"/>
              </a:rPr>
              <a:t>They Transform You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567928" y="3218687"/>
            <a:ext cx="3017520" cy="4572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430768" y="3364991"/>
            <a:ext cx="3291840" cy="1920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E8D9FF"/>
                </a:solidFill>
                <a:latin typeface="Calibri"/>
              </a:rPr>
              <a:t>Not just what you eat or how you pray — but WHO you are
becoming through the process of daily surrender.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5623560"/>
            <a:ext cx="1036015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1">
                <a:solidFill>
                  <a:srgbClr val="D4AF37"/>
                </a:solidFill>
                <a:latin typeface="Georgia"/>
              </a:rPr>
              <a:t>The goal is not just to DO the discipline — it’s to be SHAPED by it.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4 / 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THE PATTERN WE LIVE BY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1143000"/>
            <a:ext cx="9445752" cy="91440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63040" y="1261872"/>
            <a:ext cx="91440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Georgia"/>
              </a:rPr>
              <a:t>I feel it  →  I satisfy it</a:t>
            </a:r>
          </a:p>
        </p:txBody>
      </p:sp>
      <p:sp>
        <p:nvSpPr>
          <p:cNvPr id="9" name="Rectangle 8"/>
          <p:cNvSpPr/>
          <p:nvPr/>
        </p:nvSpPr>
        <p:spPr>
          <a:xfrm>
            <a:off x="594360" y="2331720"/>
            <a:ext cx="2560320" cy="141732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85800" y="242316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D4AF37"/>
                </a:solidFill>
                <a:latin typeface="Calibri"/>
              </a:rPr>
              <a:t>Hungry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17320" y="2907792"/>
            <a:ext cx="91440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85800" y="2999232"/>
            <a:ext cx="2377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E8D9FF"/>
                </a:solidFill>
                <a:latin typeface="Calibri"/>
              </a:rPr>
              <a:t>Eat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2331720"/>
            <a:ext cx="2560320" cy="141732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520440" y="242316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D4AF37"/>
                </a:solidFill>
                <a:latin typeface="Calibri"/>
              </a:rPr>
              <a:t>Bored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51960" y="2907792"/>
            <a:ext cx="91440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520440" y="2999232"/>
            <a:ext cx="2377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E8D9FF"/>
                </a:solidFill>
                <a:latin typeface="Calibri"/>
              </a:rPr>
              <a:t>Scroll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2331720"/>
            <a:ext cx="2560320" cy="141732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355080" y="242316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D4AF37"/>
                </a:solidFill>
                <a:latin typeface="Calibri"/>
              </a:rPr>
              <a:t>Stressed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86600" y="2907792"/>
            <a:ext cx="91440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355080" y="2999232"/>
            <a:ext cx="2377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E8D9FF"/>
                </a:solidFill>
                <a:latin typeface="Calibri"/>
              </a:rPr>
              <a:t>Distract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98280" y="2331720"/>
            <a:ext cx="2560320" cy="141732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189720" y="2423160"/>
            <a:ext cx="23774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0">
                <a:solidFill>
                  <a:srgbClr val="D4AF37"/>
                </a:solidFill>
                <a:latin typeface="Calibri"/>
              </a:rPr>
              <a:t>Emotional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921240" y="2907792"/>
            <a:ext cx="914400" cy="4572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189720" y="2999232"/>
            <a:ext cx="237744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E8D9FF"/>
                </a:solidFill>
                <a:latin typeface="Calibri"/>
              </a:rPr>
              <a:t>Reach for Comfort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069080"/>
            <a:ext cx="11091672" cy="73152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48640" y="4206240"/>
            <a:ext cx="11091672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1">
                <a:solidFill>
                  <a:srgbClr val="FDF6E3"/>
                </a:solidFill>
                <a:latin typeface="Georgia"/>
              </a:rPr>
              <a:t>Because of the relationship between appetite and actions —
some issues won't move unless we move away from the table.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7 / 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FASTING INTERRUPTS THE PATTERN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097280"/>
            <a:ext cx="5029200" cy="914400"/>
          </a:xfrm>
          <a:prstGeom prst="rect">
            <a:avLst/>
          </a:prstGeom>
          <a:solidFill>
            <a:srgbClr val="5E1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777240" y="1207008"/>
            <a:ext cx="47548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700" b="1" i="0">
                <a:solidFill>
                  <a:srgbClr val="FF8888"/>
                </a:solidFill>
                <a:latin typeface="Georgia"/>
              </a:rPr>
              <a:t>I feel it  →  I satisfy 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1143000"/>
            <a:ext cx="548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4444"/>
                </a:solidFill>
                <a:latin typeface="Calibri"/>
              </a:rPr>
              <a:t>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0" y="1417320"/>
            <a:ext cx="640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>
                <a:solidFill>
                  <a:srgbClr val="D4AF37"/>
                </a:solidFill>
                <a:latin typeface="Calibri"/>
              </a:rPr>
              <a:t>→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37960" y="1097280"/>
            <a:ext cx="5029200" cy="914400"/>
          </a:xfrm>
          <a:prstGeom prst="rect">
            <a:avLst/>
          </a:prstGeom>
          <a:solidFill>
            <a:srgbClr val="144A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675120" y="1207008"/>
            <a:ext cx="47548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700" b="1" i="0">
                <a:solidFill>
                  <a:srgbClr val="90EE90"/>
                </a:solidFill>
                <a:latin typeface="Georgia"/>
              </a:rPr>
              <a:t>I feel it  →  I turn to GOD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2331720"/>
            <a:ext cx="10881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D4AF37"/>
                </a:solidFill>
                <a:latin typeface="Calibri"/>
              </a:rPr>
              <a:t>THE SPACE WHERE FASTING DWELLS: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2834640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40080" y="290779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Tension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60520" y="2834640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297680" y="290779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Weakness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18120" y="2834640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955280" y="2907792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Temptation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" y="3493008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40080" y="356616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Frustration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60520" y="3493008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297680" y="356616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Restlessness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818120" y="3493008"/>
            <a:ext cx="3200400" cy="530352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955280" y="3566160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8D9FF"/>
                </a:solidFill>
                <a:latin typeface="Calibri"/>
              </a:rPr>
              <a:t>Urgency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4315968"/>
            <a:ext cx="94457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1">
                <a:solidFill>
                  <a:srgbClr val="D4AF37"/>
                </a:solidFill>
                <a:latin typeface="Georgia"/>
              </a:rPr>
              <a:t>"I want it… but NOT MY WILL — but THINE."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" y="4919472"/>
            <a:ext cx="99943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1">
                <a:solidFill>
                  <a:srgbClr val="E8D9FF"/>
                </a:solidFill>
                <a:latin typeface="Calibri"/>
              </a:rPr>
              <a:t>Fasting disciplines us to sit in the space between craving and response.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8 / 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WHAT GROWS IN THAT SPACE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097280"/>
            <a:ext cx="11091672" cy="1115568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097280"/>
            <a:ext cx="137160" cy="111556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1170432"/>
            <a:ext cx="10698480" cy="969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1">
                <a:solidFill>
                  <a:srgbClr val="FFFFFF"/>
                </a:solidFill>
                <a:latin typeface="Georgia"/>
              </a:rPr>
              <a:t>"Fasting is not about being strong enough to go without…
it's about being aware enough to turn toward God in the moment of desire."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2468880"/>
            <a:ext cx="2468880" cy="192024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02920" y="2468880"/>
            <a:ext cx="2468880" cy="45720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76072" y="2514600"/>
            <a:ext cx="2331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AF37"/>
                </a:solidFill>
                <a:latin typeface="Calibri"/>
              </a:rPr>
              <a:t>GROWS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6072" y="301752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Dependence on God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00984" y="2468880"/>
            <a:ext cx="2468880" cy="192024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300984" y="2468880"/>
            <a:ext cx="2468880" cy="45720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374136" y="2514600"/>
            <a:ext cx="2331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AF37"/>
                </a:solidFill>
                <a:latin typeface="Calibri"/>
              </a:rPr>
              <a:t>DEVELOPS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74136" y="301752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Self-Control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099048" y="2468880"/>
            <a:ext cx="2468880" cy="192024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6099048" y="2468880"/>
            <a:ext cx="2468880" cy="45720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172200" y="2514600"/>
            <a:ext cx="2331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AF37"/>
                </a:solidFill>
                <a:latin typeface="Calibri"/>
              </a:rPr>
              <a:t>INCREASES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2200" y="301752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Spiritual Awareness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897112" y="2468880"/>
            <a:ext cx="2468880" cy="192024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8897112" y="2468880"/>
            <a:ext cx="2468880" cy="457200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970264" y="2514600"/>
            <a:ext cx="2331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D4AF37"/>
                </a:solidFill>
                <a:latin typeface="Calibri"/>
              </a:rPr>
              <a:t>SPEAKS MORE CLEARLY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70264" y="3017520"/>
            <a:ext cx="2331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Calibri"/>
              </a:rPr>
              <a:t>God's Voice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4617720"/>
            <a:ext cx="94457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1">
                <a:solidFill>
                  <a:srgbClr val="D4AF37"/>
                </a:solidFill>
                <a:latin typeface="Georgia"/>
              </a:rPr>
              <a:t>That tension is not an obstacle — it is the opportunity.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9 / 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B0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4A1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1828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D4AF37"/>
                </a:solidFill>
                <a:latin typeface="Georgia"/>
              </a:rPr>
              <a:t>WHAT IS FASTING?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097280"/>
            <a:ext cx="11091672" cy="1600200"/>
          </a:xfrm>
          <a:prstGeom prst="rect">
            <a:avLst/>
          </a:prstGeom>
          <a:solidFill>
            <a:srgbClr val="3D17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548640" y="1097280"/>
            <a:ext cx="137160" cy="1600200"/>
          </a:xfrm>
          <a:prstGeom prst="rect">
            <a:avLst/>
          </a:prstGeom>
          <a:solidFill>
            <a:srgbClr val="D4AF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22960" y="1161288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D4AF37"/>
                </a:solidFill>
                <a:latin typeface="Calibri"/>
              </a:rPr>
              <a:t>WORKING DEFINITION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1481328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FFFFF"/>
                </a:solidFill>
                <a:latin typeface="Calibri"/>
              </a:rPr>
              <a:t>A deliberate act of abstinence from any form of physical gratification
to achieve and receive Spiritual POWER to achieve a greater spiritual goal.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260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D4AF37"/>
                </a:solidFill>
                <a:latin typeface="Calibri"/>
              </a:rPr>
              <a:t>KEY WORD: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3273552"/>
            <a:ext cx="3657600" cy="621792"/>
          </a:xfrm>
          <a:prstGeom prst="rect">
            <a:avLst/>
          </a:prstGeom>
          <a:solidFill>
            <a:srgbClr val="5E25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77240" y="3310128"/>
            <a:ext cx="3383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D4AF37"/>
                </a:solidFill>
                <a:latin typeface="Georgia"/>
              </a:rPr>
              <a:t>DELIBERATE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944368"/>
            <a:ext cx="722376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E8D9FF"/>
                </a:solidFill>
                <a:latin typeface="Calibri"/>
              </a:rPr>
              <a:t>"If I forget to eat — I'm just hungry.
That's not fasting. Fasting is intentional."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4206240"/>
            <a:ext cx="11091672" cy="896112"/>
          </a:xfrm>
          <a:prstGeom prst="rect">
            <a:avLst/>
          </a:prstGeom>
          <a:solidFill>
            <a:srgbClr val="7B4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77240" y="4279392"/>
            <a:ext cx="10698480" cy="758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FDF6E3"/>
                </a:solidFill>
                <a:latin typeface="Calibri"/>
              </a:rPr>
              <a:t>✈  Prayer's Greatest Partner IS Fasting.
Don't fly the plane on one wing — you need BOTH Prayer AND Fasting.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0" y="64922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A99BB"/>
                </a:solidFill>
                <a:latin typeface="Calibri"/>
              </a:rPr>
              <a:t>5 / 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1063</Words>
  <Application>Microsoft Office PowerPoint</Application>
  <PresentationFormat>Custom</PresentationFormat>
  <Paragraphs>151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Liberation Amezion</cp:lastModifiedBy>
  <cp:revision>2</cp:revision>
  <dcterms:created xsi:type="dcterms:W3CDTF">2013-01-27T09:14:16Z</dcterms:created>
  <dcterms:modified xsi:type="dcterms:W3CDTF">2026-03-25T18:26:51Z</dcterms:modified>
  <cp:category/>
</cp:coreProperties>
</file>