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24"/>
  </p:notesMasterIdLst>
  <p:sldIdLst>
    <p:sldId id="1016" r:id="rId5"/>
    <p:sldId id="356" r:id="rId6"/>
    <p:sldId id="354" r:id="rId7"/>
    <p:sldId id="944" r:id="rId8"/>
    <p:sldId id="994" r:id="rId9"/>
    <p:sldId id="1094" r:id="rId10"/>
    <p:sldId id="1051" r:id="rId11"/>
    <p:sldId id="1067" r:id="rId12"/>
    <p:sldId id="1060" r:id="rId13"/>
    <p:sldId id="1084" r:id="rId14"/>
    <p:sldId id="1085" r:id="rId15"/>
    <p:sldId id="284" r:id="rId16"/>
    <p:sldId id="1086" r:id="rId17"/>
    <p:sldId id="1087" r:id="rId18"/>
    <p:sldId id="1088" r:id="rId19"/>
    <p:sldId id="1089" r:id="rId20"/>
    <p:sldId id="1091" r:id="rId21"/>
    <p:sldId id="1092" r:id="rId22"/>
    <p:sldId id="1093"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AA37B5-827E-4F6F-81B4-8D8327719085}">
          <p14:sldIdLst>
            <p14:sldId id="1016"/>
            <p14:sldId id="356"/>
            <p14:sldId id="354"/>
            <p14:sldId id="944"/>
            <p14:sldId id="994"/>
            <p14:sldId id="1094"/>
            <p14:sldId id="1051"/>
            <p14:sldId id="1067"/>
            <p14:sldId id="1060"/>
            <p14:sldId id="1084"/>
            <p14:sldId id="1085"/>
            <p14:sldId id="284"/>
            <p14:sldId id="1086"/>
            <p14:sldId id="1087"/>
            <p14:sldId id="1088"/>
          </p14:sldIdLst>
        </p14:section>
        <p14:section name="Untitled Section" id="{9D4CB4EB-5315-47B4-A283-6E8018E980D0}">
          <p14:sldIdLst>
            <p14:sldId id="1089"/>
            <p14:sldId id="1091"/>
            <p14:sldId id="1092"/>
            <p14:sldId id="1093"/>
          </p14:sldIdLst>
        </p14:section>
      </p14:sectionLst>
    </p:ext>
    <p:ext uri="{EFAFB233-063F-42B5-8137-9DF3F51BA10A}">
      <p15:sldGuideLst xmlns:p15="http://schemas.microsoft.com/office/powerpoint/2012/main">
        <p15:guide id="1" pos="3840" userDrawn="1">
          <p15:clr>
            <a:srgbClr val="A4A3A4"/>
          </p15:clr>
        </p15:guide>
        <p15:guide id="2" orient="horz" pos="2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Lett" initials="BL" lastIdx="5" clrIdx="0">
    <p:extLst>
      <p:ext uri="{19B8F6BF-5375-455C-9EA6-DF929625EA0E}">
        <p15:presenceInfo xmlns:p15="http://schemas.microsoft.com/office/powerpoint/2012/main" userId="1aefeeb09ffd2f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3B24"/>
    <a:srgbClr val="FFFFFF"/>
    <a:srgbClr val="EDEFF7"/>
    <a:srgbClr val="D0D1D9"/>
    <a:srgbClr val="F6F9FF"/>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6" autoAdjust="0"/>
  </p:normalViewPr>
  <p:slideViewPr>
    <p:cSldViewPr snapToGrid="0">
      <p:cViewPr varScale="1">
        <p:scale>
          <a:sx n="84" d="100"/>
          <a:sy n="84" d="100"/>
        </p:scale>
        <p:origin x="88" y="840"/>
      </p:cViewPr>
      <p:guideLst>
        <p:guide pos="3840"/>
        <p:guide orient="horz" pos="25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62" tIns="46581" rIns="93162"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62" tIns="46581" rIns="93162" bIns="46581" rtlCol="0"/>
          <a:lstStyle>
            <a:lvl1pPr algn="r">
              <a:defRPr sz="1200"/>
            </a:lvl1pPr>
          </a:lstStyle>
          <a:p>
            <a:fld id="{FA086365-1DE3-4206-8631-568DB8EFC2CA}" type="datetimeFigureOut">
              <a:rPr lang="en-US" smtClean="0"/>
              <a:t>9/20/2023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2" tIns="46581" rIns="93162" bIns="46581"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2" tIns="46581" rIns="93162"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6433"/>
          </a:xfrm>
          <a:prstGeom prst="rect">
            <a:avLst/>
          </a:prstGeom>
        </p:spPr>
        <p:txBody>
          <a:bodyPr vert="horz" lIns="93162" tIns="46581" rIns="93162"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62" tIns="46581" rIns="93162" bIns="46581" rtlCol="0" anchor="b"/>
          <a:lstStyle>
            <a:lvl1pPr algn="r">
              <a:defRPr sz="1200"/>
            </a:lvl1pPr>
          </a:lstStyle>
          <a:p>
            <a:fld id="{767E557C-9E66-43F1-9F87-179A985BA47D}" type="slidenum">
              <a:rPr lang="en-US" smtClean="0"/>
              <a:t>‹#›</a:t>
            </a:fld>
            <a:endParaRPr lang="en-US" dirty="0"/>
          </a:p>
        </p:txBody>
      </p:sp>
    </p:spTree>
    <p:extLst>
      <p:ext uri="{BB962C8B-B14F-4D97-AF65-F5344CB8AC3E}">
        <p14:creationId xmlns:p14="http://schemas.microsoft.com/office/powerpoint/2010/main" val="129321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endParaRPr lang="en-US" noProof="0" dirty="0"/>
          </a:p>
        </p:txBody>
      </p:sp>
    </p:spTree>
    <p:extLst>
      <p:ext uri="{BB962C8B-B14F-4D97-AF65-F5344CB8AC3E}">
        <p14:creationId xmlns:p14="http://schemas.microsoft.com/office/powerpoint/2010/main" val="172358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a:xfrm>
            <a:off x="1097280" y="2343884"/>
            <a:ext cx="10058400" cy="3760891"/>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128930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3432407088"/>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Vidow">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hasCustomPrompt="1"/>
          </p:nvPr>
        </p:nvSpPr>
        <p:spPr>
          <a:xfrm>
            <a:off x="1097280" y="2459736"/>
            <a:ext cx="9912096" cy="3760891"/>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add video</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128930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2664583233"/>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2163331"/>
            <a:ext cx="2919413" cy="2919413"/>
          </a:xfrm>
          <a:solidFill>
            <a:srgbClr val="EDEFF7"/>
          </a:solidFill>
        </p:spPr>
        <p:txBody>
          <a:bodyPr anchor="ctr"/>
          <a:lstStyle>
            <a:lvl1pPr algn="ctr">
              <a:defRPr/>
            </a:lvl1pPr>
          </a:lstStyle>
          <a:p>
            <a:r>
              <a:rPr lang="en-US" noProof="0" dirty="0"/>
              <a:t>Click icon to add picture</a:t>
            </a:r>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2163331"/>
            <a:ext cx="2919413" cy="2919413"/>
          </a:xfrm>
          <a:solidFill>
            <a:srgbClr val="EDEFF7"/>
          </a:solidFill>
        </p:spPr>
        <p:txBody>
          <a:bodyPr anchor="ctr"/>
          <a:lstStyle>
            <a:lvl1pPr algn="ctr">
              <a:defRPr/>
            </a:lvl1pPr>
          </a:lstStyle>
          <a:p>
            <a:r>
              <a:rPr lang="en-US" noProof="0" dirty="0"/>
              <a:t>Click icon to add picture</a:t>
            </a:r>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2163331"/>
            <a:ext cx="2919413" cy="2919413"/>
          </a:xfrm>
          <a:solidFill>
            <a:srgbClr val="EDEFF7"/>
          </a:solidFill>
        </p:spPr>
        <p:txBody>
          <a:bodyPr anchor="ctr"/>
          <a:lstStyle>
            <a:lvl1pPr algn="ctr">
              <a:defRPr/>
            </a:lvl1pPr>
          </a:lstStyle>
          <a:p>
            <a:r>
              <a:rPr lang="en-US" noProof="0" dirty="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1268337"/>
            <a:ext cx="10058400" cy="58758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141889071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dirty="0"/>
              <a:t>Click icon to add picture</a:t>
            </a:r>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097280" y="942870"/>
            <a:ext cx="4157296" cy="1292750"/>
          </a:xfrm>
          <a:prstGeom prst="rect">
            <a:avLst/>
          </a:prstGeom>
        </p:spPr>
        <p:txBody>
          <a:bodyPr vert="horz" lIns="91440" tIns="45720" rIns="91440" bIns="45720" rtlCol="0" anchor="ctr">
            <a:normAutofit/>
          </a:bodyPr>
          <a:lstStyle>
            <a:lvl1pPr>
              <a:defRPr cap="all" baseline="0"/>
            </a:lvl1pPr>
          </a:lstStyle>
          <a:p>
            <a:r>
              <a:rPr lang="en-US" noProof="0" dirty="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097280"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70171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9/20/2023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dirty="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dirty="0"/>
              <a:t>Quote Goes Here</a:t>
            </a:r>
          </a:p>
        </p:txBody>
      </p:sp>
    </p:spTree>
    <p:extLst>
      <p:ext uri="{BB962C8B-B14F-4D97-AF65-F5344CB8AC3E}">
        <p14:creationId xmlns:p14="http://schemas.microsoft.com/office/powerpoint/2010/main" val="418493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9/20/2023</a:t>
            </a:fld>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lnSpc>
                <a:spcPts val="2000"/>
              </a:lnSpc>
              <a:buClr>
                <a:schemeClr val="tx1"/>
              </a:buClr>
              <a:buFont typeface="+mj-lt"/>
              <a:buAutoNum type="arabicPeriod"/>
              <a:defRPr sz="1600">
                <a:solidFill>
                  <a:schemeClr val="tx1"/>
                </a:solidFill>
              </a:defRPr>
            </a:lvl1pPr>
            <a:lvl2pPr marL="544068" indent="-342900">
              <a:lnSpc>
                <a:spcPts val="2000"/>
              </a:lnSpc>
              <a:buClr>
                <a:schemeClr val="tx1"/>
              </a:buClr>
              <a:buFont typeface="+mj-lt"/>
              <a:buAutoNum type="arabicPeriod"/>
              <a:defRPr sz="1600">
                <a:solidFill>
                  <a:schemeClr val="tx1"/>
                </a:solidFill>
              </a:defRPr>
            </a:lvl2pPr>
            <a:lvl3pPr marL="612648" indent="-228600">
              <a:lnSpc>
                <a:spcPts val="2000"/>
              </a:lnSpc>
              <a:buClr>
                <a:schemeClr val="tx1"/>
              </a:buClr>
              <a:buFont typeface="+mj-lt"/>
              <a:buAutoNum type="arabicPeriod"/>
              <a:defRPr sz="1600">
                <a:solidFill>
                  <a:schemeClr val="tx1"/>
                </a:solidFill>
              </a:defRPr>
            </a:lvl3pPr>
            <a:lvl4pPr marL="795528" indent="-228600">
              <a:lnSpc>
                <a:spcPts val="2000"/>
              </a:lnSpc>
              <a:buClr>
                <a:schemeClr val="tx1"/>
              </a:buClr>
              <a:buFont typeface="+mj-lt"/>
              <a:buAutoNum type="arabicPeriod"/>
              <a:defRPr sz="1600">
                <a:solidFill>
                  <a:schemeClr val="tx1"/>
                </a:solidFill>
              </a:defRPr>
            </a:lvl4pPr>
            <a:lvl5pPr marL="978408" indent="-228600">
              <a:lnSpc>
                <a:spcPts val="2000"/>
              </a:lnSpc>
              <a:buClr>
                <a:schemeClr val="tx1"/>
              </a:buClr>
              <a:buFont typeface="+mj-lt"/>
              <a:buAutoNum type="arabicPeriod"/>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07918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1283833"/>
            <a:ext cx="5711810" cy="587584"/>
          </a:xfrm>
          <a:prstGeom prst="rect">
            <a:avLst/>
          </a:prstGeom>
        </p:spPr>
        <p:txBody>
          <a:bodyPr vert="horz" lIns="91440" tIns="45720" rIns="91440" bIns="45720" rtlCol="0" anchor="ctr">
            <a:normAutofit/>
          </a:bodyPr>
          <a:lstStyle/>
          <a:p>
            <a:r>
              <a:rPr lang="en-US" noProof="0" dirty="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2286000"/>
            <a:ext cx="5711810" cy="3630168"/>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30936"/>
            <a:ext cx="4589130" cy="5586984"/>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6310217"/>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30936"/>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404638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9/20/2023</a:t>
            </a:fld>
            <a:endParaRPr lang="en-US" noProof="0"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93" r:id="rId3"/>
    <p:sldLayoutId id="2147483688" r:id="rId4"/>
    <p:sldLayoutId id="2147483692" r:id="rId5"/>
    <p:sldLayoutId id="2147483691" r:id="rId6"/>
    <p:sldLayoutId id="2147483690" r:id="rId7"/>
    <p:sldLayoutId id="2147483689" r:id="rId8"/>
    <p:sldLayoutId id="2147483683" r:id="rId9"/>
  </p:sldLayoutIdLst>
  <p:hf sldNum="0"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us02web.zoom.us/j/88909951335" TargetMode="External"/><Relationship Id="rId1" Type="http://schemas.openxmlformats.org/officeDocument/2006/relationships/slideLayout" Target="../slideLayouts/slideLayout1.xml"/><Relationship Id="rId6" Type="http://schemas.openxmlformats.org/officeDocument/2006/relationships/hyperlink" Target="https://waksoft.susu.ru/moyo-tv/" TargetMode="External"/><Relationship Id="rId5" Type="http://schemas.openxmlformats.org/officeDocument/2006/relationships/image" Target="../media/image2.jpg"/><Relationship Id="rId4" Type="http://schemas.openxmlformats.org/officeDocument/2006/relationships/hyperlink" Target="https://pixabay.com/en/iphone-phone-smartphone-mobile-2464968/"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gamebanana.com/sprays/67689"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profslusos.blogspot.com/2017/07/para-quando-manifestacao-de-preferencias.html" TargetMode="External"/><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inlucro.org/la-espana-endeudada-camino-egipto/exodus/" TargetMode="External"/><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pngall.com/consultant-png/" TargetMode="External"/><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publicdomainpictures.net/en/view-image.php?image=380701&amp;picture=any-questions" TargetMode="External"/><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bible-study-read-learn-knowledge-839093/" TargetMode="External"/><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bible-study-read-learn-knowledge-839093/" TargetMode="External"/><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fear-i-m-afraid-sitting-the-jitters-1940184/" TargetMode="External"/><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hyperlink" Target="https://pxhere.com/en/photo/1569057" TargetMode="Externa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hyperlink" Target="https://org-this.blogspot.com/2017/11/put-on-full-armor-of-god.html" TargetMode="External"/><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64DCF7F-79F3-AA30-32CE-DA716CA86CF9}"/>
              </a:ext>
            </a:extLst>
          </p:cNvPr>
          <p:cNvSpPr txBox="1">
            <a:spLocks/>
          </p:cNvSpPr>
          <p:nvPr/>
        </p:nvSpPr>
        <p:spPr>
          <a:xfrm>
            <a:off x="1390884" y="1657320"/>
            <a:ext cx="9857982" cy="423256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4800" b="1" dirty="0"/>
              <a:t>       New Zoom Location </a:t>
            </a:r>
          </a:p>
          <a:p>
            <a:endParaRPr lang="en-US" sz="500" b="1" dirty="0"/>
          </a:p>
          <a:p>
            <a:pPr algn="ctr"/>
            <a:endParaRPr lang="en-US" sz="1000" b="1" i="1" dirty="0">
              <a:latin typeface="Arabic Typesetting" panose="03020402040406030203" pitchFamily="66" charset="-78"/>
              <a:cs typeface="Arabic Typesetting" panose="03020402040406030203" pitchFamily="66" charset="-78"/>
            </a:endParaRPr>
          </a:p>
        </p:txBody>
      </p:sp>
      <p:sp>
        <p:nvSpPr>
          <p:cNvPr id="8" name="Title 1">
            <a:extLst>
              <a:ext uri="{FF2B5EF4-FFF2-40B4-BE49-F238E27FC236}">
                <a16:creationId xmlns:a16="http://schemas.microsoft.com/office/drawing/2014/main" id="{5D150182-E190-EA78-030B-87099800DB6A}"/>
              </a:ext>
            </a:extLst>
          </p:cNvPr>
          <p:cNvSpPr txBox="1">
            <a:spLocks/>
          </p:cNvSpPr>
          <p:nvPr/>
        </p:nvSpPr>
        <p:spPr>
          <a:xfrm>
            <a:off x="943135" y="751755"/>
            <a:ext cx="10124926" cy="142796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8000" kern="1200" cap="all" spc="-50" baseline="0">
                <a:solidFill>
                  <a:schemeClr val="tx1">
                    <a:lumMod val="85000"/>
                    <a:lumOff val="15000"/>
                  </a:schemeClr>
                </a:solidFill>
                <a:latin typeface="+mj-lt"/>
                <a:ea typeface="+mj-ea"/>
                <a:cs typeface="+mj-cs"/>
              </a:defRPr>
            </a:lvl1pPr>
          </a:lstStyle>
          <a:p>
            <a:pPr algn="ctr"/>
            <a:r>
              <a:rPr lang="en-US" sz="5700" b="1" dirty="0">
                <a:solidFill>
                  <a:srgbClr val="FF0000"/>
                </a:solidFill>
                <a:effectLst>
                  <a:outerShdw blurRad="38100" dist="38100" dir="2700000" algn="tl">
                    <a:srgbClr val="000000">
                      <a:alpha val="43137"/>
                    </a:srgbClr>
                  </a:outerShdw>
                </a:effectLst>
              </a:rPr>
              <a:t>Bible Study with Hill Chapel Athens</a:t>
            </a:r>
            <a:br>
              <a:rPr lang="en-US" dirty="0"/>
            </a:br>
            <a:endParaRPr lang="en-US" dirty="0"/>
          </a:p>
        </p:txBody>
      </p:sp>
      <p:sp>
        <p:nvSpPr>
          <p:cNvPr id="3" name="TextBox 2">
            <a:extLst>
              <a:ext uri="{FF2B5EF4-FFF2-40B4-BE49-F238E27FC236}">
                <a16:creationId xmlns:a16="http://schemas.microsoft.com/office/drawing/2014/main" id="{EDB7D0F9-30EF-599C-B19E-4039C20AC793}"/>
              </a:ext>
            </a:extLst>
          </p:cNvPr>
          <p:cNvSpPr txBox="1"/>
          <p:nvPr/>
        </p:nvSpPr>
        <p:spPr>
          <a:xfrm>
            <a:off x="1298401" y="3012896"/>
            <a:ext cx="9279829" cy="2862322"/>
          </a:xfrm>
          <a:prstGeom prst="rect">
            <a:avLst/>
          </a:prstGeom>
          <a:noFill/>
        </p:spPr>
        <p:txBody>
          <a:bodyPr wrap="square">
            <a:spAutoFit/>
          </a:bodyPr>
          <a:lstStyle/>
          <a:p>
            <a:pPr marL="0" marR="0">
              <a:spcBef>
                <a:spcPts val="0"/>
              </a:spcBef>
              <a:spcAft>
                <a:spcPts val="0"/>
              </a:spcAft>
            </a:pPr>
            <a:r>
              <a:rPr lang="en-US" sz="3600" u="sng"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https://us02web.zoom.us/j/88909951335</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Meeting ID: 889 0995 1335</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One tap mobile</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+13126266799,,88909951335# US </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Meeting ID: 889 0995 1335 </a:t>
            </a:r>
          </a:p>
        </p:txBody>
      </p:sp>
      <p:pic>
        <p:nvPicPr>
          <p:cNvPr id="5" name="Picture 4">
            <a:extLst>
              <a:ext uri="{FF2B5EF4-FFF2-40B4-BE49-F238E27FC236}">
                <a16:creationId xmlns:a16="http://schemas.microsoft.com/office/drawing/2014/main" id="{BCFD34CE-7D7F-ABDB-6A04-7E07B3BF4EF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4404" r="16131"/>
          <a:stretch/>
        </p:blipFill>
        <p:spPr>
          <a:xfrm>
            <a:off x="1390884" y="1881040"/>
            <a:ext cx="827528" cy="893475"/>
          </a:xfrm>
          <a:prstGeom prst="rect">
            <a:avLst/>
          </a:prstGeom>
        </p:spPr>
      </p:pic>
      <p:pic>
        <p:nvPicPr>
          <p:cNvPr id="9" name="Picture 8">
            <a:extLst>
              <a:ext uri="{FF2B5EF4-FFF2-40B4-BE49-F238E27FC236}">
                <a16:creationId xmlns:a16="http://schemas.microsoft.com/office/drawing/2014/main" id="{BA451FD2-9C55-6D53-D885-D354D139154C}"/>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9988" t="1721" r="11264" b="4380"/>
          <a:stretch/>
        </p:blipFill>
        <p:spPr>
          <a:xfrm>
            <a:off x="8445770" y="4828784"/>
            <a:ext cx="3040299" cy="1370349"/>
          </a:xfrm>
          <a:prstGeom prst="rect">
            <a:avLst/>
          </a:prstGeom>
        </p:spPr>
      </p:pic>
    </p:spTree>
    <p:extLst>
      <p:ext uri="{BB962C8B-B14F-4D97-AF65-F5344CB8AC3E}">
        <p14:creationId xmlns:p14="http://schemas.microsoft.com/office/powerpoint/2010/main" val="2596787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693CF7-584E-F82C-551A-E4D53F68692B}"/>
              </a:ext>
            </a:extLst>
          </p:cNvPr>
          <p:cNvSpPr>
            <a:spLocks noGrp="1"/>
          </p:cNvSpPr>
          <p:nvPr>
            <p:ph type="title"/>
          </p:nvPr>
        </p:nvSpPr>
        <p:spPr>
          <a:xfrm>
            <a:off x="1146132" y="904184"/>
            <a:ext cx="5198301" cy="2164693"/>
          </a:xfrm>
        </p:spPr>
        <p:txBody>
          <a:bodyPr/>
          <a:lstStyle/>
          <a:p>
            <a:pPr algn="l"/>
            <a:r>
              <a:rPr lang="en-US" sz="3600" b="1" dirty="0"/>
              <a:t>What you should Know and do to Alleviate fear</a:t>
            </a:r>
          </a:p>
        </p:txBody>
      </p:sp>
      <p:sp>
        <p:nvSpPr>
          <p:cNvPr id="5" name="Content Placeholder 4">
            <a:extLst>
              <a:ext uri="{FF2B5EF4-FFF2-40B4-BE49-F238E27FC236}">
                <a16:creationId xmlns:a16="http://schemas.microsoft.com/office/drawing/2014/main" id="{1DC3DF57-0A75-102B-AD5D-21BB0BBCFFC0}"/>
              </a:ext>
            </a:extLst>
          </p:cNvPr>
          <p:cNvSpPr>
            <a:spLocks noGrp="1"/>
          </p:cNvSpPr>
          <p:nvPr>
            <p:ph sz="half" idx="2"/>
          </p:nvPr>
        </p:nvSpPr>
        <p:spPr>
          <a:xfrm>
            <a:off x="873691" y="2887248"/>
            <a:ext cx="5743182" cy="3181611"/>
          </a:xfrm>
        </p:spPr>
        <p:txBody>
          <a:bodyPr>
            <a:noAutofit/>
          </a:bodyPr>
          <a:lstStyle/>
          <a:p>
            <a:pPr marL="285750" indent="-285750" algn="ctr">
              <a:buFont typeface="Wingdings" panose="05000000000000000000" pitchFamily="2" charset="2"/>
              <a:buChar char="ü"/>
            </a:pPr>
            <a:r>
              <a:rPr lang="en-US" sz="3600" b="1" dirty="0">
                <a:solidFill>
                  <a:srgbClr val="C00000"/>
                </a:solidFill>
              </a:rPr>
              <a:t>Know the Affects          of Fear</a:t>
            </a:r>
            <a:endParaRPr lang="en-US" sz="3600" b="1" i="1" dirty="0">
              <a:solidFill>
                <a:srgbClr val="00B050"/>
              </a:solidFill>
            </a:endParaRPr>
          </a:p>
          <a:p>
            <a:pPr marL="285750" indent="-285750" algn="ctr">
              <a:buFont typeface="Wingdings" panose="05000000000000000000" pitchFamily="2" charset="2"/>
              <a:buChar char="ü"/>
            </a:pPr>
            <a:r>
              <a:rPr lang="en-US" sz="3600" b="1" dirty="0">
                <a:solidFill>
                  <a:srgbClr val="C00000"/>
                </a:solidFill>
              </a:rPr>
              <a:t>Know How to     Alleviate Fear</a:t>
            </a:r>
          </a:p>
          <a:p>
            <a:pPr marL="0" indent="0" algn="ctr">
              <a:buNone/>
            </a:pPr>
            <a:endParaRPr lang="en-US" sz="800" b="1" dirty="0">
              <a:solidFill>
                <a:srgbClr val="C00000"/>
              </a:solidFill>
            </a:endParaRPr>
          </a:p>
        </p:txBody>
      </p:sp>
      <p:pic>
        <p:nvPicPr>
          <p:cNvPr id="3" name="Picture 2">
            <a:extLst>
              <a:ext uri="{FF2B5EF4-FFF2-40B4-BE49-F238E27FC236}">
                <a16:creationId xmlns:a16="http://schemas.microsoft.com/office/drawing/2014/main" id="{BBCEF2C7-587F-C449-A763-4A483D472C9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42907" y="1513563"/>
            <a:ext cx="4275402" cy="4275402"/>
          </a:xfrm>
          <a:prstGeom prst="rect">
            <a:avLst/>
          </a:prstGeom>
        </p:spPr>
      </p:pic>
    </p:spTree>
    <p:extLst>
      <p:ext uri="{BB962C8B-B14F-4D97-AF65-F5344CB8AC3E}">
        <p14:creationId xmlns:p14="http://schemas.microsoft.com/office/powerpoint/2010/main" val="13499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249A11C-A5AC-AD3C-B6D9-EA2C834FD1E9}"/>
              </a:ext>
            </a:extLst>
          </p:cNvPr>
          <p:cNvSpPr>
            <a:spLocks noGrp="1"/>
          </p:cNvSpPr>
          <p:nvPr>
            <p:ph type="pic" sz="quarter" idx="13"/>
          </p:nvPr>
        </p:nvSpPr>
        <p:spPr/>
        <p:txBody>
          <a:bodyPr/>
          <a:lstStyle/>
          <a:p>
            <a:endParaRPr lang="en-US" dirty="0"/>
          </a:p>
        </p:txBody>
      </p:sp>
      <p:sp>
        <p:nvSpPr>
          <p:cNvPr id="4" name="Title 3">
            <a:extLst>
              <a:ext uri="{FF2B5EF4-FFF2-40B4-BE49-F238E27FC236}">
                <a16:creationId xmlns:a16="http://schemas.microsoft.com/office/drawing/2014/main" id="{8D16036B-8BAA-EE0E-A99B-B5C37986F153}"/>
              </a:ext>
            </a:extLst>
          </p:cNvPr>
          <p:cNvSpPr>
            <a:spLocks noGrp="1"/>
          </p:cNvSpPr>
          <p:nvPr>
            <p:ph type="title"/>
          </p:nvPr>
        </p:nvSpPr>
        <p:spPr>
          <a:xfrm>
            <a:off x="1097280" y="942870"/>
            <a:ext cx="4157296" cy="785722"/>
          </a:xfrm>
        </p:spPr>
        <p:txBody>
          <a:bodyPr>
            <a:normAutofit/>
          </a:bodyPr>
          <a:lstStyle/>
          <a:p>
            <a:r>
              <a:rPr lang="en-US" b="1" dirty="0"/>
              <a:t>Fear</a:t>
            </a:r>
          </a:p>
        </p:txBody>
      </p:sp>
      <p:sp>
        <p:nvSpPr>
          <p:cNvPr id="5" name="Content Placeholder 4">
            <a:extLst>
              <a:ext uri="{FF2B5EF4-FFF2-40B4-BE49-F238E27FC236}">
                <a16:creationId xmlns:a16="http://schemas.microsoft.com/office/drawing/2014/main" id="{9FF0BE63-45CE-34A6-268F-444A1AB7A113}"/>
              </a:ext>
            </a:extLst>
          </p:cNvPr>
          <p:cNvSpPr>
            <a:spLocks noGrp="1"/>
          </p:cNvSpPr>
          <p:nvPr>
            <p:ph sz="half" idx="2"/>
          </p:nvPr>
        </p:nvSpPr>
        <p:spPr>
          <a:xfrm>
            <a:off x="1183710" y="2168923"/>
            <a:ext cx="4070866" cy="3633471"/>
          </a:xfrm>
        </p:spPr>
        <p:txBody>
          <a:bodyPr>
            <a:normAutofit lnSpcReduction="10000"/>
          </a:bodyPr>
          <a:lstStyle/>
          <a:p>
            <a:r>
              <a:rPr lang="en-US" sz="2800" dirty="0"/>
              <a:t>One of Satan’s weapons against us fulfilling God’s purpose in our lives.</a:t>
            </a:r>
          </a:p>
          <a:p>
            <a:endParaRPr lang="en-US" dirty="0"/>
          </a:p>
          <a:p>
            <a:r>
              <a:rPr lang="en-US" sz="2800" dirty="0"/>
              <a:t>All of us, even the most effective Christian, have or battle fears.</a:t>
            </a:r>
          </a:p>
        </p:txBody>
      </p:sp>
      <p:sp>
        <p:nvSpPr>
          <p:cNvPr id="7" name="Content Placeholder 1">
            <a:extLst>
              <a:ext uri="{FF2B5EF4-FFF2-40B4-BE49-F238E27FC236}">
                <a16:creationId xmlns:a16="http://schemas.microsoft.com/office/drawing/2014/main" id="{BAA89193-4699-DAD9-54D9-90F2857C9FE2}"/>
              </a:ext>
            </a:extLst>
          </p:cNvPr>
          <p:cNvSpPr>
            <a:spLocks noGrp="1"/>
          </p:cNvSpPr>
          <p:nvPr>
            <p:ph idx="1"/>
          </p:nvPr>
        </p:nvSpPr>
        <p:spPr>
          <a:xfrm>
            <a:off x="6096000" y="1016124"/>
            <a:ext cx="5322309" cy="4739585"/>
          </a:xfrm>
        </p:spPr>
        <p:txBody>
          <a:bodyPr>
            <a:normAutofit/>
          </a:bodyPr>
          <a:lstStyle/>
          <a:p>
            <a:pPr marL="0" marR="0" indent="0">
              <a:spcBef>
                <a:spcPts val="0"/>
              </a:spcBef>
              <a:spcAft>
                <a:spcPts val="0"/>
              </a:spcAft>
              <a:buNone/>
            </a:pPr>
            <a:r>
              <a:rPr lang="en-US" sz="2800" b="1" kern="100" dirty="0">
                <a:solidFill>
                  <a:srgbClr val="C00000"/>
                </a:solidFill>
                <a:effectLst/>
                <a:ea typeface="Calibri" panose="020F0502020204030204" pitchFamily="34" charset="0"/>
                <a:cs typeface="Times New Roman" panose="02020603050405020304" pitchFamily="18" charset="0"/>
              </a:rPr>
              <a:t>Apostle Paul</a:t>
            </a:r>
          </a:p>
          <a:p>
            <a:pPr marL="0" marR="0" indent="0">
              <a:spcBef>
                <a:spcPts val="0"/>
              </a:spcBef>
              <a:spcAft>
                <a:spcPts val="0"/>
              </a:spcAft>
              <a:buNone/>
            </a:pPr>
            <a:r>
              <a:rPr lang="en-US" sz="2800" i="1" kern="100" dirty="0">
                <a:solidFill>
                  <a:schemeClr val="bg1"/>
                </a:solidFill>
                <a:effectLst/>
                <a:ea typeface="Calibri" panose="020F0502020204030204" pitchFamily="34" charset="0"/>
                <a:cs typeface="Times New Roman" panose="02020603050405020304" pitchFamily="18" charset="0"/>
              </a:rPr>
              <a:t>I came to you in weakness with great fear and trembling. </a:t>
            </a:r>
            <a:r>
              <a:rPr lang="en-US" sz="1800" kern="100" dirty="0">
                <a:solidFill>
                  <a:schemeClr val="bg1"/>
                </a:solidFill>
                <a:effectLst/>
                <a:ea typeface="Calibri" panose="020F0502020204030204" pitchFamily="34" charset="0"/>
                <a:cs typeface="Times New Roman" panose="02020603050405020304" pitchFamily="18" charset="0"/>
              </a:rPr>
              <a:t>1 Corinthians 2:3</a:t>
            </a:r>
          </a:p>
          <a:p>
            <a:pPr marL="0" marR="0">
              <a:spcBef>
                <a:spcPts val="0"/>
              </a:spcBef>
              <a:spcAft>
                <a:spcPts val="0"/>
              </a:spcAft>
            </a:pPr>
            <a:r>
              <a:rPr lang="en-US" sz="2800" kern="100" dirty="0">
                <a:solidFill>
                  <a:schemeClr val="bg1"/>
                </a:solidFill>
                <a:effectLst/>
                <a:ea typeface="Calibri" panose="020F0502020204030204" pitchFamily="34" charset="0"/>
                <a:cs typeface="Times New Roman" panose="02020603050405020304" pitchFamily="18" charset="0"/>
              </a:rPr>
              <a:t> </a:t>
            </a:r>
          </a:p>
          <a:p>
            <a:pPr marL="0" marR="0" indent="0">
              <a:spcBef>
                <a:spcPts val="0"/>
              </a:spcBef>
              <a:spcAft>
                <a:spcPts val="0"/>
              </a:spcAft>
              <a:buNone/>
            </a:pPr>
            <a:endParaRPr lang="en-US" sz="2800" i="1" kern="100" dirty="0">
              <a:solidFill>
                <a:schemeClr val="bg1"/>
              </a:solidFill>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57850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C94BA35-AB8D-77F1-338E-010A59689A04}"/>
              </a:ext>
            </a:extLst>
          </p:cNvPr>
          <p:cNvSpPr txBox="1"/>
          <p:nvPr/>
        </p:nvSpPr>
        <p:spPr>
          <a:xfrm>
            <a:off x="1016666" y="2034450"/>
            <a:ext cx="4728814" cy="3170099"/>
          </a:xfrm>
          <a:prstGeom prst="rect">
            <a:avLst/>
          </a:prstGeom>
          <a:noFill/>
        </p:spPr>
        <p:txBody>
          <a:bodyPr wrap="square">
            <a:spAutoFit/>
          </a:bodyPr>
          <a:lstStyle/>
          <a:p>
            <a:r>
              <a:rPr lang="en-US" sz="9600" b="1" baseline="30000" dirty="0">
                <a:solidFill>
                  <a:srgbClr val="C00000"/>
                </a:solidFill>
                <a:latin typeface="Century Gothic" panose="020B0502020202020204" pitchFamily="34" charset="0"/>
                <a:cs typeface="Segoe UI" panose="020B0502040204020203" pitchFamily="34" charset="0"/>
              </a:rPr>
              <a:t>How does fear </a:t>
            </a:r>
            <a:r>
              <a:rPr lang="en-US" sz="9600" b="1" i="1" baseline="30000" dirty="0">
                <a:solidFill>
                  <a:srgbClr val="C00000"/>
                </a:solidFill>
                <a:latin typeface="Century Gothic" panose="020B0502020202020204" pitchFamily="34" charset="0"/>
                <a:cs typeface="Segoe UI" panose="020B0502040204020203" pitchFamily="34" charset="0"/>
              </a:rPr>
              <a:t>affect</a:t>
            </a:r>
            <a:r>
              <a:rPr lang="en-US" sz="9600" b="1" baseline="30000" dirty="0">
                <a:solidFill>
                  <a:srgbClr val="C00000"/>
                </a:solidFill>
                <a:latin typeface="Century Gothic" panose="020B0502020202020204" pitchFamily="34" charset="0"/>
                <a:cs typeface="Segoe UI" panose="020B0502040204020203" pitchFamily="34" charset="0"/>
              </a:rPr>
              <a:t> us?</a:t>
            </a:r>
          </a:p>
          <a:p>
            <a:r>
              <a:rPr lang="en-US" sz="800" b="1" baseline="30000" dirty="0">
                <a:solidFill>
                  <a:srgbClr val="C00000"/>
                </a:solidFill>
                <a:latin typeface="Century Gothic" panose="020B0502020202020204" pitchFamily="34" charset="0"/>
                <a:cs typeface="Segoe UI" panose="020B0502040204020203" pitchFamily="34" charset="0"/>
              </a:rPr>
              <a:t>.</a:t>
            </a:r>
            <a:endParaRPr lang="en-US" sz="800" dirty="0">
              <a:solidFill>
                <a:srgbClr val="C00000"/>
              </a:solidFill>
            </a:endParaRPr>
          </a:p>
        </p:txBody>
      </p:sp>
      <p:pic>
        <p:nvPicPr>
          <p:cNvPr id="8" name="Picture 7">
            <a:extLst>
              <a:ext uri="{FF2B5EF4-FFF2-40B4-BE49-F238E27FC236}">
                <a16:creationId xmlns:a16="http://schemas.microsoft.com/office/drawing/2014/main" id="{B1AE7D3D-EF52-6C28-7FE8-86D0FDE085E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359552" y="1570698"/>
            <a:ext cx="6047483" cy="4535612"/>
          </a:xfrm>
          <a:prstGeom prst="rect">
            <a:avLst/>
          </a:prstGeom>
        </p:spPr>
      </p:pic>
    </p:spTree>
    <p:extLst>
      <p:ext uri="{BB962C8B-B14F-4D97-AF65-F5344CB8AC3E}">
        <p14:creationId xmlns:p14="http://schemas.microsoft.com/office/powerpoint/2010/main" val="1255359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16036B-8BAA-EE0E-A99B-B5C37986F153}"/>
              </a:ext>
            </a:extLst>
          </p:cNvPr>
          <p:cNvSpPr>
            <a:spLocks noGrp="1"/>
          </p:cNvSpPr>
          <p:nvPr>
            <p:ph type="title"/>
          </p:nvPr>
        </p:nvSpPr>
        <p:spPr>
          <a:xfrm>
            <a:off x="1347127" y="1166177"/>
            <a:ext cx="9707671" cy="785722"/>
          </a:xfrm>
        </p:spPr>
        <p:txBody>
          <a:bodyPr>
            <a:noAutofit/>
          </a:bodyPr>
          <a:lstStyle/>
          <a:p>
            <a:r>
              <a:rPr lang="en-US" sz="4000" b="1" dirty="0"/>
              <a:t>two ways that fear can Affect you</a:t>
            </a:r>
          </a:p>
        </p:txBody>
      </p:sp>
      <p:sp>
        <p:nvSpPr>
          <p:cNvPr id="5" name="Content Placeholder 4">
            <a:extLst>
              <a:ext uri="{FF2B5EF4-FFF2-40B4-BE49-F238E27FC236}">
                <a16:creationId xmlns:a16="http://schemas.microsoft.com/office/drawing/2014/main" id="{9FF0BE63-45CE-34A6-268F-444A1AB7A113}"/>
              </a:ext>
            </a:extLst>
          </p:cNvPr>
          <p:cNvSpPr>
            <a:spLocks noGrp="1"/>
          </p:cNvSpPr>
          <p:nvPr>
            <p:ph sz="half" idx="2"/>
          </p:nvPr>
        </p:nvSpPr>
        <p:spPr>
          <a:xfrm>
            <a:off x="1622700" y="2532177"/>
            <a:ext cx="3657601" cy="3223532"/>
          </a:xfrm>
        </p:spPr>
        <p:txBody>
          <a:bodyPr>
            <a:normAutofit/>
          </a:bodyPr>
          <a:lstStyle/>
          <a:p>
            <a:r>
              <a:rPr lang="en-US" sz="3600" b="1" dirty="0">
                <a:solidFill>
                  <a:srgbClr val="0070C0"/>
                </a:solidFill>
              </a:rPr>
              <a:t>1.	Cripple your 	faith.</a:t>
            </a:r>
          </a:p>
          <a:p>
            <a:endParaRPr lang="en-US" sz="1100" dirty="0"/>
          </a:p>
          <a:p>
            <a:r>
              <a:rPr lang="en-US" sz="3600" b="1" dirty="0">
                <a:solidFill>
                  <a:srgbClr val="0070C0"/>
                </a:solidFill>
              </a:rPr>
              <a:t>2.	Change 	your focus.</a:t>
            </a:r>
          </a:p>
        </p:txBody>
      </p:sp>
      <p:sp>
        <p:nvSpPr>
          <p:cNvPr id="7" name="Content Placeholder 1">
            <a:extLst>
              <a:ext uri="{FF2B5EF4-FFF2-40B4-BE49-F238E27FC236}">
                <a16:creationId xmlns:a16="http://schemas.microsoft.com/office/drawing/2014/main" id="{BAA89193-4699-DAD9-54D9-90F2857C9FE2}"/>
              </a:ext>
            </a:extLst>
          </p:cNvPr>
          <p:cNvSpPr>
            <a:spLocks noGrp="1"/>
          </p:cNvSpPr>
          <p:nvPr>
            <p:ph idx="1"/>
          </p:nvPr>
        </p:nvSpPr>
        <p:spPr>
          <a:xfrm>
            <a:off x="6096000" y="1016124"/>
            <a:ext cx="5322309" cy="4739585"/>
          </a:xfrm>
        </p:spPr>
        <p:txBody>
          <a:bodyPr>
            <a:normAutofit/>
          </a:bodyPr>
          <a:lstStyle/>
          <a:p>
            <a:pPr marL="0" marR="0">
              <a:spcBef>
                <a:spcPts val="0"/>
              </a:spcBef>
              <a:spcAft>
                <a:spcPts val="0"/>
              </a:spcAft>
            </a:pPr>
            <a:r>
              <a:rPr lang="en-US" sz="2800" kern="100" dirty="0">
                <a:solidFill>
                  <a:schemeClr val="bg1"/>
                </a:solidFill>
                <a:effectLst/>
                <a:ea typeface="Calibri" panose="020F0502020204030204" pitchFamily="34" charset="0"/>
                <a:cs typeface="Times New Roman" panose="02020603050405020304" pitchFamily="18" charset="0"/>
              </a:rPr>
              <a:t> </a:t>
            </a:r>
          </a:p>
          <a:p>
            <a:pPr marL="0" marR="0" indent="0">
              <a:spcBef>
                <a:spcPts val="0"/>
              </a:spcBef>
              <a:spcAft>
                <a:spcPts val="0"/>
              </a:spcAft>
              <a:buNone/>
            </a:pPr>
            <a:endParaRPr lang="en-US" sz="2800" i="1" kern="100" dirty="0">
              <a:solidFill>
                <a:schemeClr val="bg1"/>
              </a:solidFill>
              <a:effectLst/>
              <a:ea typeface="Calibri" panose="020F0502020204030204" pitchFamily="34" charset="0"/>
              <a:cs typeface="Times New Roman" panose="02020603050405020304" pitchFamily="18" charset="0"/>
            </a:endParaRPr>
          </a:p>
          <a:p>
            <a:endParaRPr lang="en-US" dirty="0"/>
          </a:p>
        </p:txBody>
      </p:sp>
      <p:pic>
        <p:nvPicPr>
          <p:cNvPr id="3" name="Picture 2">
            <a:extLst>
              <a:ext uri="{FF2B5EF4-FFF2-40B4-BE49-F238E27FC236}">
                <a16:creationId xmlns:a16="http://schemas.microsoft.com/office/drawing/2014/main" id="{1A5BC034-CA8B-7A30-5E66-4EBC25D5D3C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6000" y="2532177"/>
            <a:ext cx="4555103" cy="3255251"/>
          </a:xfrm>
          <a:prstGeom prst="rect">
            <a:avLst/>
          </a:prstGeom>
        </p:spPr>
      </p:pic>
    </p:spTree>
    <p:extLst>
      <p:ext uri="{BB962C8B-B14F-4D97-AF65-F5344CB8AC3E}">
        <p14:creationId xmlns:p14="http://schemas.microsoft.com/office/powerpoint/2010/main" val="1216471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249A11C-A5AC-AD3C-B6D9-EA2C834FD1E9}"/>
              </a:ext>
            </a:extLst>
          </p:cNvPr>
          <p:cNvSpPr>
            <a:spLocks noGrp="1"/>
          </p:cNvSpPr>
          <p:nvPr>
            <p:ph type="pic" sz="quarter" idx="13"/>
          </p:nvPr>
        </p:nvSpPr>
        <p:spPr>
          <a:xfrm>
            <a:off x="1158240" y="1800164"/>
            <a:ext cx="10020300" cy="1865056"/>
          </a:xfrm>
        </p:spPr>
        <p:txBody>
          <a:bodyPr/>
          <a:lstStyle/>
          <a:p>
            <a:endParaRPr lang="en-US" dirty="0"/>
          </a:p>
        </p:txBody>
      </p:sp>
      <p:sp>
        <p:nvSpPr>
          <p:cNvPr id="4" name="Title 3">
            <a:extLst>
              <a:ext uri="{FF2B5EF4-FFF2-40B4-BE49-F238E27FC236}">
                <a16:creationId xmlns:a16="http://schemas.microsoft.com/office/drawing/2014/main" id="{8D16036B-8BAA-EE0E-A99B-B5C37986F153}"/>
              </a:ext>
            </a:extLst>
          </p:cNvPr>
          <p:cNvSpPr>
            <a:spLocks noGrp="1"/>
          </p:cNvSpPr>
          <p:nvPr>
            <p:ph type="title"/>
          </p:nvPr>
        </p:nvSpPr>
        <p:spPr>
          <a:xfrm>
            <a:off x="1097280" y="873488"/>
            <a:ext cx="6774180" cy="785722"/>
          </a:xfrm>
        </p:spPr>
        <p:txBody>
          <a:bodyPr>
            <a:noAutofit/>
          </a:bodyPr>
          <a:lstStyle/>
          <a:p>
            <a:r>
              <a:rPr lang="en-US" sz="2700" b="1" cap="none" dirty="0">
                <a:solidFill>
                  <a:srgbClr val="C00000"/>
                </a:solidFill>
              </a:rPr>
              <a:t>The Israelites when trapped by Pharaoh</a:t>
            </a:r>
          </a:p>
        </p:txBody>
      </p:sp>
      <p:sp>
        <p:nvSpPr>
          <p:cNvPr id="5" name="Content Placeholder 4">
            <a:extLst>
              <a:ext uri="{FF2B5EF4-FFF2-40B4-BE49-F238E27FC236}">
                <a16:creationId xmlns:a16="http://schemas.microsoft.com/office/drawing/2014/main" id="{9FF0BE63-45CE-34A6-268F-444A1AB7A113}"/>
              </a:ext>
            </a:extLst>
          </p:cNvPr>
          <p:cNvSpPr>
            <a:spLocks noGrp="1"/>
          </p:cNvSpPr>
          <p:nvPr>
            <p:ph sz="half" idx="2"/>
          </p:nvPr>
        </p:nvSpPr>
        <p:spPr>
          <a:xfrm>
            <a:off x="1158240" y="4701540"/>
            <a:ext cx="10393680" cy="1100855"/>
          </a:xfrm>
        </p:spPr>
        <p:txBody>
          <a:bodyPr>
            <a:normAutofit fontScale="92500" lnSpcReduction="20000"/>
          </a:bodyPr>
          <a:lstStyle/>
          <a:p>
            <a:r>
              <a:rPr lang="en-US" sz="2800" b="1" kern="100" baseline="30000" dirty="0">
                <a:solidFill>
                  <a:srgbClr val="000000"/>
                </a:solidFill>
                <a:effectLst/>
                <a:ea typeface="Calibri" panose="020F0502020204030204" pitchFamily="34" charset="0"/>
                <a:cs typeface="Times New Roman" panose="02020603050405020304" pitchFamily="18" charset="0"/>
              </a:rPr>
              <a:t>10 </a:t>
            </a:r>
            <a:r>
              <a:rPr lang="en-US" sz="2800" i="1" kern="100" dirty="0">
                <a:solidFill>
                  <a:srgbClr val="000000"/>
                </a:solidFill>
                <a:effectLst/>
                <a:ea typeface="Calibri" panose="020F0502020204030204" pitchFamily="34" charset="0"/>
                <a:cs typeface="Times New Roman" panose="02020603050405020304" pitchFamily="18" charset="0"/>
              </a:rPr>
              <a:t>As Pharaoh approached, the Israelites looked up, and there were the Egyptians, marching after them. They were terrified and cried out to the </a:t>
            </a:r>
            <a:r>
              <a:rPr lang="en-US" sz="2800" i="1" kern="100" cap="small" dirty="0">
                <a:solidFill>
                  <a:srgbClr val="000000"/>
                </a:solidFill>
                <a:effectLst/>
                <a:ea typeface="Calibri" panose="020F0502020204030204" pitchFamily="34" charset="0"/>
                <a:cs typeface="Times New Roman" panose="02020603050405020304" pitchFamily="18" charset="0"/>
              </a:rPr>
              <a:t>Lord</a:t>
            </a:r>
            <a:r>
              <a:rPr lang="en-US" sz="2800" i="1" kern="100" dirty="0">
                <a:solidFill>
                  <a:srgbClr val="000000"/>
                </a:solidFill>
                <a:effectLst/>
                <a:ea typeface="Calibri" panose="020F0502020204030204" pitchFamily="34" charset="0"/>
                <a:cs typeface="Times New Roman" panose="02020603050405020304" pitchFamily="18" charset="0"/>
              </a:rPr>
              <a:t>.  </a:t>
            </a:r>
            <a:r>
              <a:rPr lang="en-US" sz="1900" kern="100" dirty="0">
                <a:solidFill>
                  <a:srgbClr val="000000"/>
                </a:solidFill>
                <a:effectLst/>
                <a:ea typeface="Calibri" panose="020F0502020204030204" pitchFamily="34" charset="0"/>
                <a:cs typeface="Times New Roman" panose="02020603050405020304" pitchFamily="18" charset="0"/>
              </a:rPr>
              <a:t>Exodus14:10</a:t>
            </a:r>
            <a:endParaRPr lang="en-US" sz="1900" kern="100" dirty="0">
              <a:effectLst/>
              <a:ea typeface="Calibri" panose="020F0502020204030204" pitchFamily="34" charset="0"/>
              <a:cs typeface="Times New Roman" panose="02020603050405020304" pitchFamily="18" charset="0"/>
            </a:endParaRPr>
          </a:p>
          <a:p>
            <a:endParaRPr lang="en-US" sz="2800" dirty="0"/>
          </a:p>
        </p:txBody>
      </p:sp>
      <p:sp>
        <p:nvSpPr>
          <p:cNvPr id="3" name="TextBox 2">
            <a:extLst>
              <a:ext uri="{FF2B5EF4-FFF2-40B4-BE49-F238E27FC236}">
                <a16:creationId xmlns:a16="http://schemas.microsoft.com/office/drawing/2014/main" id="{F482908E-06D6-0C80-331B-E2079C844B73}"/>
              </a:ext>
            </a:extLst>
          </p:cNvPr>
          <p:cNvSpPr txBox="1"/>
          <p:nvPr/>
        </p:nvSpPr>
        <p:spPr>
          <a:xfrm>
            <a:off x="1223010" y="2017003"/>
            <a:ext cx="9745980" cy="1241365"/>
          </a:xfrm>
          <a:prstGeom prst="rect">
            <a:avLst/>
          </a:prstGeom>
          <a:noFill/>
        </p:spPr>
        <p:txBody>
          <a:bodyPr wrap="square">
            <a:spAutoFit/>
          </a:bodyPr>
          <a:lstStyle/>
          <a:p>
            <a:r>
              <a:rPr lang="en-US" sz="2800" i="1" kern="100" baseline="30000" dirty="0">
                <a:solidFill>
                  <a:schemeClr val="bg1"/>
                </a:solidFill>
                <a:effectLst/>
                <a:ea typeface="Calibri" panose="020F0502020204030204" pitchFamily="34" charset="0"/>
                <a:cs typeface="Times New Roman" panose="02020603050405020304" pitchFamily="18" charset="0"/>
              </a:rPr>
              <a:t>Then the Lord said to Moses “Tell the Israelites to turn back and encamp near Pi Hahiroth, between Migdol and the sea. They are to encamp by the sea, directly opposite Baal Zephon. </a:t>
            </a:r>
            <a:r>
              <a:rPr lang="en-US" sz="2800" i="1" kern="100" baseline="30000" dirty="0">
                <a:solidFill>
                  <a:schemeClr val="bg1"/>
                </a:solidFill>
                <a:ea typeface="Calibri" panose="020F0502020204030204" pitchFamily="34" charset="0"/>
                <a:cs typeface="Times New Roman" panose="02020603050405020304" pitchFamily="18" charset="0"/>
              </a:rPr>
              <a:t> </a:t>
            </a:r>
            <a:r>
              <a:rPr lang="en-US" sz="2800" i="1" kern="100" baseline="30000" dirty="0">
                <a:solidFill>
                  <a:schemeClr val="bg1"/>
                </a:solidFill>
                <a:effectLst/>
                <a:ea typeface="Calibri" panose="020F0502020204030204" pitchFamily="34" charset="0"/>
                <a:cs typeface="Times New Roman" panose="02020603050405020304" pitchFamily="18" charset="0"/>
              </a:rPr>
              <a:t>Pharaoh will think, ‘The Israelites are wandering around the land in confusion, hemmed in by the desert.’  </a:t>
            </a:r>
            <a:r>
              <a:rPr lang="en-US" sz="1800" kern="100" baseline="30000" dirty="0">
                <a:solidFill>
                  <a:schemeClr val="bg1"/>
                </a:solidFill>
                <a:effectLst/>
                <a:ea typeface="Calibri" panose="020F0502020204030204" pitchFamily="34" charset="0"/>
                <a:cs typeface="Times New Roman" panose="02020603050405020304" pitchFamily="18" charset="0"/>
              </a:rPr>
              <a:t>Exodus 14:1-3 </a:t>
            </a:r>
            <a:endParaRPr lang="en-US" dirty="0">
              <a:solidFill>
                <a:schemeClr val="bg1"/>
              </a:solidFill>
            </a:endParaRPr>
          </a:p>
        </p:txBody>
      </p:sp>
      <p:sp>
        <p:nvSpPr>
          <p:cNvPr id="8" name="Title 3">
            <a:extLst>
              <a:ext uri="{FF2B5EF4-FFF2-40B4-BE49-F238E27FC236}">
                <a16:creationId xmlns:a16="http://schemas.microsoft.com/office/drawing/2014/main" id="{B1E230DB-250E-355B-1234-8FB671BEE578}"/>
              </a:ext>
            </a:extLst>
          </p:cNvPr>
          <p:cNvSpPr txBox="1">
            <a:spLocks/>
          </p:cNvSpPr>
          <p:nvPr/>
        </p:nvSpPr>
        <p:spPr>
          <a:xfrm>
            <a:off x="1097280" y="3985954"/>
            <a:ext cx="4937760" cy="7857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800" kern="1200" cap="all" spc="-50" baseline="0">
                <a:solidFill>
                  <a:schemeClr val="tx1">
                    <a:lumMod val="75000"/>
                    <a:lumOff val="25000"/>
                  </a:schemeClr>
                </a:solidFill>
                <a:latin typeface="+mj-lt"/>
                <a:ea typeface="+mj-ea"/>
                <a:cs typeface="+mj-cs"/>
              </a:defRPr>
            </a:lvl1pPr>
          </a:lstStyle>
          <a:p>
            <a:r>
              <a:rPr lang="en-US" b="1" cap="none" dirty="0">
                <a:solidFill>
                  <a:schemeClr val="tx1"/>
                </a:solidFill>
              </a:rPr>
              <a:t>The reaction of the Israelites</a:t>
            </a:r>
          </a:p>
        </p:txBody>
      </p:sp>
    </p:spTree>
    <p:extLst>
      <p:ext uri="{BB962C8B-B14F-4D97-AF65-F5344CB8AC3E}">
        <p14:creationId xmlns:p14="http://schemas.microsoft.com/office/powerpoint/2010/main" val="809929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15FE12-4799-7035-CCCB-EDA0EDE35805}"/>
              </a:ext>
            </a:extLst>
          </p:cNvPr>
          <p:cNvSpPr>
            <a:spLocks noGrp="1"/>
          </p:cNvSpPr>
          <p:nvPr>
            <p:ph type="title"/>
          </p:nvPr>
        </p:nvSpPr>
        <p:spPr>
          <a:xfrm>
            <a:off x="1202543" y="914400"/>
            <a:ext cx="4321957" cy="937260"/>
          </a:xfrm>
        </p:spPr>
        <p:txBody>
          <a:bodyPr>
            <a:noAutofit/>
          </a:bodyPr>
          <a:lstStyle/>
          <a:p>
            <a:r>
              <a:rPr lang="en-US" sz="3200" b="1" dirty="0"/>
              <a:t>1.  	Fear can cripple 	your faith</a:t>
            </a:r>
          </a:p>
        </p:txBody>
      </p:sp>
      <p:sp>
        <p:nvSpPr>
          <p:cNvPr id="9" name="Content Placeholder 8">
            <a:extLst>
              <a:ext uri="{FF2B5EF4-FFF2-40B4-BE49-F238E27FC236}">
                <a16:creationId xmlns:a16="http://schemas.microsoft.com/office/drawing/2014/main" id="{6D6926C2-9305-F1B8-27E0-29E01B868441}"/>
              </a:ext>
            </a:extLst>
          </p:cNvPr>
          <p:cNvSpPr>
            <a:spLocks noGrp="1"/>
          </p:cNvSpPr>
          <p:nvPr>
            <p:ph sz="half" idx="2"/>
          </p:nvPr>
        </p:nvSpPr>
        <p:spPr>
          <a:xfrm>
            <a:off x="1202543" y="2179320"/>
            <a:ext cx="4321957" cy="3630168"/>
          </a:xfrm>
        </p:spPr>
        <p:txBody>
          <a:bodyPr>
            <a:normAutofit/>
          </a:bodyPr>
          <a:lstStyle/>
          <a:p>
            <a:r>
              <a:rPr lang="en-US" sz="2800" b="1" i="1" baseline="30000" dirty="0">
                <a:solidFill>
                  <a:srgbClr val="000000"/>
                </a:solidFill>
                <a:effectLst/>
              </a:rPr>
              <a:t>11 </a:t>
            </a:r>
            <a:r>
              <a:rPr lang="en-US" sz="2800" b="0" i="1" dirty="0">
                <a:solidFill>
                  <a:srgbClr val="000000"/>
                </a:solidFill>
                <a:effectLst/>
              </a:rPr>
              <a:t>They said to Moses, “Was it because there were no graves in Egypt that you brought us to the desert to die? What have you done to us by bringing us out of Egypt?  </a:t>
            </a:r>
            <a:r>
              <a:rPr lang="en-US" sz="1800" b="0" i="0" dirty="0">
                <a:solidFill>
                  <a:srgbClr val="000000"/>
                </a:solidFill>
                <a:effectLst/>
              </a:rPr>
              <a:t>Exodus 14:11</a:t>
            </a:r>
            <a:endParaRPr lang="en-US" sz="1800" dirty="0"/>
          </a:p>
        </p:txBody>
      </p:sp>
      <p:sp>
        <p:nvSpPr>
          <p:cNvPr id="10" name="Title 4">
            <a:extLst>
              <a:ext uri="{FF2B5EF4-FFF2-40B4-BE49-F238E27FC236}">
                <a16:creationId xmlns:a16="http://schemas.microsoft.com/office/drawing/2014/main" id="{EFBB7795-C16C-D179-1D98-C9B29B62908B}"/>
              </a:ext>
            </a:extLst>
          </p:cNvPr>
          <p:cNvSpPr txBox="1">
            <a:spLocks/>
          </p:cNvSpPr>
          <p:nvPr/>
        </p:nvSpPr>
        <p:spPr>
          <a:xfrm>
            <a:off x="6667500" y="914400"/>
            <a:ext cx="4321957" cy="937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a:lstStyle>
          <a:p>
            <a:r>
              <a:rPr lang="en-US" sz="3200" b="1" dirty="0"/>
              <a:t>2.  	Fear change 	your focus</a:t>
            </a:r>
          </a:p>
        </p:txBody>
      </p:sp>
      <p:sp>
        <p:nvSpPr>
          <p:cNvPr id="12" name="TextBox 11">
            <a:extLst>
              <a:ext uri="{FF2B5EF4-FFF2-40B4-BE49-F238E27FC236}">
                <a16:creationId xmlns:a16="http://schemas.microsoft.com/office/drawing/2014/main" id="{B138F95A-6438-7125-0228-3136B14A7772}"/>
              </a:ext>
            </a:extLst>
          </p:cNvPr>
          <p:cNvSpPr txBox="1"/>
          <p:nvPr/>
        </p:nvSpPr>
        <p:spPr>
          <a:xfrm>
            <a:off x="6667502" y="2179320"/>
            <a:ext cx="4259578" cy="3539430"/>
          </a:xfrm>
          <a:prstGeom prst="rect">
            <a:avLst/>
          </a:prstGeom>
          <a:noFill/>
        </p:spPr>
        <p:txBody>
          <a:bodyPr wrap="square">
            <a:spAutoFit/>
          </a:bodyPr>
          <a:lstStyle/>
          <a:p>
            <a:r>
              <a:rPr lang="en-US" sz="2800" b="1" i="1" baseline="30000" dirty="0">
                <a:solidFill>
                  <a:srgbClr val="000000"/>
                </a:solidFill>
                <a:effectLst/>
              </a:rPr>
              <a:t>12 </a:t>
            </a:r>
            <a:r>
              <a:rPr lang="en-US" sz="2800" b="0" i="1" dirty="0">
                <a:solidFill>
                  <a:srgbClr val="000000"/>
                </a:solidFill>
                <a:effectLst/>
              </a:rPr>
              <a:t>Didn’t we say to you in Egypt, ‘Leave us alone; let us serve the Egyptians’? It would have been better for us to serve the Egyptians than to die in the desert!” </a:t>
            </a:r>
            <a:r>
              <a:rPr lang="en-US" b="0" i="0" dirty="0">
                <a:solidFill>
                  <a:srgbClr val="000000"/>
                </a:solidFill>
                <a:effectLst/>
              </a:rPr>
              <a:t>Exodus 14:12</a:t>
            </a:r>
            <a:endParaRPr lang="en-US" dirty="0"/>
          </a:p>
        </p:txBody>
      </p:sp>
    </p:spTree>
    <p:extLst>
      <p:ext uri="{BB962C8B-B14F-4D97-AF65-F5344CB8AC3E}">
        <p14:creationId xmlns:p14="http://schemas.microsoft.com/office/powerpoint/2010/main" val="4088340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C94BA35-AB8D-77F1-338E-010A59689A04}"/>
              </a:ext>
            </a:extLst>
          </p:cNvPr>
          <p:cNvSpPr txBox="1"/>
          <p:nvPr/>
        </p:nvSpPr>
        <p:spPr>
          <a:xfrm>
            <a:off x="1130966" y="1339408"/>
            <a:ext cx="4728814" cy="5478423"/>
          </a:xfrm>
          <a:prstGeom prst="rect">
            <a:avLst/>
          </a:prstGeom>
          <a:noFill/>
        </p:spPr>
        <p:txBody>
          <a:bodyPr wrap="square">
            <a:spAutoFit/>
          </a:bodyPr>
          <a:lstStyle/>
          <a:p>
            <a:r>
              <a:rPr lang="en-US" sz="35000" b="1" baseline="30000" dirty="0">
                <a:solidFill>
                  <a:srgbClr val="C00000"/>
                </a:solidFill>
                <a:latin typeface="Chiller" panose="04020404031007020602" pitchFamily="82" charset="0"/>
                <a:cs typeface="Segoe UI" panose="020B0502040204020203" pitchFamily="34" charset="0"/>
              </a:rPr>
              <a:t>Fear</a:t>
            </a:r>
            <a:endParaRPr lang="en-US" sz="35000" dirty="0">
              <a:solidFill>
                <a:srgbClr val="C00000"/>
              </a:solidFill>
              <a:latin typeface="Chiller" panose="04020404031007020602" pitchFamily="82" charset="0"/>
            </a:endParaRPr>
          </a:p>
        </p:txBody>
      </p:sp>
      <p:sp>
        <p:nvSpPr>
          <p:cNvPr id="2" name="TextBox 1">
            <a:extLst>
              <a:ext uri="{FF2B5EF4-FFF2-40B4-BE49-F238E27FC236}">
                <a16:creationId xmlns:a16="http://schemas.microsoft.com/office/drawing/2014/main" id="{08DABB55-B994-2FC9-65C2-0BB67660341A}"/>
              </a:ext>
            </a:extLst>
          </p:cNvPr>
          <p:cNvSpPr txBox="1"/>
          <p:nvPr/>
        </p:nvSpPr>
        <p:spPr>
          <a:xfrm>
            <a:off x="6332222" y="1392748"/>
            <a:ext cx="4728814" cy="5345053"/>
          </a:xfrm>
          <a:prstGeom prst="rect">
            <a:avLst/>
          </a:prstGeom>
          <a:noFill/>
        </p:spPr>
        <p:txBody>
          <a:bodyPr wrap="square">
            <a:spAutoFit/>
          </a:bodyPr>
          <a:lstStyle/>
          <a:p>
            <a:r>
              <a:rPr lang="en-US" sz="12500" b="1" baseline="30000" dirty="0">
                <a:solidFill>
                  <a:srgbClr val="C00000"/>
                </a:solidFill>
                <a:latin typeface="Chiller" panose="04020404031007020602" pitchFamily="82" charset="0"/>
                <a:cs typeface="Segoe UI" panose="020B0502040204020203" pitchFamily="34" charset="0"/>
              </a:rPr>
              <a:t>F</a:t>
            </a:r>
            <a:r>
              <a:rPr lang="en-US" sz="9600" b="1" baseline="30000" dirty="0">
                <a:solidFill>
                  <a:srgbClr val="C00000"/>
                </a:solidFill>
                <a:latin typeface="Century Gothic" panose="020B0502020202020204" pitchFamily="34" charset="0"/>
                <a:cs typeface="Segoe UI" panose="020B0502040204020203" pitchFamily="34" charset="0"/>
              </a:rPr>
              <a:t>alse </a:t>
            </a:r>
          </a:p>
          <a:p>
            <a:r>
              <a:rPr lang="en-US" sz="12500" b="1" baseline="30000" dirty="0">
                <a:solidFill>
                  <a:srgbClr val="C00000"/>
                </a:solidFill>
                <a:latin typeface="Chiller" panose="04020404031007020602" pitchFamily="82" charset="0"/>
                <a:cs typeface="Segoe UI" panose="020B0502040204020203" pitchFamily="34" charset="0"/>
              </a:rPr>
              <a:t>E</a:t>
            </a:r>
            <a:r>
              <a:rPr lang="en-US" sz="9600" b="1" baseline="30000" dirty="0">
                <a:solidFill>
                  <a:srgbClr val="C00000"/>
                </a:solidFill>
                <a:latin typeface="Century Gothic" panose="020B0502020202020204" pitchFamily="34" charset="0"/>
                <a:cs typeface="Segoe UI" panose="020B0502040204020203" pitchFamily="34" charset="0"/>
              </a:rPr>
              <a:t>vidence </a:t>
            </a:r>
          </a:p>
          <a:p>
            <a:r>
              <a:rPr lang="en-US" sz="12500" b="1" baseline="30000" dirty="0">
                <a:solidFill>
                  <a:srgbClr val="C00000"/>
                </a:solidFill>
                <a:latin typeface="Chiller" panose="04020404031007020602" pitchFamily="82" charset="0"/>
                <a:cs typeface="Segoe UI" panose="020B0502040204020203" pitchFamily="34" charset="0"/>
              </a:rPr>
              <a:t>A</a:t>
            </a:r>
            <a:r>
              <a:rPr lang="en-US" sz="9600" b="1" baseline="30000" dirty="0">
                <a:solidFill>
                  <a:srgbClr val="C00000"/>
                </a:solidFill>
                <a:latin typeface="Century Gothic" panose="020B0502020202020204" pitchFamily="34" charset="0"/>
                <a:cs typeface="Segoe UI" panose="020B0502040204020203" pitchFamily="34" charset="0"/>
              </a:rPr>
              <a:t>ppearing </a:t>
            </a:r>
            <a:r>
              <a:rPr lang="en-US" sz="12500" b="1" baseline="30000" dirty="0">
                <a:solidFill>
                  <a:srgbClr val="C00000"/>
                </a:solidFill>
                <a:latin typeface="Chiller" panose="04020404031007020602" pitchFamily="82" charset="0"/>
                <a:cs typeface="Segoe UI" panose="020B0502040204020203" pitchFamily="34" charset="0"/>
              </a:rPr>
              <a:t>R</a:t>
            </a:r>
            <a:r>
              <a:rPr lang="en-US" sz="9600" b="1" baseline="30000" dirty="0">
                <a:solidFill>
                  <a:srgbClr val="C00000"/>
                </a:solidFill>
                <a:latin typeface="Century Gothic" panose="020B0502020202020204" pitchFamily="34" charset="0"/>
                <a:cs typeface="Segoe UI" panose="020B0502040204020203" pitchFamily="34" charset="0"/>
              </a:rPr>
              <a:t>eal</a:t>
            </a:r>
          </a:p>
          <a:p>
            <a:r>
              <a:rPr lang="en-US" sz="800" b="1" baseline="30000" dirty="0">
                <a:solidFill>
                  <a:srgbClr val="C00000"/>
                </a:solidFill>
                <a:latin typeface="Century Gothic" panose="020B0502020202020204" pitchFamily="34" charset="0"/>
                <a:cs typeface="Segoe UI" panose="020B0502040204020203" pitchFamily="34" charset="0"/>
              </a:rPr>
              <a:t>!</a:t>
            </a:r>
            <a:endParaRPr lang="en-US" sz="800" dirty="0">
              <a:solidFill>
                <a:srgbClr val="C00000"/>
              </a:solidFill>
            </a:endParaRPr>
          </a:p>
        </p:txBody>
      </p:sp>
    </p:spTree>
    <p:extLst>
      <p:ext uri="{BB962C8B-B14F-4D97-AF65-F5344CB8AC3E}">
        <p14:creationId xmlns:p14="http://schemas.microsoft.com/office/powerpoint/2010/main" val="3050801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C94BA35-AB8D-77F1-338E-010A59689A04}"/>
              </a:ext>
            </a:extLst>
          </p:cNvPr>
          <p:cNvSpPr txBox="1"/>
          <p:nvPr/>
        </p:nvSpPr>
        <p:spPr>
          <a:xfrm>
            <a:off x="1649126" y="1620976"/>
            <a:ext cx="4728814" cy="4154984"/>
          </a:xfrm>
          <a:prstGeom prst="rect">
            <a:avLst/>
          </a:prstGeom>
          <a:noFill/>
        </p:spPr>
        <p:txBody>
          <a:bodyPr wrap="square">
            <a:spAutoFit/>
          </a:bodyPr>
          <a:lstStyle/>
          <a:p>
            <a:r>
              <a:rPr lang="en-US" sz="9600" b="1" baseline="30000" dirty="0">
                <a:solidFill>
                  <a:srgbClr val="C00000"/>
                </a:solidFill>
                <a:latin typeface="Century Gothic" panose="020B0502020202020204" pitchFamily="34" charset="0"/>
                <a:cs typeface="Segoe UI" panose="020B0502040204020203" pitchFamily="34" charset="0"/>
              </a:rPr>
              <a:t>How can we  alleviate fear?</a:t>
            </a:r>
          </a:p>
          <a:p>
            <a:r>
              <a:rPr lang="en-US" sz="800" b="1" baseline="30000" dirty="0">
                <a:solidFill>
                  <a:srgbClr val="C00000"/>
                </a:solidFill>
                <a:latin typeface="Century Gothic" panose="020B0502020202020204" pitchFamily="34" charset="0"/>
                <a:cs typeface="Segoe UI" panose="020B0502040204020203" pitchFamily="34" charset="0"/>
              </a:rPr>
              <a:t>.</a:t>
            </a:r>
            <a:endParaRPr lang="en-US" sz="800" dirty="0">
              <a:solidFill>
                <a:srgbClr val="C00000"/>
              </a:solidFill>
            </a:endParaRPr>
          </a:p>
        </p:txBody>
      </p:sp>
      <p:pic>
        <p:nvPicPr>
          <p:cNvPr id="3" name="Picture 2">
            <a:extLst>
              <a:ext uri="{FF2B5EF4-FFF2-40B4-BE49-F238E27FC236}">
                <a16:creationId xmlns:a16="http://schemas.microsoft.com/office/drawing/2014/main" id="{A2BF5F2F-E612-73EB-5F71-AD0F8DFEA80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94121" y="754676"/>
            <a:ext cx="4902577" cy="4967944"/>
          </a:xfrm>
          <a:prstGeom prst="rect">
            <a:avLst/>
          </a:prstGeom>
        </p:spPr>
      </p:pic>
    </p:spTree>
    <p:extLst>
      <p:ext uri="{BB962C8B-B14F-4D97-AF65-F5344CB8AC3E}">
        <p14:creationId xmlns:p14="http://schemas.microsoft.com/office/powerpoint/2010/main" val="1544594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15FE12-4799-7035-CCCB-EDA0EDE35805}"/>
              </a:ext>
            </a:extLst>
          </p:cNvPr>
          <p:cNvSpPr>
            <a:spLocks noGrp="1"/>
          </p:cNvSpPr>
          <p:nvPr>
            <p:ph type="title"/>
          </p:nvPr>
        </p:nvSpPr>
        <p:spPr>
          <a:xfrm>
            <a:off x="1202540" y="1188958"/>
            <a:ext cx="4321957" cy="937260"/>
          </a:xfrm>
        </p:spPr>
        <p:txBody>
          <a:bodyPr>
            <a:noAutofit/>
          </a:bodyPr>
          <a:lstStyle/>
          <a:p>
            <a:r>
              <a:rPr lang="en-US" sz="3200" b="1" dirty="0"/>
              <a:t>1.  	Remember 	God’s power</a:t>
            </a:r>
          </a:p>
        </p:txBody>
      </p:sp>
      <p:sp>
        <p:nvSpPr>
          <p:cNvPr id="9" name="Content Placeholder 8">
            <a:extLst>
              <a:ext uri="{FF2B5EF4-FFF2-40B4-BE49-F238E27FC236}">
                <a16:creationId xmlns:a16="http://schemas.microsoft.com/office/drawing/2014/main" id="{6D6926C2-9305-F1B8-27E0-29E01B868441}"/>
              </a:ext>
            </a:extLst>
          </p:cNvPr>
          <p:cNvSpPr>
            <a:spLocks noGrp="1"/>
          </p:cNvSpPr>
          <p:nvPr>
            <p:ph sz="half" idx="2"/>
          </p:nvPr>
        </p:nvSpPr>
        <p:spPr>
          <a:xfrm>
            <a:off x="1202541" y="2281416"/>
            <a:ext cx="4321957" cy="2247900"/>
          </a:xfrm>
        </p:spPr>
        <p:txBody>
          <a:bodyPr>
            <a:normAutofit/>
          </a:bodyPr>
          <a:lstStyle/>
          <a:p>
            <a:r>
              <a:rPr lang="en-US" sz="2800" b="0" i="0" dirty="0">
                <a:solidFill>
                  <a:srgbClr val="000000"/>
                </a:solidFill>
                <a:effectLst/>
              </a:rPr>
              <a:t>The </a:t>
            </a:r>
            <a:r>
              <a:rPr lang="en-US" sz="2800" b="0" i="0" cap="small" dirty="0">
                <a:solidFill>
                  <a:srgbClr val="000000"/>
                </a:solidFill>
                <a:effectLst/>
              </a:rPr>
              <a:t>Lord</a:t>
            </a:r>
            <a:r>
              <a:rPr lang="en-US" sz="2800" b="0" i="0" dirty="0">
                <a:solidFill>
                  <a:srgbClr val="000000"/>
                </a:solidFill>
                <a:effectLst/>
              </a:rPr>
              <a:t> will fight for you; you need only to be still. </a:t>
            </a:r>
            <a:r>
              <a:rPr lang="en-US" sz="1800" dirty="0"/>
              <a:t>Exodus 14:14</a:t>
            </a:r>
          </a:p>
        </p:txBody>
      </p:sp>
      <p:sp>
        <p:nvSpPr>
          <p:cNvPr id="10" name="Title 4">
            <a:extLst>
              <a:ext uri="{FF2B5EF4-FFF2-40B4-BE49-F238E27FC236}">
                <a16:creationId xmlns:a16="http://schemas.microsoft.com/office/drawing/2014/main" id="{EFBB7795-C16C-D179-1D98-C9B29B62908B}"/>
              </a:ext>
            </a:extLst>
          </p:cNvPr>
          <p:cNvSpPr txBox="1">
            <a:spLocks/>
          </p:cNvSpPr>
          <p:nvPr/>
        </p:nvSpPr>
        <p:spPr>
          <a:xfrm>
            <a:off x="6607252" y="1188958"/>
            <a:ext cx="4321957" cy="937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a:lstStyle>
          <a:p>
            <a:r>
              <a:rPr lang="en-US" sz="3200" b="1" dirty="0"/>
              <a:t>2.  	Remember 	God’s promises</a:t>
            </a:r>
          </a:p>
        </p:txBody>
      </p:sp>
      <p:sp>
        <p:nvSpPr>
          <p:cNvPr id="3" name="TextBox 2">
            <a:extLst>
              <a:ext uri="{FF2B5EF4-FFF2-40B4-BE49-F238E27FC236}">
                <a16:creationId xmlns:a16="http://schemas.microsoft.com/office/drawing/2014/main" id="{7C631E1D-DC5B-B450-D376-803102BABFB0}"/>
              </a:ext>
            </a:extLst>
          </p:cNvPr>
          <p:cNvSpPr txBox="1"/>
          <p:nvPr/>
        </p:nvSpPr>
        <p:spPr>
          <a:xfrm>
            <a:off x="1202542" y="4684514"/>
            <a:ext cx="4139077" cy="810478"/>
          </a:xfrm>
          <a:prstGeom prst="rect">
            <a:avLst/>
          </a:prstGeom>
          <a:noFill/>
        </p:spPr>
        <p:txBody>
          <a:bodyPr wrap="square">
            <a:spAutoFit/>
          </a:bodyPr>
          <a:lstStyle/>
          <a:p>
            <a:pPr marL="285750" indent="-285750">
              <a:buFont typeface="Arial" panose="020B0604020202020204" pitchFamily="34" charset="0"/>
              <a:buChar char="•"/>
            </a:pPr>
            <a:r>
              <a:rPr lang="en-US" sz="2800" baseline="30000" dirty="0">
                <a:solidFill>
                  <a:srgbClr val="000000"/>
                </a:solidFill>
              </a:rPr>
              <a:t>God assures us that He Loves us</a:t>
            </a:r>
          </a:p>
          <a:p>
            <a:pPr marL="285750" indent="-285750">
              <a:buFont typeface="Arial" panose="020B0604020202020204" pitchFamily="34" charset="0"/>
              <a:buChar char="•"/>
            </a:pPr>
            <a:r>
              <a:rPr lang="en-US" sz="2800" baseline="30000" dirty="0">
                <a:solidFill>
                  <a:srgbClr val="000000"/>
                </a:solidFill>
              </a:rPr>
              <a:t>God can regulate our minds</a:t>
            </a:r>
            <a:endParaRPr lang="en-US" sz="2800" dirty="0"/>
          </a:p>
        </p:txBody>
      </p:sp>
      <p:sp>
        <p:nvSpPr>
          <p:cNvPr id="6" name="TextBox 5">
            <a:extLst>
              <a:ext uri="{FF2B5EF4-FFF2-40B4-BE49-F238E27FC236}">
                <a16:creationId xmlns:a16="http://schemas.microsoft.com/office/drawing/2014/main" id="{FB29B8B3-A8B1-50EF-C783-A53C5B761D30}"/>
              </a:ext>
            </a:extLst>
          </p:cNvPr>
          <p:cNvSpPr txBox="1"/>
          <p:nvPr/>
        </p:nvSpPr>
        <p:spPr>
          <a:xfrm>
            <a:off x="6607252" y="2225040"/>
            <a:ext cx="4442458" cy="2677656"/>
          </a:xfrm>
          <a:prstGeom prst="rect">
            <a:avLst/>
          </a:prstGeom>
          <a:noFill/>
        </p:spPr>
        <p:txBody>
          <a:bodyPr wrap="square">
            <a:spAutoFit/>
          </a:bodyPr>
          <a:lstStyle/>
          <a:p>
            <a:r>
              <a:rPr lang="en-US" sz="2800" b="0" i="0" dirty="0">
                <a:solidFill>
                  <a:srgbClr val="000000"/>
                </a:solidFill>
                <a:effectLst/>
              </a:rPr>
              <a:t>The </a:t>
            </a:r>
            <a:r>
              <a:rPr lang="en-US" sz="2800" b="0" i="0" cap="small" dirty="0">
                <a:solidFill>
                  <a:srgbClr val="000000"/>
                </a:solidFill>
                <a:effectLst/>
              </a:rPr>
              <a:t>Lord</a:t>
            </a:r>
            <a:r>
              <a:rPr lang="en-US" sz="2800" b="0" i="0" dirty="0">
                <a:solidFill>
                  <a:srgbClr val="000000"/>
                </a:solidFill>
                <a:effectLst/>
              </a:rPr>
              <a:t> is my light and my salvation, whom shall I fear? The </a:t>
            </a:r>
            <a:r>
              <a:rPr lang="en-US" sz="2800" b="0" i="0" cap="small" dirty="0">
                <a:solidFill>
                  <a:srgbClr val="000000"/>
                </a:solidFill>
                <a:effectLst/>
              </a:rPr>
              <a:t>Lord</a:t>
            </a:r>
            <a:r>
              <a:rPr lang="en-US" sz="2800" b="0" i="0" dirty="0">
                <a:solidFill>
                  <a:srgbClr val="000000"/>
                </a:solidFill>
                <a:effectLst/>
              </a:rPr>
              <a:t> is the stronghold of my life, of whom shall I be afraid?  </a:t>
            </a:r>
            <a:r>
              <a:rPr lang="en-US" b="0" i="0" dirty="0">
                <a:solidFill>
                  <a:srgbClr val="000000"/>
                </a:solidFill>
                <a:effectLst/>
              </a:rPr>
              <a:t>Psalm 27:1</a:t>
            </a:r>
            <a:endParaRPr lang="en-US" dirty="0"/>
          </a:p>
        </p:txBody>
      </p:sp>
    </p:spTree>
    <p:extLst>
      <p:ext uri="{BB962C8B-B14F-4D97-AF65-F5344CB8AC3E}">
        <p14:creationId xmlns:p14="http://schemas.microsoft.com/office/powerpoint/2010/main" val="3201737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17D00F-4E7F-09AD-0076-D711079D1AC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91540" y="906780"/>
            <a:ext cx="10393680" cy="5067300"/>
          </a:xfrm>
          <a:prstGeom prst="rect">
            <a:avLst/>
          </a:prstGeom>
        </p:spPr>
      </p:pic>
    </p:spTree>
    <p:extLst>
      <p:ext uri="{BB962C8B-B14F-4D97-AF65-F5344CB8AC3E}">
        <p14:creationId xmlns:p14="http://schemas.microsoft.com/office/powerpoint/2010/main" val="971915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3BB994-281D-2C5B-3FBD-253C0A694F4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2564" y="594986"/>
            <a:ext cx="10935222" cy="3851754"/>
          </a:xfrm>
          <a:prstGeom prst="rect">
            <a:avLst/>
          </a:prstGeom>
          <a:noFill/>
          <a:ln>
            <a:noFill/>
          </a:ln>
        </p:spPr>
      </p:pic>
      <p:sp>
        <p:nvSpPr>
          <p:cNvPr id="10" name="Title 5">
            <a:extLst>
              <a:ext uri="{FF2B5EF4-FFF2-40B4-BE49-F238E27FC236}">
                <a16:creationId xmlns:a16="http://schemas.microsoft.com/office/drawing/2014/main" id="{43A1A622-DA54-0536-9BA5-302165C9094F}"/>
              </a:ext>
            </a:extLst>
          </p:cNvPr>
          <p:cNvSpPr txBox="1">
            <a:spLocks/>
          </p:cNvSpPr>
          <p:nvPr/>
        </p:nvSpPr>
        <p:spPr>
          <a:xfrm>
            <a:off x="2015385" y="5444568"/>
            <a:ext cx="7738999" cy="950138"/>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r>
              <a:rPr lang="en-US" sz="4000" cap="small" dirty="0">
                <a:latin typeface="Baskerville Old Face" panose="02020602080505020303" pitchFamily="18" charset="0"/>
              </a:rPr>
              <a:t>With Pastor Benjamin E.V. Lett</a:t>
            </a:r>
          </a:p>
        </p:txBody>
      </p:sp>
      <p:sp>
        <p:nvSpPr>
          <p:cNvPr id="12" name="TextBox 11">
            <a:extLst>
              <a:ext uri="{FF2B5EF4-FFF2-40B4-BE49-F238E27FC236}">
                <a16:creationId xmlns:a16="http://schemas.microsoft.com/office/drawing/2014/main" id="{4CA0C2B6-2F26-2E5C-5639-176E584A3A67}"/>
              </a:ext>
            </a:extLst>
          </p:cNvPr>
          <p:cNvSpPr txBox="1"/>
          <p:nvPr/>
        </p:nvSpPr>
        <p:spPr>
          <a:xfrm>
            <a:off x="3237977" y="4728668"/>
            <a:ext cx="5293813" cy="923330"/>
          </a:xfrm>
          <a:prstGeom prst="rect">
            <a:avLst/>
          </a:prstGeom>
          <a:noFill/>
        </p:spPr>
        <p:txBody>
          <a:bodyPr wrap="square">
            <a:spAutoFit/>
          </a:bodyPr>
          <a:lstStyle/>
          <a:p>
            <a:pPr algn="ctr"/>
            <a:r>
              <a:rPr lang="en-US" sz="5400" cap="small" dirty="0">
                <a:latin typeface="Baskerville Old Face" panose="02020602080505020303" pitchFamily="18" charset="0"/>
              </a:rPr>
              <a:t>Bible Study</a:t>
            </a:r>
          </a:p>
        </p:txBody>
      </p:sp>
    </p:spTree>
    <p:extLst>
      <p:ext uri="{BB962C8B-B14F-4D97-AF65-F5344CB8AC3E}">
        <p14:creationId xmlns:p14="http://schemas.microsoft.com/office/powerpoint/2010/main" val="3451096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E70BA1-4EE3-94CF-B09F-B682FA960ADB}"/>
              </a:ext>
            </a:extLst>
          </p:cNvPr>
          <p:cNvSpPr>
            <a:spLocks noGrp="1"/>
          </p:cNvSpPr>
          <p:nvPr>
            <p:ph sz="half" idx="2"/>
          </p:nvPr>
        </p:nvSpPr>
        <p:spPr>
          <a:xfrm>
            <a:off x="5607629" y="1453854"/>
            <a:ext cx="5711825" cy="1289305"/>
          </a:xfrm>
        </p:spPr>
        <p:txBody>
          <a:bodyPr>
            <a:noAutofit/>
          </a:bodyPr>
          <a:lstStyle/>
          <a:p>
            <a:r>
              <a:rPr lang="en-US" sz="4000" dirty="0">
                <a:latin typeface="Baskerville Old Face" panose="02020602080505020303" pitchFamily="18" charset="0"/>
              </a:rPr>
              <a:t>You should be able</a:t>
            </a:r>
            <a:br>
              <a:rPr lang="en-US" sz="4000" dirty="0">
                <a:latin typeface="Baskerville Old Face" panose="02020602080505020303" pitchFamily="18" charset="0"/>
              </a:rPr>
            </a:br>
            <a:r>
              <a:rPr lang="en-US" sz="4000" dirty="0">
                <a:latin typeface="Baskerville Old Face" panose="02020602080505020303" pitchFamily="18" charset="0"/>
              </a:rPr>
              <a:t>to find us on:</a:t>
            </a:r>
          </a:p>
        </p:txBody>
      </p:sp>
      <p:pic>
        <p:nvPicPr>
          <p:cNvPr id="13" name="Content Placeholder 12">
            <a:extLst>
              <a:ext uri="{FF2B5EF4-FFF2-40B4-BE49-F238E27FC236}">
                <a16:creationId xmlns:a16="http://schemas.microsoft.com/office/drawing/2014/main" id="{2FC797FB-36CA-30A6-3251-F2B630AE981B}"/>
              </a:ext>
            </a:extLst>
          </p:cNvPr>
          <p:cNvPicPr>
            <a:picLocks noGrp="1" noChangeAspect="1"/>
          </p:cNvPicPr>
          <p:nvPr>
            <p:ph sz="half" idx="14"/>
          </p:nvPr>
        </p:nvPicPr>
        <p:blipFill>
          <a:blip r:embed="rId2"/>
          <a:stretch>
            <a:fillRect/>
          </a:stretch>
        </p:blipFill>
        <p:spPr>
          <a:xfrm>
            <a:off x="632564" y="632564"/>
            <a:ext cx="4616652" cy="5544316"/>
          </a:xfrm>
        </p:spPr>
      </p:pic>
      <p:sp>
        <p:nvSpPr>
          <p:cNvPr id="15" name="TextBox 14">
            <a:extLst>
              <a:ext uri="{FF2B5EF4-FFF2-40B4-BE49-F238E27FC236}">
                <a16:creationId xmlns:a16="http://schemas.microsoft.com/office/drawing/2014/main" id="{2AD52AD4-65E3-1133-5982-BB3E04B90B41}"/>
              </a:ext>
            </a:extLst>
          </p:cNvPr>
          <p:cNvSpPr txBox="1"/>
          <p:nvPr/>
        </p:nvSpPr>
        <p:spPr>
          <a:xfrm>
            <a:off x="5543811" y="3593903"/>
            <a:ext cx="6015625" cy="1754326"/>
          </a:xfrm>
          <a:prstGeom prst="rect">
            <a:avLst/>
          </a:prstGeom>
          <a:noFill/>
        </p:spPr>
        <p:txBody>
          <a:bodyPr wrap="square">
            <a:spAutoFit/>
          </a:bodyPr>
          <a:lstStyle/>
          <a:p>
            <a:r>
              <a:rPr lang="en-US" sz="3600" b="1" dirty="0">
                <a:solidFill>
                  <a:srgbClr val="C00000"/>
                </a:solidFill>
              </a:rPr>
              <a:t>YouTube          </a:t>
            </a:r>
          </a:p>
          <a:p>
            <a:r>
              <a:rPr lang="en-US" sz="3600" b="1" dirty="0">
                <a:solidFill>
                  <a:srgbClr val="C00000"/>
                </a:solidFill>
              </a:rPr>
              <a:t>Facebook</a:t>
            </a:r>
          </a:p>
          <a:p>
            <a:r>
              <a:rPr lang="en-US" sz="3600" b="1" dirty="0">
                <a:solidFill>
                  <a:srgbClr val="C00000"/>
                </a:solidFill>
              </a:rPr>
              <a:t>Through the church app</a:t>
            </a:r>
          </a:p>
        </p:txBody>
      </p:sp>
    </p:spTree>
    <p:extLst>
      <p:ext uri="{BB962C8B-B14F-4D97-AF65-F5344CB8AC3E}">
        <p14:creationId xmlns:p14="http://schemas.microsoft.com/office/powerpoint/2010/main" val="2951688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50F9BB-201B-DB57-8804-97B023FAE333}"/>
              </a:ext>
            </a:extLst>
          </p:cNvPr>
          <p:cNvSpPr>
            <a:spLocks noGrp="1"/>
          </p:cNvSpPr>
          <p:nvPr>
            <p:ph type="title"/>
          </p:nvPr>
        </p:nvSpPr>
        <p:spPr>
          <a:xfrm>
            <a:off x="1160399" y="1968604"/>
            <a:ext cx="4935601" cy="2338327"/>
          </a:xfrm>
        </p:spPr>
        <p:txBody>
          <a:bodyPr/>
          <a:lstStyle/>
          <a:p>
            <a:r>
              <a:rPr lang="en-US" sz="4000" dirty="0"/>
              <a:t>Prepare for our time of study by finding and reading:</a:t>
            </a:r>
          </a:p>
        </p:txBody>
      </p:sp>
      <p:pic>
        <p:nvPicPr>
          <p:cNvPr id="11" name="Content Placeholder 10">
            <a:extLst>
              <a:ext uri="{FF2B5EF4-FFF2-40B4-BE49-F238E27FC236}">
                <a16:creationId xmlns:a16="http://schemas.microsoft.com/office/drawing/2014/main" id="{A5D950B6-FBFA-A967-E5DC-1E0FEEBBCBD0}"/>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070942" y="983292"/>
            <a:ext cx="4146116" cy="4872625"/>
          </a:xfrm>
        </p:spPr>
      </p:pic>
      <p:sp>
        <p:nvSpPr>
          <p:cNvPr id="2" name="TextBox 1">
            <a:extLst>
              <a:ext uri="{FF2B5EF4-FFF2-40B4-BE49-F238E27FC236}">
                <a16:creationId xmlns:a16="http://schemas.microsoft.com/office/drawing/2014/main" id="{1EF25FF1-1010-3A46-1670-E85026B7C109}"/>
              </a:ext>
            </a:extLst>
          </p:cNvPr>
          <p:cNvSpPr txBox="1"/>
          <p:nvPr/>
        </p:nvSpPr>
        <p:spPr>
          <a:xfrm>
            <a:off x="1256778" y="952941"/>
            <a:ext cx="5025024" cy="1015663"/>
          </a:xfrm>
          <a:prstGeom prst="rect">
            <a:avLst/>
          </a:prstGeom>
          <a:noFill/>
        </p:spPr>
        <p:txBody>
          <a:bodyPr wrap="square">
            <a:spAutoFit/>
          </a:bodyPr>
          <a:lstStyle/>
          <a:p>
            <a:r>
              <a:rPr lang="en-US" sz="6000" b="1" baseline="30000" dirty="0">
                <a:solidFill>
                  <a:srgbClr val="C00000"/>
                </a:solidFill>
                <a:latin typeface="Century Gothic" panose="020B0502020202020204" pitchFamily="34" charset="0"/>
                <a:ea typeface="Calibri" panose="020F0502020204030204" pitchFamily="34" charset="0"/>
                <a:cs typeface="Segoe UI" panose="020B0502040204020203" pitchFamily="34" charset="0"/>
              </a:rPr>
              <a:t>September 20, 2023</a:t>
            </a:r>
            <a:endParaRPr lang="en-US" dirty="0">
              <a:solidFill>
                <a:srgbClr val="C00000"/>
              </a:solidFill>
            </a:endParaRPr>
          </a:p>
        </p:txBody>
      </p:sp>
      <p:sp>
        <p:nvSpPr>
          <p:cNvPr id="4" name="TextBox 3">
            <a:extLst>
              <a:ext uri="{FF2B5EF4-FFF2-40B4-BE49-F238E27FC236}">
                <a16:creationId xmlns:a16="http://schemas.microsoft.com/office/drawing/2014/main" id="{72E85160-6B3C-C8B0-22E8-B917AC95E3D3}"/>
              </a:ext>
            </a:extLst>
          </p:cNvPr>
          <p:cNvSpPr txBox="1"/>
          <p:nvPr/>
        </p:nvSpPr>
        <p:spPr>
          <a:xfrm>
            <a:off x="2280260" y="4475134"/>
            <a:ext cx="3815740" cy="584775"/>
          </a:xfrm>
          <a:prstGeom prst="rect">
            <a:avLst/>
          </a:prstGeom>
          <a:noFill/>
        </p:spPr>
        <p:txBody>
          <a:bodyPr wrap="square">
            <a:spAutoFit/>
          </a:bodyPr>
          <a:lstStyle/>
          <a:p>
            <a:pPr marL="0" marR="0" algn="r">
              <a:spcBef>
                <a:spcPts val="0"/>
              </a:spcBef>
              <a:spcAft>
                <a:spcPts val="0"/>
              </a:spcAft>
            </a:pPr>
            <a:r>
              <a:rPr lang="en-US" sz="3200" b="1" dirty="0">
                <a:effectLst/>
                <a:ea typeface="Calibri" panose="020F0502020204030204" pitchFamily="34" charset="0"/>
                <a:cs typeface="Times New Roman" panose="02020603050405020304" pitchFamily="18" charset="0"/>
              </a:rPr>
              <a:t>Exodus 13 &amp; 14</a:t>
            </a:r>
          </a:p>
        </p:txBody>
      </p:sp>
    </p:spTree>
    <p:extLst>
      <p:ext uri="{BB962C8B-B14F-4D97-AF65-F5344CB8AC3E}">
        <p14:creationId xmlns:p14="http://schemas.microsoft.com/office/powerpoint/2010/main" val="2631801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6B84F35-1C4E-4FED-24ED-775D2DFCB893}"/>
              </a:ext>
            </a:extLst>
          </p:cNvPr>
          <p:cNvSpPr>
            <a:spLocks noGrp="1"/>
          </p:cNvSpPr>
          <p:nvPr>
            <p:ph type="body" sz="half" idx="2"/>
          </p:nvPr>
        </p:nvSpPr>
        <p:spPr>
          <a:xfrm>
            <a:off x="1097279" y="1835063"/>
            <a:ext cx="9928861" cy="4102273"/>
          </a:xfrm>
        </p:spPr>
        <p:txBody>
          <a:bodyPr>
            <a:normAutofit/>
          </a:bodyPr>
          <a:lstStyle/>
          <a:p>
            <a:pPr marL="0" marR="0">
              <a:lnSpc>
                <a:spcPct val="150000"/>
              </a:lnSpc>
              <a:spcBef>
                <a:spcPts val="0"/>
              </a:spcBef>
              <a:spcAft>
                <a:spcPts val="0"/>
              </a:spcAft>
            </a:pPr>
            <a:r>
              <a:rPr lang="en-US" sz="2800" i="1" kern="100" dirty="0">
                <a:solidFill>
                  <a:srgbClr val="192834"/>
                </a:solidFill>
                <a:effectLst/>
                <a:ea typeface="Calibri" panose="020F0502020204030204" pitchFamily="34" charset="0"/>
                <a:cs typeface="Times New Roman" panose="02020603050405020304" pitchFamily="18" charset="0"/>
              </a:rPr>
              <a:t>1. Why God permits Problems</a:t>
            </a:r>
            <a:endParaRPr lang="en-US" sz="2800" kern="100"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800" i="1" kern="100" dirty="0">
                <a:solidFill>
                  <a:srgbClr val="192834"/>
                </a:solidFill>
                <a:effectLst/>
                <a:ea typeface="Calibri" panose="020F0502020204030204" pitchFamily="34" charset="0"/>
                <a:cs typeface="Times New Roman" panose="02020603050405020304" pitchFamily="18" charset="0"/>
              </a:rPr>
              <a:t>2. Chasing Out Worry</a:t>
            </a:r>
            <a:endParaRPr lang="en-US" sz="2800" kern="100"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800" i="1" kern="100" dirty="0">
                <a:solidFill>
                  <a:srgbClr val="192834"/>
                </a:solidFill>
                <a:effectLst/>
                <a:ea typeface="Calibri" panose="020F0502020204030204" pitchFamily="34" charset="0"/>
                <a:cs typeface="Times New Roman" panose="02020603050405020304" pitchFamily="18" charset="0"/>
              </a:rPr>
              <a:t>3. Getting rid of Guilt</a:t>
            </a:r>
            <a:endParaRPr lang="en-US" sz="2800" kern="100"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800" i="1" kern="100" dirty="0">
                <a:solidFill>
                  <a:srgbClr val="192834"/>
                </a:solidFill>
                <a:effectLst/>
                <a:ea typeface="Calibri" panose="020F0502020204030204" pitchFamily="34" charset="0"/>
                <a:cs typeface="Times New Roman" panose="02020603050405020304" pitchFamily="18" charset="0"/>
              </a:rPr>
              <a:t>4. Putting away People Hurt</a:t>
            </a:r>
          </a:p>
          <a:p>
            <a:pPr>
              <a:lnSpc>
                <a:spcPct val="150000"/>
              </a:lnSpc>
              <a:spcBef>
                <a:spcPts val="0"/>
              </a:spcBef>
              <a:spcAft>
                <a:spcPts val="0"/>
              </a:spcAft>
            </a:pPr>
            <a:r>
              <a:rPr lang="en-US" sz="2800" i="1" kern="100" dirty="0">
                <a:solidFill>
                  <a:srgbClr val="192834"/>
                </a:solidFill>
                <a:effectLst/>
                <a:ea typeface="Calibri" panose="020F0502020204030204" pitchFamily="34" charset="0"/>
                <a:cs typeface="Times New Roman" panose="02020603050405020304" pitchFamily="18" charset="0"/>
              </a:rPr>
              <a:t>5. Taking on Your Anger</a:t>
            </a:r>
            <a:endParaRPr lang="en-US" sz="2800" kern="100"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800" i="1" kern="100" dirty="0">
                <a:solidFill>
                  <a:srgbClr val="192834"/>
                </a:solidFill>
                <a:effectLst/>
                <a:ea typeface="Calibri" panose="020F0502020204030204" pitchFamily="34" charset="0"/>
                <a:cs typeface="Times New Roman" panose="02020603050405020304" pitchFamily="18" charset="0"/>
              </a:rPr>
              <a:t>6. Alleviating </a:t>
            </a:r>
            <a:r>
              <a:rPr lang="en-US" sz="2800" i="1" kern="100" dirty="0">
                <a:solidFill>
                  <a:srgbClr val="192834"/>
                </a:solidFill>
                <a:ea typeface="Calibri" panose="020F0502020204030204" pitchFamily="34" charset="0"/>
                <a:cs typeface="Times New Roman" panose="02020603050405020304" pitchFamily="18" charset="0"/>
              </a:rPr>
              <a:t>Fear</a:t>
            </a:r>
            <a:endParaRPr lang="en-US" sz="2800" kern="100" dirty="0">
              <a:effectLst/>
              <a:ea typeface="Calibri" panose="020F0502020204030204" pitchFamily="34" charset="0"/>
              <a:cs typeface="Times New Roman" panose="02020603050405020304" pitchFamily="18" charset="0"/>
            </a:endParaRPr>
          </a:p>
        </p:txBody>
      </p:sp>
      <p:sp>
        <p:nvSpPr>
          <p:cNvPr id="5" name="Title 4">
            <a:extLst>
              <a:ext uri="{FF2B5EF4-FFF2-40B4-BE49-F238E27FC236}">
                <a16:creationId xmlns:a16="http://schemas.microsoft.com/office/drawing/2014/main" id="{0EF4D0B7-1745-F70D-5141-B791189CA0B6}"/>
              </a:ext>
            </a:extLst>
          </p:cNvPr>
          <p:cNvSpPr>
            <a:spLocks noGrp="1"/>
          </p:cNvSpPr>
          <p:nvPr>
            <p:ph type="title"/>
          </p:nvPr>
        </p:nvSpPr>
        <p:spPr>
          <a:xfrm>
            <a:off x="1097279" y="1111761"/>
            <a:ext cx="10058400" cy="587584"/>
          </a:xfrm>
        </p:spPr>
        <p:txBody>
          <a:bodyPr/>
          <a:lstStyle/>
          <a:p>
            <a:r>
              <a:rPr lang="en-US" b="1" dirty="0">
                <a:solidFill>
                  <a:srgbClr val="C00000"/>
                </a:solidFill>
              </a:rPr>
              <a:t>On the road to becoming an overcomer</a:t>
            </a:r>
          </a:p>
        </p:txBody>
      </p:sp>
    </p:spTree>
    <p:extLst>
      <p:ext uri="{BB962C8B-B14F-4D97-AF65-F5344CB8AC3E}">
        <p14:creationId xmlns:p14="http://schemas.microsoft.com/office/powerpoint/2010/main" val="2255955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50F9BB-201B-DB57-8804-97B023FAE333}"/>
              </a:ext>
            </a:extLst>
          </p:cNvPr>
          <p:cNvSpPr>
            <a:spLocks noGrp="1"/>
          </p:cNvSpPr>
          <p:nvPr>
            <p:ph type="title"/>
          </p:nvPr>
        </p:nvSpPr>
        <p:spPr>
          <a:xfrm>
            <a:off x="1025046" y="1968604"/>
            <a:ext cx="5377841" cy="2338327"/>
          </a:xfrm>
        </p:spPr>
        <p:txBody>
          <a:bodyPr/>
          <a:lstStyle/>
          <a:p>
            <a:r>
              <a:rPr lang="en-US" sz="4000" dirty="0"/>
              <a:t>living as an Overcomer by</a:t>
            </a:r>
            <a:br>
              <a:rPr lang="en-US" sz="4000" dirty="0"/>
            </a:br>
            <a:br>
              <a:rPr lang="en-US" sz="4000" dirty="0"/>
            </a:br>
            <a:r>
              <a:rPr lang="en-US" sz="4000" dirty="0"/>
              <a:t> </a:t>
            </a:r>
            <a:r>
              <a:rPr lang="en-US" sz="4000" b="1" dirty="0"/>
              <a:t>Alleviating Fear</a:t>
            </a:r>
          </a:p>
        </p:txBody>
      </p:sp>
      <p:pic>
        <p:nvPicPr>
          <p:cNvPr id="11" name="Content Placeholder 10">
            <a:extLst>
              <a:ext uri="{FF2B5EF4-FFF2-40B4-BE49-F238E27FC236}">
                <a16:creationId xmlns:a16="http://schemas.microsoft.com/office/drawing/2014/main" id="{A5D950B6-FBFA-A967-E5DC-1E0FEEBBCBD0}"/>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070942" y="983292"/>
            <a:ext cx="4146116" cy="4872625"/>
          </a:xfrm>
        </p:spPr>
      </p:pic>
      <p:sp>
        <p:nvSpPr>
          <p:cNvPr id="2" name="TextBox 1">
            <a:extLst>
              <a:ext uri="{FF2B5EF4-FFF2-40B4-BE49-F238E27FC236}">
                <a16:creationId xmlns:a16="http://schemas.microsoft.com/office/drawing/2014/main" id="{1EF25FF1-1010-3A46-1670-E85026B7C109}"/>
              </a:ext>
            </a:extLst>
          </p:cNvPr>
          <p:cNvSpPr txBox="1"/>
          <p:nvPr/>
        </p:nvSpPr>
        <p:spPr>
          <a:xfrm>
            <a:off x="911852" y="952941"/>
            <a:ext cx="4990453" cy="1015663"/>
          </a:xfrm>
          <a:prstGeom prst="rect">
            <a:avLst/>
          </a:prstGeom>
          <a:noFill/>
        </p:spPr>
        <p:txBody>
          <a:bodyPr wrap="square">
            <a:spAutoFit/>
          </a:bodyPr>
          <a:lstStyle/>
          <a:p>
            <a:r>
              <a:rPr lang="en-US" sz="6000" b="1" baseline="30000" dirty="0">
                <a:solidFill>
                  <a:srgbClr val="C00000"/>
                </a:solidFill>
                <a:latin typeface="Century Gothic" panose="020B0502020202020204" pitchFamily="34" charset="0"/>
                <a:cs typeface="Segoe UI" panose="020B0502040204020203" pitchFamily="34" charset="0"/>
              </a:rPr>
              <a:t>Lesson 6</a:t>
            </a:r>
            <a:endParaRPr lang="en-US" dirty="0">
              <a:solidFill>
                <a:srgbClr val="C00000"/>
              </a:solidFill>
            </a:endParaRPr>
          </a:p>
        </p:txBody>
      </p:sp>
      <p:sp>
        <p:nvSpPr>
          <p:cNvPr id="3" name="TextBox 2">
            <a:extLst>
              <a:ext uri="{FF2B5EF4-FFF2-40B4-BE49-F238E27FC236}">
                <a16:creationId xmlns:a16="http://schemas.microsoft.com/office/drawing/2014/main" id="{5B74D1E3-E2F2-35A4-2C24-0DBCFF832F28}"/>
              </a:ext>
            </a:extLst>
          </p:cNvPr>
          <p:cNvSpPr txBox="1"/>
          <p:nvPr/>
        </p:nvSpPr>
        <p:spPr>
          <a:xfrm>
            <a:off x="2386940" y="4894234"/>
            <a:ext cx="3815740" cy="584775"/>
          </a:xfrm>
          <a:prstGeom prst="rect">
            <a:avLst/>
          </a:prstGeom>
          <a:noFill/>
        </p:spPr>
        <p:txBody>
          <a:bodyPr wrap="square">
            <a:spAutoFit/>
          </a:bodyPr>
          <a:lstStyle/>
          <a:p>
            <a:pPr marL="0" marR="0" algn="r">
              <a:spcBef>
                <a:spcPts val="0"/>
              </a:spcBef>
              <a:spcAft>
                <a:spcPts val="0"/>
              </a:spcAft>
            </a:pPr>
            <a:r>
              <a:rPr lang="en-US" sz="3200" b="1" dirty="0">
                <a:effectLst/>
                <a:ea typeface="Calibri" panose="020F0502020204030204" pitchFamily="34" charset="0"/>
                <a:cs typeface="Times New Roman" panose="02020603050405020304" pitchFamily="18" charset="0"/>
              </a:rPr>
              <a:t>Exodus 13 &amp; 14</a:t>
            </a:r>
          </a:p>
        </p:txBody>
      </p:sp>
    </p:spTree>
    <p:extLst>
      <p:ext uri="{BB962C8B-B14F-4D97-AF65-F5344CB8AC3E}">
        <p14:creationId xmlns:p14="http://schemas.microsoft.com/office/powerpoint/2010/main" val="2791202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21DECB-8464-DCC4-CFC3-BD1E70E845AF}"/>
              </a:ext>
            </a:extLst>
          </p:cNvPr>
          <p:cNvSpPr>
            <a:spLocks noGrp="1"/>
          </p:cNvSpPr>
          <p:nvPr>
            <p:ph type="ctrTitle"/>
          </p:nvPr>
        </p:nvSpPr>
        <p:spPr>
          <a:xfrm>
            <a:off x="2031304" y="1553790"/>
            <a:ext cx="7795364" cy="3562527"/>
          </a:xfrm>
        </p:spPr>
        <p:txBody>
          <a:bodyPr>
            <a:noAutofit/>
          </a:bodyPr>
          <a:lstStyle/>
          <a:p>
            <a:pPr algn="ctr"/>
            <a:r>
              <a:rPr lang="en-US" sz="25000" dirty="0">
                <a:effectLst>
                  <a:outerShdw blurRad="38100" dist="38100" dir="2700000" algn="tl">
                    <a:srgbClr val="000000">
                      <a:alpha val="43137"/>
                    </a:srgbClr>
                  </a:outerShdw>
                </a:effectLst>
              </a:rPr>
              <a:t>Fear</a:t>
            </a:r>
          </a:p>
        </p:txBody>
      </p:sp>
    </p:spTree>
    <p:extLst>
      <p:ext uri="{BB962C8B-B14F-4D97-AF65-F5344CB8AC3E}">
        <p14:creationId xmlns:p14="http://schemas.microsoft.com/office/powerpoint/2010/main" val="2346187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83A11-F83A-FC4D-490A-F28DC554250F}"/>
              </a:ext>
            </a:extLst>
          </p:cNvPr>
          <p:cNvSpPr>
            <a:spLocks noGrp="1"/>
          </p:cNvSpPr>
          <p:nvPr>
            <p:ph type="body" sz="half" idx="2"/>
          </p:nvPr>
        </p:nvSpPr>
        <p:spPr>
          <a:xfrm>
            <a:off x="2572218" y="5257321"/>
            <a:ext cx="1451768" cy="583534"/>
          </a:xfrm>
        </p:spPr>
        <p:txBody>
          <a:bodyPr/>
          <a:lstStyle/>
          <a:p>
            <a:r>
              <a:rPr lang="en-US" dirty="0"/>
              <a:t>What is it?</a:t>
            </a:r>
          </a:p>
        </p:txBody>
      </p:sp>
      <p:sp>
        <p:nvSpPr>
          <p:cNvPr id="9" name="Text Placeholder 8">
            <a:extLst>
              <a:ext uri="{FF2B5EF4-FFF2-40B4-BE49-F238E27FC236}">
                <a16:creationId xmlns:a16="http://schemas.microsoft.com/office/drawing/2014/main" id="{7E267732-50B2-010E-7214-6B4403EE4F8D}"/>
              </a:ext>
            </a:extLst>
          </p:cNvPr>
          <p:cNvSpPr>
            <a:spLocks noGrp="1"/>
          </p:cNvSpPr>
          <p:nvPr>
            <p:ph type="body" sz="half" idx="16"/>
          </p:nvPr>
        </p:nvSpPr>
        <p:spPr>
          <a:xfrm>
            <a:off x="7398870" y="5257321"/>
            <a:ext cx="2919413" cy="583534"/>
          </a:xfrm>
        </p:spPr>
        <p:txBody>
          <a:bodyPr>
            <a:normAutofit fontScale="92500" lnSpcReduction="10000"/>
          </a:bodyPr>
          <a:lstStyle/>
          <a:p>
            <a:r>
              <a:rPr lang="en-US" dirty="0"/>
              <a:t>How does being afraid impact you?</a:t>
            </a:r>
          </a:p>
        </p:txBody>
      </p:sp>
      <p:sp>
        <p:nvSpPr>
          <p:cNvPr id="4" name="Title 3">
            <a:extLst>
              <a:ext uri="{FF2B5EF4-FFF2-40B4-BE49-F238E27FC236}">
                <a16:creationId xmlns:a16="http://schemas.microsoft.com/office/drawing/2014/main" id="{48C0A09F-863A-E809-FE56-817EB089AD72}"/>
              </a:ext>
            </a:extLst>
          </p:cNvPr>
          <p:cNvSpPr>
            <a:spLocks noGrp="1"/>
          </p:cNvSpPr>
          <p:nvPr>
            <p:ph type="title"/>
          </p:nvPr>
        </p:nvSpPr>
        <p:spPr>
          <a:xfrm>
            <a:off x="5259677" y="895611"/>
            <a:ext cx="1733604" cy="947784"/>
          </a:xfrm>
        </p:spPr>
        <p:txBody>
          <a:bodyPr>
            <a:normAutofit/>
          </a:bodyPr>
          <a:lstStyle/>
          <a:p>
            <a:r>
              <a:rPr lang="en-US" sz="4800" b="1" dirty="0">
                <a:solidFill>
                  <a:srgbClr val="C00000"/>
                </a:solidFill>
              </a:rPr>
              <a:t>Fear</a:t>
            </a:r>
          </a:p>
        </p:txBody>
      </p:sp>
      <p:pic>
        <p:nvPicPr>
          <p:cNvPr id="7" name="Picture Placeholder 6">
            <a:extLst>
              <a:ext uri="{FF2B5EF4-FFF2-40B4-BE49-F238E27FC236}">
                <a16:creationId xmlns:a16="http://schemas.microsoft.com/office/drawing/2014/main" id="{6BF0075C-7FC0-815E-1796-C3D918F8F9B8}"/>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a:stretch>
            <a:fillRect/>
          </a:stretch>
        </p:blipFill>
        <p:spPr>
          <a:xfrm>
            <a:off x="1097279" y="2163331"/>
            <a:ext cx="4401647" cy="2919413"/>
          </a:xfrm>
        </p:spPr>
      </p:pic>
      <p:pic>
        <p:nvPicPr>
          <p:cNvPr id="14" name="Picture Placeholder 13">
            <a:extLst>
              <a:ext uri="{FF2B5EF4-FFF2-40B4-BE49-F238E27FC236}">
                <a16:creationId xmlns:a16="http://schemas.microsoft.com/office/drawing/2014/main" id="{5DB2069B-8B6B-2AB0-AB6F-AE304CC9D7BC}"/>
              </a:ext>
            </a:extLst>
          </p:cNvPr>
          <p:cNvPicPr>
            <a:picLocks noGrp="1" noChangeAspect="1"/>
          </p:cNvPicPr>
          <p:nvPr>
            <p:ph type="pic" sz="quarter" idx="14"/>
          </p:nvPr>
        </p:nvPicPr>
        <p:blipFill>
          <a:blip r:embed="rId4">
            <a:extLst>
              <a:ext uri="{837473B0-CC2E-450A-ABE3-18F120FF3D39}">
                <a1611:picAttrSrcUrl xmlns:a1611="http://schemas.microsoft.com/office/drawing/2016/11/main" r:id="rId5"/>
              </a:ext>
            </a:extLst>
          </a:blip>
          <a:srcRect l="17508" r="17508"/>
          <a:stretch>
            <a:fillRect/>
          </a:stretch>
        </p:blipFill>
        <p:spPr>
          <a:xfrm>
            <a:off x="6622433" y="2219698"/>
            <a:ext cx="4472288" cy="2863046"/>
          </a:xfrm>
        </p:spPr>
      </p:pic>
    </p:spTree>
    <p:extLst>
      <p:ext uri="{BB962C8B-B14F-4D97-AF65-F5344CB8AC3E}">
        <p14:creationId xmlns:p14="http://schemas.microsoft.com/office/powerpoint/2010/main" val="3722587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503B907-8F79-B1A5-568D-B89E411167E2}"/>
              </a:ext>
            </a:extLst>
          </p:cNvPr>
          <p:cNvSpPr txBox="1">
            <a:spLocks/>
          </p:cNvSpPr>
          <p:nvPr/>
        </p:nvSpPr>
        <p:spPr>
          <a:xfrm>
            <a:off x="831513" y="749475"/>
            <a:ext cx="5808617" cy="1699363"/>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cap="all" spc="-50" baseline="0">
                <a:solidFill>
                  <a:schemeClr val="tx1">
                    <a:lumMod val="75000"/>
                    <a:lumOff val="25000"/>
                  </a:schemeClr>
                </a:solidFill>
                <a:latin typeface="+mj-lt"/>
                <a:ea typeface="+mj-ea"/>
                <a:cs typeface="+mj-cs"/>
              </a:defRPr>
            </a:lvl1pPr>
          </a:lstStyle>
          <a:p>
            <a:pPr algn="l"/>
            <a:r>
              <a:rPr lang="en-US" sz="3600" b="1" dirty="0">
                <a:solidFill>
                  <a:srgbClr val="C00000"/>
                </a:solidFill>
              </a:rPr>
              <a:t>In order to defeat the enemy you must know the enemy   </a:t>
            </a:r>
            <a:r>
              <a:rPr lang="en-US" sz="6600" b="1" dirty="0">
                <a:solidFill>
                  <a:srgbClr val="C00000"/>
                </a:solidFill>
                <a:latin typeface="Chiller" panose="04020404031007020602" pitchFamily="82" charset="0"/>
              </a:rPr>
              <a:t>Fear</a:t>
            </a:r>
          </a:p>
        </p:txBody>
      </p:sp>
      <p:sp>
        <p:nvSpPr>
          <p:cNvPr id="11" name="Content Placeholder 3">
            <a:extLst>
              <a:ext uri="{FF2B5EF4-FFF2-40B4-BE49-F238E27FC236}">
                <a16:creationId xmlns:a16="http://schemas.microsoft.com/office/drawing/2014/main" id="{DF1014E5-65FA-8DC3-D05D-DC1BAAA8513B}"/>
              </a:ext>
            </a:extLst>
          </p:cNvPr>
          <p:cNvSpPr txBox="1">
            <a:spLocks/>
          </p:cNvSpPr>
          <p:nvPr/>
        </p:nvSpPr>
        <p:spPr>
          <a:xfrm>
            <a:off x="964799" y="3448901"/>
            <a:ext cx="5379206" cy="2055314"/>
          </a:xfrm>
          <a:prstGeom prst="rect">
            <a:avLst/>
          </a:prstGeom>
        </p:spPr>
        <p:txBody>
          <a:bodyPr vert="horz" lIns="0" tIns="45720" rIns="0" bIns="45720" rtlCol="0">
            <a:noAutofit/>
          </a:bodyPr>
          <a:lstStyle>
            <a:lvl1pPr marL="0" indent="0" algn="l" defTabSz="914400" rtl="0" eaLnBrk="1" latinLnBrk="0" hangingPunct="1">
              <a:lnSpc>
                <a:spcPct val="100000"/>
              </a:lnSpc>
              <a:spcBef>
                <a:spcPts val="1200"/>
              </a:spcBef>
              <a:spcAft>
                <a:spcPts val="200"/>
              </a:spcAft>
              <a:buClr>
                <a:schemeClr val="tx1"/>
              </a:buClr>
              <a:buSzPct val="100000"/>
              <a:buFont typeface="Calibri" panose="020F0502020204030204" pitchFamily="34" charset="0"/>
              <a:buNone/>
              <a:defRPr sz="1600" kern="1200">
                <a:solidFill>
                  <a:schemeClr val="tx1"/>
                </a:solidFill>
                <a:latin typeface="+mn-lt"/>
                <a:ea typeface="+mn-ea"/>
                <a:cs typeface="+mn-cs"/>
              </a:defRPr>
            </a:lvl1pPr>
            <a:lvl2pPr marL="20116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4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1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1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1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6000" dirty="0"/>
          </a:p>
        </p:txBody>
      </p:sp>
      <p:sp>
        <p:nvSpPr>
          <p:cNvPr id="4" name="TextBox 3">
            <a:extLst>
              <a:ext uri="{FF2B5EF4-FFF2-40B4-BE49-F238E27FC236}">
                <a16:creationId xmlns:a16="http://schemas.microsoft.com/office/drawing/2014/main" id="{EC28E7FE-BD2F-9B8E-521F-071D4086DD62}"/>
              </a:ext>
            </a:extLst>
          </p:cNvPr>
          <p:cNvSpPr txBox="1"/>
          <p:nvPr/>
        </p:nvSpPr>
        <p:spPr>
          <a:xfrm>
            <a:off x="831513" y="2423786"/>
            <a:ext cx="5901227" cy="3693319"/>
          </a:xfrm>
          <a:prstGeom prst="rect">
            <a:avLst/>
          </a:prstGeom>
          <a:noFill/>
        </p:spPr>
        <p:txBody>
          <a:bodyPr wrap="square">
            <a:spAutoFit/>
          </a:bodyPr>
          <a:lstStyle/>
          <a:p>
            <a:r>
              <a:rPr lang="en-US" sz="2600" b="0" i="1" dirty="0">
                <a:solidFill>
                  <a:srgbClr val="000000"/>
                </a:solidFill>
                <a:effectLst/>
              </a:rPr>
              <a:t>Put on the full armor of God, so that you can take your stand against the devil’s schemes. For our struggle is not against flesh and blood, but against the rulers, against the authorities, against the powers of this dark world and against the spiritual forces of evil in the heavenly realms</a:t>
            </a:r>
            <a:r>
              <a:rPr lang="en-US" sz="2600" b="0" i="0" dirty="0">
                <a:solidFill>
                  <a:srgbClr val="000000"/>
                </a:solidFill>
                <a:effectLst/>
              </a:rPr>
              <a:t>.  </a:t>
            </a:r>
            <a:r>
              <a:rPr lang="en-US" b="0" i="0" dirty="0">
                <a:solidFill>
                  <a:srgbClr val="000000"/>
                </a:solidFill>
                <a:effectLst/>
              </a:rPr>
              <a:t>Ephesians 6:11-12</a:t>
            </a:r>
            <a:endParaRPr lang="en-US" dirty="0"/>
          </a:p>
        </p:txBody>
      </p:sp>
      <p:pic>
        <p:nvPicPr>
          <p:cNvPr id="7" name="Content Placeholder 6">
            <a:extLst>
              <a:ext uri="{FF2B5EF4-FFF2-40B4-BE49-F238E27FC236}">
                <a16:creationId xmlns:a16="http://schemas.microsoft.com/office/drawing/2014/main" id="{8FCB234C-CE14-2D1E-8E52-FF7DA4C73186}"/>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866026" y="831850"/>
            <a:ext cx="4622532" cy="5194300"/>
          </a:xfrm>
        </p:spPr>
      </p:pic>
    </p:spTree>
    <p:extLst>
      <p:ext uri="{BB962C8B-B14F-4D97-AF65-F5344CB8AC3E}">
        <p14:creationId xmlns:p14="http://schemas.microsoft.com/office/powerpoint/2010/main" val="3079089500"/>
      </p:ext>
    </p:extLst>
  </p:cSld>
  <p:clrMapOvr>
    <a:masterClrMapping/>
  </p:clrMapOvr>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owerpoint Party_Win32_JB_v2" id="{38882D8F-135B-4B53-8430-4B694BF79376}" vid="{B574F3CD-D47E-461D-A68F-3273AD4105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96C458A-6CC1-4FEE-AC7F-D0ABFD0DD393}">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C74EDC3-6C87-4699-93BC-02BA54C8E071}">
  <ds:schemaRefs>
    <ds:schemaRef ds:uri="http://schemas.microsoft.com/sharepoint/v3/contenttype/forms"/>
  </ds:schemaRefs>
</ds:datastoreItem>
</file>

<file path=customXml/itemProps2.xml><?xml version="1.0" encoding="utf-8"?>
<ds:datastoreItem xmlns:ds="http://schemas.openxmlformats.org/officeDocument/2006/customXml" ds:itemID="{147902AF-9AD5-48A3-AD68-95C39B09F3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000AB2-1957-427C-B872-176ABC83E732}">
  <ds:schemaRefs>
    <ds:schemaRef ds:uri="71af3243-3dd4-4a8d-8c0d-dd76da1f02a5"/>
    <ds:schemaRef ds:uri="http://schemas.microsoft.com/office/2006/documentManagement/types"/>
    <ds:schemaRef ds:uri="http://purl.org/dc/elements/1.1/"/>
    <ds:schemaRef ds:uri="16c05727-aa75-4e4a-9b5f-8a80a116589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PowerPoint party</Template>
  <TotalTime>13932</TotalTime>
  <Words>614</Words>
  <Application>Microsoft Office PowerPoint</Application>
  <PresentationFormat>Widescreen</PresentationFormat>
  <Paragraphs>70</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Arabic Typesetting</vt:lpstr>
      <vt:lpstr>Arial</vt:lpstr>
      <vt:lpstr>Baskerville Old Face</vt:lpstr>
      <vt:lpstr>Calibri</vt:lpstr>
      <vt:lpstr>Century Gothic</vt:lpstr>
      <vt:lpstr>Chiller</vt:lpstr>
      <vt:lpstr>Wingdings</vt:lpstr>
      <vt:lpstr>RetrospectVTI</vt:lpstr>
      <vt:lpstr>PowerPoint Presentation</vt:lpstr>
      <vt:lpstr>PowerPoint Presentation</vt:lpstr>
      <vt:lpstr>PowerPoint Presentation</vt:lpstr>
      <vt:lpstr>Prepare for our time of study by finding and reading:</vt:lpstr>
      <vt:lpstr>On the road to becoming an overcomer</vt:lpstr>
      <vt:lpstr>living as an Overcomer by   Alleviating Fear</vt:lpstr>
      <vt:lpstr>Fear</vt:lpstr>
      <vt:lpstr>Fear</vt:lpstr>
      <vt:lpstr>PowerPoint Presentation</vt:lpstr>
      <vt:lpstr>What you should Know and do to Alleviate fear</vt:lpstr>
      <vt:lpstr>Fear</vt:lpstr>
      <vt:lpstr>PowerPoint Presentation</vt:lpstr>
      <vt:lpstr>two ways that fear can Affect you</vt:lpstr>
      <vt:lpstr>The Israelites when trapped by Pharaoh</vt:lpstr>
      <vt:lpstr>1.   Fear can cripple  your faith</vt:lpstr>
      <vt:lpstr>PowerPoint Presentation</vt:lpstr>
      <vt:lpstr>PowerPoint Presentation</vt:lpstr>
      <vt:lpstr>1.   Remember  God’s power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Lett</dc:creator>
  <cp:lastModifiedBy>Benjamin Lett</cp:lastModifiedBy>
  <cp:revision>46</cp:revision>
  <cp:lastPrinted>2023-09-20T19:46:54Z</cp:lastPrinted>
  <dcterms:created xsi:type="dcterms:W3CDTF">2023-02-01T04:17:32Z</dcterms:created>
  <dcterms:modified xsi:type="dcterms:W3CDTF">2023-09-20T19:59:56Z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