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31"/>
  </p:notesMasterIdLst>
  <p:sldIdLst>
    <p:sldId id="1016" r:id="rId5"/>
    <p:sldId id="357" r:id="rId6"/>
    <p:sldId id="356" r:id="rId7"/>
    <p:sldId id="1009" r:id="rId8"/>
    <p:sldId id="994" r:id="rId9"/>
    <p:sldId id="993" r:id="rId10"/>
    <p:sldId id="284" r:id="rId11"/>
    <p:sldId id="930" r:id="rId12"/>
    <p:sldId id="979" r:id="rId13"/>
    <p:sldId id="931" r:id="rId14"/>
    <p:sldId id="976" r:id="rId15"/>
    <p:sldId id="995" r:id="rId16"/>
    <p:sldId id="996" r:id="rId17"/>
    <p:sldId id="989" r:id="rId18"/>
    <p:sldId id="943" r:id="rId19"/>
    <p:sldId id="985" r:id="rId20"/>
    <p:sldId id="940" r:id="rId21"/>
    <p:sldId id="999" r:id="rId22"/>
    <p:sldId id="998" r:id="rId23"/>
    <p:sldId id="977" r:id="rId24"/>
    <p:sldId id="1003" r:id="rId25"/>
    <p:sldId id="1005" r:id="rId26"/>
    <p:sldId id="1006" r:id="rId27"/>
    <p:sldId id="1007" r:id="rId28"/>
    <p:sldId id="1008" r:id="rId29"/>
    <p:sldId id="988" r:id="rId3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1016"/>
            <p14:sldId id="357"/>
            <p14:sldId id="356"/>
            <p14:sldId id="1009"/>
            <p14:sldId id="994"/>
            <p14:sldId id="993"/>
            <p14:sldId id="284"/>
            <p14:sldId id="930"/>
          </p14:sldIdLst>
        </p14:section>
        <p14:section name="Untitled Section" id="{9D4CB4EB-5315-47B4-A283-6E8018E980D0}">
          <p14:sldIdLst>
            <p14:sldId id="979"/>
            <p14:sldId id="931"/>
            <p14:sldId id="976"/>
            <p14:sldId id="995"/>
            <p14:sldId id="996"/>
            <p14:sldId id="989"/>
            <p14:sldId id="943"/>
            <p14:sldId id="985"/>
            <p14:sldId id="940"/>
            <p14:sldId id="999"/>
            <p14:sldId id="998"/>
            <p14:sldId id="977"/>
            <p14:sldId id="1003"/>
            <p14:sldId id="1005"/>
            <p14:sldId id="1006"/>
            <p14:sldId id="1007"/>
            <p14:sldId id="1008"/>
            <p14:sldId id="988"/>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4"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6" autoAdjust="0"/>
  </p:normalViewPr>
  <p:slideViewPr>
    <p:cSldViewPr snapToGrid="0">
      <p:cViewPr varScale="1">
        <p:scale>
          <a:sx n="102" d="100"/>
          <a:sy n="102" d="100"/>
        </p:scale>
        <p:origin x="88" y="308"/>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9T10:42:16.661" idx="4">
    <p:pos x="4018" y="2405"/>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FA086365-1DE3-4206-8631-568DB8EFC2CA}" type="datetimeFigureOut">
              <a:rPr lang="en-US" smtClean="0"/>
              <a:t>8/23/2023</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19</a:t>
            </a:fld>
            <a:endParaRPr lang="en-US" dirty="0"/>
          </a:p>
        </p:txBody>
      </p:sp>
    </p:spTree>
    <p:extLst>
      <p:ext uri="{BB962C8B-B14F-4D97-AF65-F5344CB8AC3E}">
        <p14:creationId xmlns:p14="http://schemas.microsoft.com/office/powerpoint/2010/main" val="18283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8/23/2023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8/23/2023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8/23/2023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2.jpg"/><Relationship Id="rId4" Type="http://schemas.openxmlformats.org/officeDocument/2006/relationships/hyperlink" Target="https://pixabay.com/en/iphone-phone-smartphone-mobile-246496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question-mark-question-response-1019983/"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holy-bible-the-nail-crusifixion-1878510/"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theendisnigh.gamepedia.com/Anguish"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owl.excelsior.edu/writing-process/prewriting-strategies/prewriting-strategies-asking-defining-questions/"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wgrounds.com/art/view/brandonp/gudit-the-ethiopian-conqueror" TargetMode="Externa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photo/silhouette-of-mountains-during-sunrise-904268/"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photo/handmade-ceramics-pottery-workshop-22823/" TargetMode="Externa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262943&amp;picture=question-mark-questions"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172521&amp;picture=melting-molten-met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53426&amp;picture=biblia-abierta-en-el-salmo-118"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wpixel.com/search/pray" TargetMode="External"/><Relationship Id="rId2" Type="http://schemas.openxmlformats.org/officeDocument/2006/relationships/image" Target="../media/image18.1"/><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wallpaperflare.com/boat-petroleum-port-ship-sea-oil-sky-spring-marine-wallpaper-gccsd" TargetMode="External"/><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149011&amp;picture=a-storm-in-the-rocky-mountains" TargetMode="External"/><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hyperlink" Target="https://calvaryga.com/americans-are-confused-about-heaven/btvakdncyaaipko-jpg-large/"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s://wiki.godvillegame.com/Punish" TargetMode="External"/><Relationship Id="rId2" Type="http://schemas.openxmlformats.org/officeDocument/2006/relationships/image" Target="../media/image22.jpg"/><Relationship Id="rId1" Type="http://schemas.openxmlformats.org/officeDocument/2006/relationships/slideLayout" Target="../slideLayouts/slideLayout8.xml"/><Relationship Id="rId5" Type="http://schemas.openxmlformats.org/officeDocument/2006/relationships/hyperlink" Target="https://lucianoduarte.com/en/about-dynamic-reading/" TargetMode="Externa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hyperlink" Target="https://wiki.mabinogiworld.com/view/Courcle_Excavation_Journal_No._10"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question-mark-why-question-1829459/" TargetMode="Externa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bible-png"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228840&amp;picture=man-problems"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xfuel.com/en/search?q=Character" TargetMode="Externa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259678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0C4CF2D-6E6A-915A-8969-540BB00DBB68}"/>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366" b="366"/>
          <a:stretch>
            <a:fillRect/>
          </a:stretch>
        </p:blipFill>
        <p:spPr>
          <a:xfrm>
            <a:off x="6007804" y="685800"/>
            <a:ext cx="5579676" cy="5538787"/>
          </a:xfrm>
        </p:spPr>
      </p:pic>
      <p:sp>
        <p:nvSpPr>
          <p:cNvPr id="4" name="Title 3">
            <a:extLst>
              <a:ext uri="{FF2B5EF4-FFF2-40B4-BE49-F238E27FC236}">
                <a16:creationId xmlns:a16="http://schemas.microsoft.com/office/drawing/2014/main" id="{22DAB948-EB6D-0E9D-14F1-7227C488DA0F}"/>
              </a:ext>
            </a:extLst>
          </p:cNvPr>
          <p:cNvSpPr>
            <a:spLocks noGrp="1"/>
          </p:cNvSpPr>
          <p:nvPr>
            <p:ph type="title"/>
          </p:nvPr>
        </p:nvSpPr>
        <p:spPr/>
        <p:txBody>
          <a:bodyPr/>
          <a:lstStyle/>
          <a:p>
            <a:r>
              <a:rPr lang="en-US" b="1" dirty="0">
                <a:solidFill>
                  <a:srgbClr val="C00000"/>
                </a:solidFill>
              </a:rPr>
              <a:t>Your Thoughts</a:t>
            </a:r>
          </a:p>
        </p:txBody>
      </p:sp>
      <p:sp>
        <p:nvSpPr>
          <p:cNvPr id="5" name="Content Placeholder 4">
            <a:extLst>
              <a:ext uri="{FF2B5EF4-FFF2-40B4-BE49-F238E27FC236}">
                <a16:creationId xmlns:a16="http://schemas.microsoft.com/office/drawing/2014/main" id="{7849FEAF-EBC6-BAB7-191A-909D352EA8B5}"/>
              </a:ext>
            </a:extLst>
          </p:cNvPr>
          <p:cNvSpPr>
            <a:spLocks noGrp="1"/>
          </p:cNvSpPr>
          <p:nvPr>
            <p:ph sz="half" idx="2"/>
          </p:nvPr>
        </p:nvSpPr>
        <p:spPr>
          <a:xfrm>
            <a:off x="1175672" y="2623928"/>
            <a:ext cx="4157296" cy="2461639"/>
          </a:xfrm>
        </p:spPr>
        <p:txBody>
          <a:bodyPr>
            <a:normAutofit/>
          </a:bodyPr>
          <a:lstStyle/>
          <a:p>
            <a:r>
              <a:rPr lang="en-US" sz="2800" dirty="0">
                <a:effectLst/>
                <a:latin typeface="Century Gothic" panose="020B0502020202020204" pitchFamily="34" charset="0"/>
                <a:ea typeface="Calibri" panose="020F0502020204030204" pitchFamily="34" charset="0"/>
                <a:cs typeface="Times New Roman" panose="02020603050405020304" pitchFamily="18" charset="0"/>
              </a:rPr>
              <a:t>“We as Christians are not exempt from painful problems and often have more problems than non-Christians.”</a:t>
            </a:r>
            <a:endParaRPr lang="en-US" sz="2800" b="1" dirty="0">
              <a:solidFill>
                <a:srgbClr val="C00000"/>
              </a:solidFill>
            </a:endParaRPr>
          </a:p>
        </p:txBody>
      </p:sp>
    </p:spTree>
    <p:extLst>
      <p:ext uri="{BB962C8B-B14F-4D97-AF65-F5344CB8AC3E}">
        <p14:creationId xmlns:p14="http://schemas.microsoft.com/office/powerpoint/2010/main" val="383927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D57BF5-A39F-7DE9-E87C-7DE3A098743B}"/>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66858" y="1071155"/>
            <a:ext cx="4302034" cy="4606834"/>
          </a:xfrm>
        </p:spPr>
      </p:pic>
      <p:sp>
        <p:nvSpPr>
          <p:cNvPr id="5" name="TextBox 4">
            <a:extLst>
              <a:ext uri="{FF2B5EF4-FFF2-40B4-BE49-F238E27FC236}">
                <a16:creationId xmlns:a16="http://schemas.microsoft.com/office/drawing/2014/main" id="{ABE3E755-6178-71E0-4D50-44D6AF68F626}"/>
              </a:ext>
            </a:extLst>
          </p:cNvPr>
          <p:cNvSpPr txBox="1"/>
          <p:nvPr/>
        </p:nvSpPr>
        <p:spPr>
          <a:xfrm>
            <a:off x="923108" y="2437336"/>
            <a:ext cx="5808617" cy="2246769"/>
          </a:xfrm>
          <a:prstGeom prst="rect">
            <a:avLst/>
          </a:prstGeom>
          <a:noFill/>
        </p:spPr>
        <p:txBody>
          <a:bodyPr wrap="square">
            <a:spAutoFit/>
          </a:bodyPr>
          <a:lstStyle/>
          <a:p>
            <a:pPr marL="0" marR="0">
              <a:spcBef>
                <a:spcPts val="0"/>
              </a:spcBef>
              <a:spcAft>
                <a:spcPts val="0"/>
              </a:spcAft>
            </a:pPr>
            <a:r>
              <a:rPr lang="en-US" sz="2800" b="1" kern="100" baseline="300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33 </a:t>
            </a:r>
            <a:r>
              <a:rPr lang="en-US" sz="2800" kern="1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“I have told you these things, so that in me you may have peace. In this world you will have trouble. But take heart! I have overcome the world.”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2">
            <a:extLst>
              <a:ext uri="{FF2B5EF4-FFF2-40B4-BE49-F238E27FC236}">
                <a16:creationId xmlns:a16="http://schemas.microsoft.com/office/drawing/2014/main" id="{EE5AEA3E-0E9F-F822-43AE-CE2C30AB053D}"/>
              </a:ext>
            </a:extLst>
          </p:cNvPr>
          <p:cNvSpPr>
            <a:spLocks noGrp="1"/>
          </p:cNvSpPr>
          <p:nvPr>
            <p:ph type="title"/>
          </p:nvPr>
        </p:nvSpPr>
        <p:spPr>
          <a:xfrm>
            <a:off x="792480" y="4867811"/>
            <a:ext cx="5486400" cy="1292750"/>
          </a:xfrm>
        </p:spPr>
        <p:txBody>
          <a:bodyPr/>
          <a:lstStyle/>
          <a:p>
            <a:r>
              <a:rPr lang="en-US" sz="2800" b="1" dirty="0">
                <a:solidFill>
                  <a:srgbClr val="C00000"/>
                </a:solidFill>
              </a:rPr>
              <a:t>John 16:33</a:t>
            </a:r>
          </a:p>
        </p:txBody>
      </p:sp>
      <p:sp>
        <p:nvSpPr>
          <p:cNvPr id="2" name="Title 2">
            <a:extLst>
              <a:ext uri="{FF2B5EF4-FFF2-40B4-BE49-F238E27FC236}">
                <a16:creationId xmlns:a16="http://schemas.microsoft.com/office/drawing/2014/main" id="{0503B907-8F79-B1A5-568D-B89E411167E2}"/>
              </a:ext>
            </a:extLst>
          </p:cNvPr>
          <p:cNvSpPr txBox="1">
            <a:spLocks/>
          </p:cNvSpPr>
          <p:nvPr/>
        </p:nvSpPr>
        <p:spPr>
          <a:xfrm>
            <a:off x="792480" y="960880"/>
            <a:ext cx="5486400" cy="129275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2800" b="1" dirty="0">
                <a:solidFill>
                  <a:srgbClr val="C00000"/>
                </a:solidFill>
              </a:rPr>
              <a:t>Jesus says:</a:t>
            </a:r>
          </a:p>
        </p:txBody>
      </p:sp>
    </p:spTree>
    <p:extLst>
      <p:ext uri="{BB962C8B-B14F-4D97-AF65-F5344CB8AC3E}">
        <p14:creationId xmlns:p14="http://schemas.microsoft.com/office/powerpoint/2010/main" val="170707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A94A35-AC32-D5A5-0675-5680F7B646B5}"/>
              </a:ext>
            </a:extLst>
          </p:cNvPr>
          <p:cNvSpPr>
            <a:spLocks noGrp="1"/>
          </p:cNvSpPr>
          <p:nvPr>
            <p:ph type="ctrTitle"/>
          </p:nvPr>
        </p:nvSpPr>
        <p:spPr>
          <a:xfrm>
            <a:off x="1066800" y="1901952"/>
            <a:ext cx="5647151" cy="2864201"/>
          </a:xfrm>
        </p:spPr>
        <p:txBody>
          <a:bodyPr>
            <a:normAutofit fontScale="90000"/>
          </a:bodyPr>
          <a:lstStyle/>
          <a:p>
            <a:r>
              <a:rPr lang="en-US" sz="2400" cap="none" dirty="0">
                <a:effectLst/>
                <a:latin typeface="Century Gothic" panose="020B0502020202020204" pitchFamily="34" charset="0"/>
                <a:ea typeface="Calibri" panose="020F0502020204030204" pitchFamily="34" charset="0"/>
                <a:cs typeface="Times New Roman" panose="02020603050405020304" pitchFamily="18" charset="0"/>
              </a:rPr>
              <a:t>Greek word translated trouble (THLIPSIS, th-lip´-sis), or “tribulation” in the KJV, means “pressing or pressure that burdens our spirits.” </a:t>
            </a:r>
            <a:br>
              <a:rPr lang="en-US" sz="2400" cap="none" dirty="0">
                <a:effectLst/>
                <a:latin typeface="Century Gothic" panose="020B0502020202020204" pitchFamily="34" charset="0"/>
                <a:ea typeface="Calibri" panose="020F0502020204030204" pitchFamily="34" charset="0"/>
                <a:cs typeface="Times New Roman" panose="02020603050405020304" pitchFamily="18" charset="0"/>
              </a:rPr>
            </a:br>
            <a:br>
              <a:rPr lang="en-US" sz="2400" cap="none"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dirty="0">
                <a:effectLst/>
                <a:latin typeface="Century Gothic" panose="020B0502020202020204" pitchFamily="34" charset="0"/>
                <a:ea typeface="Calibri" panose="020F0502020204030204" pitchFamily="34" charset="0"/>
                <a:cs typeface="Times New Roman" panose="02020603050405020304" pitchFamily="18" charset="0"/>
              </a:rPr>
              <a:t>severe affliction or anguish</a:t>
            </a:r>
            <a:endParaRPr lang="en-US" sz="4800" cap="none" dirty="0"/>
          </a:p>
        </p:txBody>
      </p:sp>
      <p:sp>
        <p:nvSpPr>
          <p:cNvPr id="5" name="Subtitle 4">
            <a:extLst>
              <a:ext uri="{FF2B5EF4-FFF2-40B4-BE49-F238E27FC236}">
                <a16:creationId xmlns:a16="http://schemas.microsoft.com/office/drawing/2014/main" id="{113ECC22-D710-9C60-3CE5-D1CC6E2D24DE}"/>
              </a:ext>
            </a:extLst>
          </p:cNvPr>
          <p:cNvSpPr>
            <a:spLocks noGrp="1"/>
          </p:cNvSpPr>
          <p:nvPr>
            <p:ph type="subTitle" idx="1"/>
          </p:nvPr>
        </p:nvSpPr>
        <p:spPr>
          <a:xfrm>
            <a:off x="1066800" y="758952"/>
            <a:ext cx="10058400" cy="1143000"/>
          </a:xfrm>
        </p:spPr>
        <p:txBody>
          <a:bodyPr>
            <a:normAutofit/>
          </a:bodyPr>
          <a:lstStyle/>
          <a:p>
            <a:r>
              <a:rPr lang="en-US" sz="3200" b="1" dirty="0"/>
              <a:t>Trouble</a:t>
            </a:r>
          </a:p>
        </p:txBody>
      </p:sp>
      <p:pic>
        <p:nvPicPr>
          <p:cNvPr id="7" name="Picture 6">
            <a:extLst>
              <a:ext uri="{FF2B5EF4-FFF2-40B4-BE49-F238E27FC236}">
                <a16:creationId xmlns:a16="http://schemas.microsoft.com/office/drawing/2014/main" id="{12398D8C-4CAA-EC17-4787-63232128CD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21638" y="1596066"/>
            <a:ext cx="4438846" cy="3916388"/>
          </a:xfrm>
          <a:prstGeom prst="rect">
            <a:avLst/>
          </a:prstGeom>
        </p:spPr>
      </p:pic>
    </p:spTree>
    <p:extLst>
      <p:ext uri="{BB962C8B-B14F-4D97-AF65-F5344CB8AC3E}">
        <p14:creationId xmlns:p14="http://schemas.microsoft.com/office/powerpoint/2010/main" val="31280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329BF-D962-832E-9214-C32DD8C6C026}"/>
              </a:ext>
            </a:extLst>
          </p:cNvPr>
          <p:cNvSpPr>
            <a:spLocks noGrp="1"/>
          </p:cNvSpPr>
          <p:nvPr>
            <p:ph type="ctrTitle"/>
          </p:nvPr>
        </p:nvSpPr>
        <p:spPr>
          <a:xfrm>
            <a:off x="1097280" y="758952"/>
            <a:ext cx="10058400" cy="4232670"/>
          </a:xfrm>
        </p:spPr>
        <p:txBody>
          <a:bodyPr>
            <a:normAutofit/>
          </a:bodyPr>
          <a:lstStyle/>
          <a:p>
            <a:pPr algn="ctr"/>
            <a:r>
              <a:rPr lang="en-US" sz="3200" kern="100" cap="none" dirty="0">
                <a:effectLst/>
                <a:latin typeface="Century Gothic" panose="020B0502020202020204" pitchFamily="34" charset="0"/>
                <a:ea typeface="Calibri" panose="020F0502020204030204" pitchFamily="34" charset="0"/>
                <a:cs typeface="Times New Roman" panose="02020603050405020304" pitchFamily="18" charset="0"/>
              </a:rPr>
              <a:t>In Romans 8, Paul writes about all kinds of problems:</a:t>
            </a:r>
            <a:br>
              <a:rPr lang="en-US" sz="3200" kern="100" cap="none" dirty="0">
                <a:effectLst/>
                <a:latin typeface="Century Gothic" panose="020B0502020202020204" pitchFamily="34" charset="0"/>
                <a:ea typeface="Calibri" panose="020F0502020204030204" pitchFamily="34" charset="0"/>
                <a:cs typeface="Times New Roman" panose="02020603050405020304" pitchFamily="18" charset="0"/>
              </a:rPr>
            </a:br>
            <a:br>
              <a:rPr lang="en-US" sz="3200" kern="100" cap="none"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kern="100" cap="none" dirty="0">
                <a:effectLst/>
                <a:latin typeface="Century Gothic" panose="020B0502020202020204" pitchFamily="34" charset="0"/>
                <a:ea typeface="Calibri" panose="020F0502020204030204" pitchFamily="34" charset="0"/>
                <a:cs typeface="Times New Roman" panose="02020603050405020304" pitchFamily="18" charset="0"/>
              </a:rPr>
              <a:t> </a:t>
            </a:r>
            <a:br>
              <a:rPr lang="en-US" sz="3200" kern="100"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i="1" kern="100" cap="none" dirty="0">
                <a:effectLst/>
                <a:latin typeface="Century Gothic" panose="020B0502020202020204" pitchFamily="34" charset="0"/>
                <a:ea typeface="Calibri" panose="020F0502020204030204" pitchFamily="34" charset="0"/>
                <a:cs typeface="Times New Roman" panose="02020603050405020304" pitchFamily="18" charset="0"/>
              </a:rPr>
              <a:t>trouble . . . hardship . . . persecution . . . famine . . .</a:t>
            </a:r>
            <a:br>
              <a:rPr lang="en-US" sz="3200" i="1" kern="100" cap="none" dirty="0">
                <a:effectLst/>
                <a:latin typeface="Century Gothic" panose="020B0502020202020204" pitchFamily="34" charset="0"/>
                <a:ea typeface="Calibri" panose="020F0502020204030204" pitchFamily="34" charset="0"/>
                <a:cs typeface="Times New Roman" panose="02020603050405020304" pitchFamily="18" charset="0"/>
              </a:rPr>
            </a:br>
            <a:br>
              <a:rPr lang="en-US" sz="3200" i="1" kern="100" cap="none" dirty="0">
                <a:effectLst/>
                <a:latin typeface="Century Gothic" panose="020B0502020202020204" pitchFamily="34" charset="0"/>
                <a:ea typeface="Calibri" panose="020F0502020204030204" pitchFamily="34" charset="0"/>
                <a:cs typeface="Times New Roman" panose="02020603050405020304" pitchFamily="18" charset="0"/>
              </a:rPr>
            </a:br>
            <a:r>
              <a:rPr lang="en-US" sz="3200" i="1" kern="100" cap="none" dirty="0">
                <a:effectLst/>
                <a:latin typeface="Century Gothic" panose="020B0502020202020204" pitchFamily="34" charset="0"/>
                <a:ea typeface="Calibri" panose="020F0502020204030204" pitchFamily="34" charset="0"/>
                <a:cs typeface="Times New Roman" panose="02020603050405020304" pitchFamily="18" charset="0"/>
              </a:rPr>
              <a:t> nakedness . . . danger . . . sword and death</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Subtitle 4">
            <a:extLst>
              <a:ext uri="{FF2B5EF4-FFF2-40B4-BE49-F238E27FC236}">
                <a16:creationId xmlns:a16="http://schemas.microsoft.com/office/drawing/2014/main" id="{3F962F0E-890E-FF34-0905-AB669EFE1C85}"/>
              </a:ext>
            </a:extLst>
          </p:cNvPr>
          <p:cNvSpPr>
            <a:spLocks noGrp="1"/>
          </p:cNvSpPr>
          <p:nvPr>
            <p:ph type="subTitle" idx="1"/>
          </p:nvPr>
        </p:nvSpPr>
        <p:spPr>
          <a:xfrm>
            <a:off x="1066800" y="5223353"/>
            <a:ext cx="10058400" cy="696322"/>
          </a:xfrm>
        </p:spPr>
        <p:txBody>
          <a:bodyPr/>
          <a:lstStyle/>
          <a:p>
            <a:r>
              <a:rPr lang="en-US" dirty="0"/>
              <a:t>Romans 8:35-36</a:t>
            </a:r>
          </a:p>
        </p:txBody>
      </p:sp>
    </p:spTree>
    <p:extLst>
      <p:ext uri="{BB962C8B-B14F-4D97-AF65-F5344CB8AC3E}">
        <p14:creationId xmlns:p14="http://schemas.microsoft.com/office/powerpoint/2010/main" val="150290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E3E755-6178-71E0-4D50-44D6AF68F626}"/>
              </a:ext>
            </a:extLst>
          </p:cNvPr>
          <p:cNvSpPr txBox="1"/>
          <p:nvPr/>
        </p:nvSpPr>
        <p:spPr>
          <a:xfrm>
            <a:off x="792480" y="978054"/>
            <a:ext cx="5808617" cy="4770537"/>
          </a:xfrm>
          <a:prstGeom prst="rect">
            <a:avLst/>
          </a:prstGeom>
          <a:noFill/>
        </p:spPr>
        <p:txBody>
          <a:bodyPr wrap="square">
            <a:spAutoFit/>
          </a:bodyPr>
          <a:lstStyle/>
          <a:p>
            <a:pPr algn="ctr"/>
            <a:r>
              <a:rPr lang="en-US" sz="4800" dirty="0">
                <a:effectLst/>
                <a:ea typeface="Calibri" panose="020F0502020204030204" pitchFamily="34" charset="0"/>
                <a:cs typeface="Times New Roman" panose="02020603050405020304" pitchFamily="18" charset="0"/>
              </a:rPr>
              <a:t>Paul on </a:t>
            </a:r>
          </a:p>
          <a:p>
            <a:pPr algn="ctr"/>
            <a:r>
              <a:rPr lang="en-US" sz="4800" dirty="0">
                <a:ea typeface="Calibri" panose="020F0502020204030204" pitchFamily="34" charset="0"/>
                <a:cs typeface="Times New Roman" panose="02020603050405020304" pitchFamily="18" charset="0"/>
              </a:rPr>
              <a:t>PROBLEMS</a:t>
            </a:r>
            <a:endParaRPr lang="en-US" sz="4800" dirty="0">
              <a:effectLst/>
              <a:ea typeface="Calibri" panose="020F0502020204030204" pitchFamily="34" charset="0"/>
              <a:cs typeface="Times New Roman" panose="02020603050405020304" pitchFamily="18" charset="0"/>
            </a:endParaRPr>
          </a:p>
          <a:p>
            <a:pPr algn="ctr"/>
            <a:endParaRPr lang="en-US" sz="4800" b="1" dirty="0">
              <a:solidFill>
                <a:srgbClr val="C00000"/>
              </a:solidFill>
              <a:ea typeface="Calibri" panose="020F0502020204030204" pitchFamily="34" charset="0"/>
              <a:cs typeface="Times New Roman" panose="02020603050405020304" pitchFamily="18" charset="0"/>
            </a:endParaRPr>
          </a:p>
          <a:p>
            <a:pPr algn="ctr"/>
            <a:endParaRPr lang="en-US" sz="4800" b="1" dirty="0">
              <a:solidFill>
                <a:srgbClr val="C00000"/>
              </a:solidFill>
              <a:effectLst/>
              <a:ea typeface="Calibri" panose="020F0502020204030204" pitchFamily="34" charset="0"/>
              <a:cs typeface="Times New Roman" panose="02020603050405020304" pitchFamily="18" charset="0"/>
            </a:endParaRPr>
          </a:p>
          <a:p>
            <a:pPr algn="ctr"/>
            <a:r>
              <a:rPr lang="en-US" sz="2800" b="1" i="1" dirty="0">
                <a:solidFill>
                  <a:srgbClr val="C00000"/>
                </a:solidFill>
                <a:effectLst/>
                <a:ea typeface="Calibri" panose="020F0502020204030204" pitchFamily="34" charset="0"/>
                <a:cs typeface="Times New Roman" panose="02020603050405020304" pitchFamily="18" charset="0"/>
              </a:rPr>
              <a:t>What does he write concerning these problems?</a:t>
            </a:r>
          </a:p>
          <a:p>
            <a:pPr algn="ctr"/>
            <a:endParaRPr lang="en-US" sz="2800" b="1" i="1" dirty="0">
              <a:solidFill>
                <a:srgbClr val="C00000"/>
              </a:solidFill>
              <a:cs typeface="Times New Roman" panose="02020603050405020304" pitchFamily="18" charset="0"/>
            </a:endParaRPr>
          </a:p>
          <a:p>
            <a:pPr algn="ctr"/>
            <a:r>
              <a:rPr lang="en-US" sz="2800" b="1" i="1" dirty="0">
                <a:solidFill>
                  <a:srgbClr val="C00000"/>
                </a:solidFill>
                <a:cs typeface="Times New Roman" panose="02020603050405020304" pitchFamily="18" charset="0"/>
              </a:rPr>
              <a:t>See Romans 8:37</a:t>
            </a:r>
            <a:endParaRPr lang="en-US" sz="2800" b="1" i="1" dirty="0">
              <a:solidFill>
                <a:srgbClr val="C00000"/>
              </a:solidFill>
            </a:endParaRPr>
          </a:p>
        </p:txBody>
      </p:sp>
      <p:pic>
        <p:nvPicPr>
          <p:cNvPr id="6" name="Content Placeholder 5">
            <a:extLst>
              <a:ext uri="{FF2B5EF4-FFF2-40B4-BE49-F238E27FC236}">
                <a16:creationId xmlns:a16="http://schemas.microsoft.com/office/drawing/2014/main" id="{48BF8DFA-FA94-284C-F062-6ADBEB5AA70D}"/>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76996" y="1305838"/>
            <a:ext cx="4422524" cy="4246323"/>
          </a:xfrm>
        </p:spPr>
      </p:pic>
    </p:spTree>
    <p:extLst>
      <p:ext uri="{BB962C8B-B14F-4D97-AF65-F5344CB8AC3E}">
        <p14:creationId xmlns:p14="http://schemas.microsoft.com/office/powerpoint/2010/main" val="269410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EDE508-B4CB-2D5E-EDD6-AA159DF3A731}"/>
              </a:ext>
            </a:extLst>
          </p:cNvPr>
          <p:cNvSpPr>
            <a:spLocks noGrp="1"/>
          </p:cNvSpPr>
          <p:nvPr>
            <p:ph type="pic" sz="quarter" idx="13"/>
          </p:nvPr>
        </p:nvSpPr>
        <p:spPr>
          <a:xfrm>
            <a:off x="822908" y="879953"/>
            <a:ext cx="5632450" cy="5098093"/>
          </a:xfrm>
        </p:spPr>
        <p:txBody>
          <a:bodyPr/>
          <a:lstStyle/>
          <a:p>
            <a:endParaRPr lang="en-US" dirty="0"/>
          </a:p>
        </p:txBody>
      </p:sp>
      <p:sp>
        <p:nvSpPr>
          <p:cNvPr id="5" name="Title 4">
            <a:extLst>
              <a:ext uri="{FF2B5EF4-FFF2-40B4-BE49-F238E27FC236}">
                <a16:creationId xmlns:a16="http://schemas.microsoft.com/office/drawing/2014/main" id="{81CEB141-9E9A-DE86-E8C3-1D2F7A3D3BEC}"/>
              </a:ext>
            </a:extLst>
          </p:cNvPr>
          <p:cNvSpPr txBox="1">
            <a:spLocks noGrp="1"/>
          </p:cNvSpPr>
          <p:nvPr>
            <p:ph type="title"/>
          </p:nvPr>
        </p:nvSpPr>
        <p:spPr>
          <a:xfrm>
            <a:off x="1488611" y="1186770"/>
            <a:ext cx="4157662" cy="4379982"/>
          </a:xfrm>
          <a:prstGeom prst="rect">
            <a:avLst/>
          </a:prstGeom>
          <a:noFill/>
        </p:spPr>
        <p:txBody>
          <a:bodyPr wrap="square">
            <a:spAutoFit/>
          </a:bodyPr>
          <a:lstStyle/>
          <a:p>
            <a:pPr algn="ctr">
              <a:lnSpc>
                <a:spcPct val="150000"/>
              </a:lnSpc>
            </a:pPr>
            <a:r>
              <a:rPr lang="en-US" sz="4800" b="1" i="1" cap="none" dirty="0">
                <a:solidFill>
                  <a:schemeClr val="bg1"/>
                </a:solidFill>
              </a:rPr>
              <a:t>What does it mean to be more than a conqueror?</a:t>
            </a:r>
          </a:p>
        </p:txBody>
      </p:sp>
      <p:pic>
        <p:nvPicPr>
          <p:cNvPr id="9" name="Content Placeholder 8">
            <a:extLst>
              <a:ext uri="{FF2B5EF4-FFF2-40B4-BE49-F238E27FC236}">
                <a16:creationId xmlns:a16="http://schemas.microsoft.com/office/drawing/2014/main" id="{820CAB01-B3AD-FC22-1747-12F4AD40780D}"/>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79503" y="879953"/>
            <a:ext cx="3883860" cy="5148197"/>
          </a:xfrm>
        </p:spPr>
      </p:pic>
    </p:spTree>
    <p:extLst>
      <p:ext uri="{BB962C8B-B14F-4D97-AF65-F5344CB8AC3E}">
        <p14:creationId xmlns:p14="http://schemas.microsoft.com/office/powerpoint/2010/main" val="225300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855949" y="1231251"/>
            <a:ext cx="5832949" cy="587584"/>
          </a:xfrm>
        </p:spPr>
        <p:txBody>
          <a:bodyPr/>
          <a:lstStyle/>
          <a:p>
            <a:pPr algn="l"/>
            <a:r>
              <a:rPr lang="en-US" sz="3200" b="1" dirty="0"/>
              <a:t>How does God do that?</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7489488" y="792956"/>
            <a:ext cx="3388289" cy="5379243"/>
          </a:xfrm>
        </p:spPr>
        <p:txBody>
          <a:bodyPr>
            <a:noAutofit/>
          </a:bodyPr>
          <a:lstStyle/>
          <a:p>
            <a:pPr marL="285750" indent="-285750" algn="ctr">
              <a:buFont typeface="Wingdings" panose="05000000000000000000" pitchFamily="2" charset="2"/>
              <a:buChar char="ü"/>
            </a:pPr>
            <a:r>
              <a:rPr lang="en-US" sz="4000" b="1" dirty="0">
                <a:solidFill>
                  <a:srgbClr val="C00000"/>
                </a:solidFill>
              </a:rPr>
              <a:t>Directs us</a:t>
            </a:r>
          </a:p>
          <a:p>
            <a:pPr marL="0" indent="0" algn="ctr">
              <a:buNone/>
            </a:pPr>
            <a:endParaRPr lang="en-US" sz="800" b="1" dirty="0">
              <a:solidFill>
                <a:srgbClr val="C00000"/>
              </a:solidFill>
            </a:endParaRPr>
          </a:p>
          <a:p>
            <a:pPr marL="285750" indent="-285750" algn="ctr">
              <a:buFont typeface="Wingdings" panose="05000000000000000000" pitchFamily="2" charset="2"/>
              <a:buChar char="ü"/>
            </a:pPr>
            <a:r>
              <a:rPr lang="en-US" sz="4000" b="1" dirty="0">
                <a:solidFill>
                  <a:srgbClr val="C00000"/>
                </a:solidFill>
              </a:rPr>
              <a:t>Inspects us</a:t>
            </a:r>
          </a:p>
          <a:p>
            <a:pPr marL="0" indent="0" algn="ctr">
              <a:buNone/>
            </a:pPr>
            <a:endParaRPr lang="en-US" sz="800" b="1" dirty="0">
              <a:solidFill>
                <a:srgbClr val="C00000"/>
              </a:solidFill>
            </a:endParaRPr>
          </a:p>
          <a:p>
            <a:pPr marL="285750" indent="-285750" algn="ctr">
              <a:buFont typeface="Wingdings" panose="05000000000000000000" pitchFamily="2" charset="2"/>
              <a:buChar char="ü"/>
            </a:pPr>
            <a:r>
              <a:rPr lang="en-US" sz="4000" b="1" dirty="0">
                <a:solidFill>
                  <a:srgbClr val="C00000"/>
                </a:solidFill>
              </a:rPr>
              <a:t>Corrects us</a:t>
            </a:r>
          </a:p>
          <a:p>
            <a:pPr marL="285750" indent="-285750" algn="ctr">
              <a:buFont typeface="Wingdings" panose="05000000000000000000" pitchFamily="2" charset="2"/>
              <a:buChar char="ü"/>
            </a:pPr>
            <a:endParaRPr lang="en-US" sz="800" b="1" dirty="0">
              <a:solidFill>
                <a:srgbClr val="C00000"/>
              </a:solidFill>
            </a:endParaRPr>
          </a:p>
          <a:p>
            <a:pPr marL="285750" indent="-285750" algn="ctr">
              <a:buFont typeface="Wingdings" panose="05000000000000000000" pitchFamily="2" charset="2"/>
              <a:buChar char="ü"/>
            </a:pPr>
            <a:r>
              <a:rPr lang="en-US" sz="4000" b="1" dirty="0">
                <a:solidFill>
                  <a:srgbClr val="C00000"/>
                </a:solidFill>
              </a:rPr>
              <a:t>Perfects us</a:t>
            </a:r>
          </a:p>
        </p:txBody>
      </p:sp>
      <p:pic>
        <p:nvPicPr>
          <p:cNvPr id="7" name="Picture 6">
            <a:extLst>
              <a:ext uri="{FF2B5EF4-FFF2-40B4-BE49-F238E27FC236}">
                <a16:creationId xmlns:a16="http://schemas.microsoft.com/office/drawing/2014/main" id="{169A240C-EE12-403C-C231-875B6AC14A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299" y="2323579"/>
            <a:ext cx="5943599" cy="3751545"/>
          </a:xfrm>
          <a:prstGeom prst="rect">
            <a:avLst/>
          </a:prstGeom>
        </p:spPr>
      </p:pic>
    </p:spTree>
    <p:extLst>
      <p:ext uri="{BB962C8B-B14F-4D97-AF65-F5344CB8AC3E}">
        <p14:creationId xmlns:p14="http://schemas.microsoft.com/office/powerpoint/2010/main" val="253828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393B3C1-8610-A0BE-BBFB-00A736410EBF}"/>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3682" r="23682"/>
          <a:stretch>
            <a:fillRect/>
          </a:stretch>
        </p:blipFill>
        <p:spPr/>
      </p:pic>
      <p:sp>
        <p:nvSpPr>
          <p:cNvPr id="4" name="Title 3">
            <a:extLst>
              <a:ext uri="{FF2B5EF4-FFF2-40B4-BE49-F238E27FC236}">
                <a16:creationId xmlns:a16="http://schemas.microsoft.com/office/drawing/2014/main" id="{B06E059C-CC7E-FC0F-4867-EF2693BF8807}"/>
              </a:ext>
            </a:extLst>
          </p:cNvPr>
          <p:cNvSpPr>
            <a:spLocks noGrp="1"/>
          </p:cNvSpPr>
          <p:nvPr>
            <p:ph type="title"/>
          </p:nvPr>
        </p:nvSpPr>
        <p:spPr>
          <a:xfrm>
            <a:off x="1078491" y="693772"/>
            <a:ext cx="4404360" cy="741880"/>
          </a:xfrm>
        </p:spPr>
        <p:txBody>
          <a:bodyPr>
            <a:normAutofit/>
          </a:bodyPr>
          <a:lstStyle/>
          <a:p>
            <a:r>
              <a:rPr lang="en-US" sz="3200" b="1" dirty="0">
                <a:solidFill>
                  <a:srgbClr val="C00000"/>
                </a:solidFill>
              </a:rPr>
              <a:t>Directs us</a:t>
            </a:r>
          </a:p>
        </p:txBody>
      </p:sp>
      <p:sp>
        <p:nvSpPr>
          <p:cNvPr id="5" name="Content Placeholder 4">
            <a:extLst>
              <a:ext uri="{FF2B5EF4-FFF2-40B4-BE49-F238E27FC236}">
                <a16:creationId xmlns:a16="http://schemas.microsoft.com/office/drawing/2014/main" id="{ABB83CDB-397E-15AE-F3BA-EDEEAE96A130}"/>
              </a:ext>
            </a:extLst>
          </p:cNvPr>
          <p:cNvSpPr>
            <a:spLocks noGrp="1"/>
          </p:cNvSpPr>
          <p:nvPr>
            <p:ph sz="half" idx="2"/>
          </p:nvPr>
        </p:nvSpPr>
        <p:spPr>
          <a:xfrm>
            <a:off x="1141121" y="1649094"/>
            <a:ext cx="4157296" cy="4144194"/>
          </a:xfrm>
        </p:spPr>
        <p:txBody>
          <a:bodyPr>
            <a:normAutofit fontScale="85000" lnSpcReduction="20000"/>
          </a:bodyPr>
          <a:lstStyle/>
          <a:p>
            <a:r>
              <a:rPr lang="en-US" sz="2800" b="0" i="1" dirty="0">
                <a:solidFill>
                  <a:srgbClr val="000000"/>
                </a:solidFill>
                <a:effectLst/>
              </a:rPr>
              <a:t>Before I was afflicted I went astray, but now I obey your word. </a:t>
            </a:r>
            <a:r>
              <a:rPr lang="en-US" sz="2800" dirty="0">
                <a:solidFill>
                  <a:srgbClr val="000000"/>
                </a:solidFill>
                <a:latin typeface="system-ui"/>
              </a:rPr>
              <a:t>Psalm 119:67</a:t>
            </a:r>
          </a:p>
          <a:p>
            <a:endParaRPr lang="en-US" sz="2400" dirty="0">
              <a:solidFill>
                <a:srgbClr val="000000"/>
              </a:solidFill>
              <a:latin typeface="system-ui"/>
            </a:endParaRPr>
          </a:p>
          <a:p>
            <a:r>
              <a:rPr lang="en-US" sz="2800" b="0" i="1" dirty="0">
                <a:solidFill>
                  <a:srgbClr val="000000"/>
                </a:solidFill>
                <a:effectLst/>
              </a:rPr>
              <a:t>…Therefore, in order to keep me from becoming conceited, I was given a thorn in my flesh, a messenger of Satan, to torment me. </a:t>
            </a:r>
          </a:p>
          <a:p>
            <a:r>
              <a:rPr lang="en-US" sz="2800" b="0" i="0" dirty="0">
                <a:solidFill>
                  <a:srgbClr val="000000"/>
                </a:solidFill>
                <a:effectLst/>
              </a:rPr>
              <a:t>2 Corinthians 12:7</a:t>
            </a:r>
            <a:endParaRPr lang="en-US" sz="2400" dirty="0"/>
          </a:p>
        </p:txBody>
      </p:sp>
    </p:spTree>
    <p:extLst>
      <p:ext uri="{BB962C8B-B14F-4D97-AF65-F5344CB8AC3E}">
        <p14:creationId xmlns:p14="http://schemas.microsoft.com/office/powerpoint/2010/main" val="424468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36632-3C82-2FC4-8C6A-21F8A943A9C5}"/>
              </a:ext>
            </a:extLst>
          </p:cNvPr>
          <p:cNvSpPr>
            <a:spLocks noGrp="1"/>
          </p:cNvSpPr>
          <p:nvPr>
            <p:ph type="title"/>
          </p:nvPr>
        </p:nvSpPr>
        <p:spPr>
          <a:xfrm>
            <a:off x="1189326" y="1134269"/>
            <a:ext cx="5223886" cy="4471128"/>
          </a:xfrm>
        </p:spPr>
        <p:txBody>
          <a:bodyPr>
            <a:normAutofit fontScale="90000"/>
          </a:bodyPr>
          <a:lstStyle/>
          <a:p>
            <a:r>
              <a:rPr lang="en-US" sz="6600" b="1" dirty="0">
                <a:effectLst/>
                <a:ea typeface="Calibri" panose="020F0502020204030204" pitchFamily="34" charset="0"/>
                <a:cs typeface="Times New Roman" panose="02020603050405020304" pitchFamily="18" charset="0"/>
              </a:rPr>
              <a:t>God uses problems to direct us away from……..?</a:t>
            </a:r>
            <a:endParaRPr lang="en-US" sz="6600" b="1" dirty="0"/>
          </a:p>
        </p:txBody>
      </p:sp>
      <p:pic>
        <p:nvPicPr>
          <p:cNvPr id="7" name="Content Placeholder 6">
            <a:extLst>
              <a:ext uri="{FF2B5EF4-FFF2-40B4-BE49-F238E27FC236}">
                <a16:creationId xmlns:a16="http://schemas.microsoft.com/office/drawing/2014/main" id="{4FB24CC9-B439-247C-AE3D-5A39EBC3A7BE}"/>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413212" y="1134269"/>
            <a:ext cx="4589462" cy="4589462"/>
          </a:xfrm>
        </p:spPr>
      </p:pic>
    </p:spTree>
    <p:extLst>
      <p:ext uri="{BB962C8B-B14F-4D97-AF65-F5344CB8AC3E}">
        <p14:creationId xmlns:p14="http://schemas.microsoft.com/office/powerpoint/2010/main" val="110260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E059C-CC7E-FC0F-4867-EF2693BF8807}"/>
              </a:ext>
            </a:extLst>
          </p:cNvPr>
          <p:cNvSpPr>
            <a:spLocks noGrp="1"/>
          </p:cNvSpPr>
          <p:nvPr>
            <p:ph type="title"/>
          </p:nvPr>
        </p:nvSpPr>
        <p:spPr>
          <a:xfrm>
            <a:off x="1078491" y="693772"/>
            <a:ext cx="4404360" cy="741880"/>
          </a:xfrm>
        </p:spPr>
        <p:txBody>
          <a:bodyPr>
            <a:normAutofit/>
          </a:bodyPr>
          <a:lstStyle/>
          <a:p>
            <a:r>
              <a:rPr lang="en-US" sz="3200" b="1" dirty="0">
                <a:solidFill>
                  <a:srgbClr val="C00000"/>
                </a:solidFill>
              </a:rPr>
              <a:t>Inspect us</a:t>
            </a:r>
          </a:p>
        </p:txBody>
      </p:sp>
      <p:sp>
        <p:nvSpPr>
          <p:cNvPr id="5" name="Content Placeholder 4">
            <a:extLst>
              <a:ext uri="{FF2B5EF4-FFF2-40B4-BE49-F238E27FC236}">
                <a16:creationId xmlns:a16="http://schemas.microsoft.com/office/drawing/2014/main" id="{ABB83CDB-397E-15AE-F3BA-EDEEAE96A130}"/>
              </a:ext>
            </a:extLst>
          </p:cNvPr>
          <p:cNvSpPr>
            <a:spLocks noGrp="1"/>
          </p:cNvSpPr>
          <p:nvPr>
            <p:ph sz="half" idx="2"/>
          </p:nvPr>
        </p:nvSpPr>
        <p:spPr>
          <a:xfrm>
            <a:off x="1141121" y="1359073"/>
            <a:ext cx="4157296" cy="4640893"/>
          </a:xfrm>
        </p:spPr>
        <p:txBody>
          <a:bodyPr>
            <a:normAutofit fontScale="92500" lnSpcReduction="10000"/>
          </a:bodyPr>
          <a:lstStyle/>
          <a:p>
            <a:pPr algn="ctr"/>
            <a:r>
              <a:rPr lang="en-US" sz="2800" b="0" i="1" dirty="0">
                <a:solidFill>
                  <a:srgbClr val="C00000"/>
                </a:solidFill>
                <a:effectLst/>
                <a:latin typeface="system-ui"/>
              </a:rPr>
              <a:t>Trials or temptations</a:t>
            </a:r>
          </a:p>
          <a:p>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word translated trials/ temptations (PEIROSMOS, pie-ros-mos´) means “a putting to the test.” </a:t>
            </a:r>
            <a:endParaRPr lang="en-US" sz="9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90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US" sz="2600" b="0" i="1" dirty="0">
                <a:solidFill>
                  <a:srgbClr val="000000"/>
                </a:solidFill>
                <a:effectLst/>
              </a:rPr>
              <a:t>These have come so that the proven genuineness of your faith—of greater worth than gold, which perishes even though refined by fire—</a:t>
            </a:r>
            <a:r>
              <a:rPr lang="en-US" sz="2600" b="0" i="1" dirty="0">
                <a:solidFill>
                  <a:srgbClr val="000000"/>
                </a:solidFill>
                <a:effectLst/>
                <a:highlight>
                  <a:srgbClr val="FFFF00"/>
                </a:highlight>
              </a:rPr>
              <a:t>may result in praise, glory and honor when Jesus Christ is revealed. </a:t>
            </a:r>
            <a:r>
              <a:rPr lang="en-US" sz="2600" b="0" dirty="0">
                <a:solidFill>
                  <a:srgbClr val="000000"/>
                </a:solidFill>
                <a:effectLst/>
              </a:rPr>
              <a:t>1 Peter1:7</a:t>
            </a:r>
            <a:endParaRPr lang="en-US" sz="2600" b="0" dirty="0">
              <a:solidFill>
                <a:srgbClr val="C00000"/>
              </a:solidFill>
              <a:effectLst/>
            </a:endParaRPr>
          </a:p>
          <a:p>
            <a:endParaRPr lang="en-US" sz="2800" dirty="0">
              <a:solidFill>
                <a:srgbClr val="000000"/>
              </a:solidFill>
              <a:latin typeface="system-ui"/>
            </a:endParaRPr>
          </a:p>
        </p:txBody>
      </p:sp>
      <p:pic>
        <p:nvPicPr>
          <p:cNvPr id="11" name="Picture Placeholder 10">
            <a:extLst>
              <a:ext uri="{FF2B5EF4-FFF2-40B4-BE49-F238E27FC236}">
                <a16:creationId xmlns:a16="http://schemas.microsoft.com/office/drawing/2014/main" id="{0FC90EF1-20D6-F9C0-674A-27A7433E5884}"/>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153" r="3153"/>
          <a:stretch>
            <a:fillRect/>
          </a:stretch>
        </p:blipFill>
        <p:spPr/>
      </p:pic>
    </p:spTree>
    <p:extLst>
      <p:ext uri="{BB962C8B-B14F-4D97-AF65-F5344CB8AC3E}">
        <p14:creationId xmlns:p14="http://schemas.microsoft.com/office/powerpoint/2010/main" val="329522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4A621C-33B5-7634-0D0E-885FDF75F54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8625" y="970768"/>
            <a:ext cx="4058434" cy="4841310"/>
          </a:xfrm>
          <a:prstGeom prst="rect">
            <a:avLst/>
          </a:prstGeom>
        </p:spPr>
      </p:pic>
      <p:sp>
        <p:nvSpPr>
          <p:cNvPr id="5" name="Title 5">
            <a:extLst>
              <a:ext uri="{FF2B5EF4-FFF2-40B4-BE49-F238E27FC236}">
                <a16:creationId xmlns:a16="http://schemas.microsoft.com/office/drawing/2014/main" id="{B230AA7D-E451-E1C4-AD81-166B18ED369B}"/>
              </a:ext>
            </a:extLst>
          </p:cNvPr>
          <p:cNvSpPr txBox="1">
            <a:spLocks/>
          </p:cNvSpPr>
          <p:nvPr/>
        </p:nvSpPr>
        <p:spPr>
          <a:xfrm>
            <a:off x="920663" y="1421705"/>
            <a:ext cx="5718131" cy="950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6600" dirty="0">
                <a:latin typeface="Baskerville Old Face" panose="02020602080505020303" pitchFamily="18" charset="0"/>
              </a:rPr>
              <a:t>Bible Study</a:t>
            </a:r>
          </a:p>
        </p:txBody>
      </p:sp>
      <p:sp>
        <p:nvSpPr>
          <p:cNvPr id="6" name="Title 5">
            <a:extLst>
              <a:ext uri="{FF2B5EF4-FFF2-40B4-BE49-F238E27FC236}">
                <a16:creationId xmlns:a16="http://schemas.microsoft.com/office/drawing/2014/main" id="{49445EA0-FC50-C6B8-8FB4-EF6767AD61A5}"/>
              </a:ext>
            </a:extLst>
          </p:cNvPr>
          <p:cNvSpPr txBox="1">
            <a:spLocks/>
          </p:cNvSpPr>
          <p:nvPr/>
        </p:nvSpPr>
        <p:spPr>
          <a:xfrm>
            <a:off x="876822" y="3067037"/>
            <a:ext cx="5761972" cy="236925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r>
              <a:rPr lang="en-US" sz="5000" cap="small" dirty="0">
                <a:latin typeface="Baskerville Old Face" panose="02020602080505020303" pitchFamily="18" charset="0"/>
              </a:rPr>
              <a:t>Hill Chapel </a:t>
            </a:r>
          </a:p>
          <a:p>
            <a:pPr algn="ctr"/>
            <a:r>
              <a:rPr lang="en-US" sz="5000" cap="small" dirty="0">
                <a:latin typeface="Baskerville Old Face" panose="02020602080505020303" pitchFamily="18" charset="0"/>
              </a:rPr>
              <a:t>Baptist Church Athens</a:t>
            </a:r>
          </a:p>
        </p:txBody>
      </p:sp>
    </p:spTree>
    <p:extLst>
      <p:ext uri="{BB962C8B-B14F-4D97-AF65-F5344CB8AC3E}">
        <p14:creationId xmlns:p14="http://schemas.microsoft.com/office/powerpoint/2010/main" val="127284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36632-3C82-2FC4-8C6A-21F8A943A9C5}"/>
              </a:ext>
            </a:extLst>
          </p:cNvPr>
          <p:cNvSpPr>
            <a:spLocks noGrp="1"/>
          </p:cNvSpPr>
          <p:nvPr>
            <p:ph type="title"/>
          </p:nvPr>
        </p:nvSpPr>
        <p:spPr>
          <a:xfrm>
            <a:off x="1189326" y="1134269"/>
            <a:ext cx="5223886" cy="4709122"/>
          </a:xfrm>
        </p:spPr>
        <p:txBody>
          <a:bodyPr>
            <a:normAutofit/>
          </a:bodyPr>
          <a:lstStyle/>
          <a:p>
            <a:r>
              <a:rPr lang="en-US" sz="4800" b="0" i="1" dirty="0">
                <a:solidFill>
                  <a:srgbClr val="000000"/>
                </a:solidFill>
                <a:effectLst/>
                <a:latin typeface="+mn-lt"/>
              </a:rPr>
              <a:t>See if there is any offensive way in me, and lead me in the way everlasting.</a:t>
            </a:r>
            <a:br>
              <a:rPr lang="en-US" sz="4800" b="0" i="0" dirty="0">
                <a:solidFill>
                  <a:srgbClr val="000000"/>
                </a:solidFill>
                <a:effectLst/>
                <a:latin typeface="+mn-lt"/>
              </a:rPr>
            </a:br>
            <a:r>
              <a:rPr lang="en-US" sz="4800" b="0" i="0" dirty="0">
                <a:solidFill>
                  <a:srgbClr val="000000"/>
                </a:solidFill>
                <a:effectLst/>
                <a:latin typeface="+mn-lt"/>
              </a:rPr>
              <a:t>            </a:t>
            </a:r>
            <a:r>
              <a:rPr lang="en-US" sz="3200" b="0" i="0" dirty="0">
                <a:solidFill>
                  <a:srgbClr val="000000"/>
                </a:solidFill>
                <a:effectLst/>
                <a:latin typeface="+mn-lt"/>
              </a:rPr>
              <a:t>Psalm 139:24</a:t>
            </a:r>
            <a:endParaRPr lang="en-US" sz="3200" b="1" dirty="0">
              <a:latin typeface="+mn-lt"/>
            </a:endParaRPr>
          </a:p>
        </p:txBody>
      </p:sp>
      <p:pic>
        <p:nvPicPr>
          <p:cNvPr id="12" name="Content Placeholder 11">
            <a:extLst>
              <a:ext uri="{FF2B5EF4-FFF2-40B4-BE49-F238E27FC236}">
                <a16:creationId xmlns:a16="http://schemas.microsoft.com/office/drawing/2014/main" id="{72832B85-3020-1498-8526-F13E21895952}"/>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611938" y="1134269"/>
            <a:ext cx="4587875" cy="4709123"/>
          </a:xfrm>
        </p:spPr>
      </p:pic>
    </p:spTree>
    <p:extLst>
      <p:ext uri="{BB962C8B-B14F-4D97-AF65-F5344CB8AC3E}">
        <p14:creationId xmlns:p14="http://schemas.microsoft.com/office/powerpoint/2010/main" val="81191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E059C-CC7E-FC0F-4867-EF2693BF8807}"/>
              </a:ext>
            </a:extLst>
          </p:cNvPr>
          <p:cNvSpPr>
            <a:spLocks noGrp="1"/>
          </p:cNvSpPr>
          <p:nvPr>
            <p:ph type="title"/>
          </p:nvPr>
        </p:nvSpPr>
        <p:spPr>
          <a:xfrm>
            <a:off x="1151232" y="693772"/>
            <a:ext cx="4404360" cy="741880"/>
          </a:xfrm>
        </p:spPr>
        <p:txBody>
          <a:bodyPr>
            <a:normAutofit/>
          </a:bodyPr>
          <a:lstStyle/>
          <a:p>
            <a:r>
              <a:rPr lang="en-US" sz="3200" b="1" dirty="0">
                <a:solidFill>
                  <a:srgbClr val="C00000"/>
                </a:solidFill>
              </a:rPr>
              <a:t>Corrects us</a:t>
            </a:r>
          </a:p>
        </p:txBody>
      </p:sp>
      <p:sp>
        <p:nvSpPr>
          <p:cNvPr id="5" name="Content Placeholder 4">
            <a:extLst>
              <a:ext uri="{FF2B5EF4-FFF2-40B4-BE49-F238E27FC236}">
                <a16:creationId xmlns:a16="http://schemas.microsoft.com/office/drawing/2014/main" id="{ABB83CDB-397E-15AE-F3BA-EDEEAE96A130}"/>
              </a:ext>
            </a:extLst>
          </p:cNvPr>
          <p:cNvSpPr>
            <a:spLocks noGrp="1"/>
          </p:cNvSpPr>
          <p:nvPr>
            <p:ph sz="half" idx="2"/>
          </p:nvPr>
        </p:nvSpPr>
        <p:spPr>
          <a:xfrm>
            <a:off x="1250156" y="1564481"/>
            <a:ext cx="4069691" cy="4464550"/>
          </a:xfrm>
        </p:spPr>
        <p:txBody>
          <a:bodyPr>
            <a:normAutofit fontScale="92500" lnSpcReduction="10000"/>
          </a:bodyPr>
          <a:lstStyle/>
          <a:p>
            <a:r>
              <a:rPr lang="en-US" sz="2200" i="1" dirty="0">
                <a:solidFill>
                  <a:srgbClr val="000000"/>
                </a:solidFill>
                <a:effectLst/>
                <a:ea typeface="Times New Roman" panose="02020603050405020304" pitchFamily="18" charset="0"/>
              </a:rPr>
              <a:t>The word of the </a:t>
            </a:r>
            <a:r>
              <a:rPr lang="en-US" sz="2200" i="1" cap="small" dirty="0">
                <a:solidFill>
                  <a:srgbClr val="000000"/>
                </a:solidFill>
                <a:effectLst/>
                <a:ea typeface="Times New Roman" panose="02020603050405020304" pitchFamily="18" charset="0"/>
              </a:rPr>
              <a:t>Lord</a:t>
            </a:r>
            <a:r>
              <a:rPr lang="en-US" sz="2200" i="1" dirty="0">
                <a:solidFill>
                  <a:srgbClr val="000000"/>
                </a:solidFill>
                <a:effectLst/>
                <a:ea typeface="Times New Roman" panose="02020603050405020304" pitchFamily="18" charset="0"/>
              </a:rPr>
              <a:t> came to Jonah son of Amittai:  “Go to the great city of Nineveh and preach against it, because its wickedness has come up before me.” But Jonah ran away from the </a:t>
            </a:r>
            <a:r>
              <a:rPr lang="en-US" sz="2200" i="1" cap="small" dirty="0">
                <a:solidFill>
                  <a:srgbClr val="000000"/>
                </a:solidFill>
                <a:effectLst/>
                <a:ea typeface="Times New Roman" panose="02020603050405020304" pitchFamily="18" charset="0"/>
              </a:rPr>
              <a:t>Lord</a:t>
            </a:r>
            <a:r>
              <a:rPr lang="en-US" sz="2200" i="1" dirty="0">
                <a:solidFill>
                  <a:srgbClr val="000000"/>
                </a:solidFill>
                <a:effectLst/>
                <a:ea typeface="Times New Roman" panose="02020603050405020304" pitchFamily="18" charset="0"/>
              </a:rPr>
              <a:t> and headed for Tarshish. He went down to Joppa, where he found a ship bound for that port… Then the </a:t>
            </a:r>
            <a:r>
              <a:rPr lang="en-US" sz="2200" i="1" cap="small" dirty="0">
                <a:solidFill>
                  <a:srgbClr val="000000"/>
                </a:solidFill>
                <a:effectLst/>
                <a:ea typeface="Times New Roman" panose="02020603050405020304" pitchFamily="18" charset="0"/>
              </a:rPr>
              <a:t>Lord</a:t>
            </a:r>
            <a:r>
              <a:rPr lang="en-US" sz="2200" i="1" dirty="0">
                <a:solidFill>
                  <a:srgbClr val="000000"/>
                </a:solidFill>
                <a:effectLst/>
                <a:ea typeface="Times New Roman" panose="02020603050405020304" pitchFamily="18" charset="0"/>
              </a:rPr>
              <a:t> sent a great wind on the sea, and such a violent storm arose that the ship threatened to break up.	</a:t>
            </a:r>
            <a:r>
              <a:rPr lang="en-US" sz="1800" i="1" dirty="0">
                <a:solidFill>
                  <a:srgbClr val="000000"/>
                </a:solidFill>
                <a:effectLst/>
                <a:ea typeface="Times New Roman" panose="02020603050405020304" pitchFamily="18" charset="0"/>
              </a:rPr>
              <a:t>        	</a:t>
            </a:r>
            <a:r>
              <a:rPr lang="en-US" sz="1800" dirty="0">
                <a:solidFill>
                  <a:srgbClr val="000000"/>
                </a:solidFill>
                <a:effectLst/>
                <a:ea typeface="Times New Roman" panose="02020603050405020304" pitchFamily="18" charset="0"/>
              </a:rPr>
              <a:t>Jonah 1:1-5  </a:t>
            </a:r>
            <a:r>
              <a:rPr lang="en-US" sz="2200" dirty="0">
                <a:solidFill>
                  <a:srgbClr val="000000"/>
                </a:solidFill>
                <a:effectLst/>
                <a:latin typeface="Segoe UI" panose="020B0502040204020203" pitchFamily="34"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endParaRPr lang="en-US" sz="2400" dirty="0"/>
          </a:p>
        </p:txBody>
      </p:sp>
      <p:pic>
        <p:nvPicPr>
          <p:cNvPr id="7" name="Picture Placeholder 6">
            <a:extLst>
              <a:ext uri="{FF2B5EF4-FFF2-40B4-BE49-F238E27FC236}">
                <a16:creationId xmlns:a16="http://schemas.microsoft.com/office/drawing/2014/main" id="{7A64D086-AB94-EA50-7C0C-CF55D7638B4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1662" r="21662"/>
          <a:stretch>
            <a:fillRect/>
          </a:stretch>
        </p:blipFill>
        <p:spPr/>
      </p:pic>
    </p:spTree>
    <p:extLst>
      <p:ext uri="{BB962C8B-B14F-4D97-AF65-F5344CB8AC3E}">
        <p14:creationId xmlns:p14="http://schemas.microsoft.com/office/powerpoint/2010/main" val="156485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36632-3C82-2FC4-8C6A-21F8A943A9C5}"/>
              </a:ext>
            </a:extLst>
          </p:cNvPr>
          <p:cNvSpPr>
            <a:spLocks noGrp="1"/>
          </p:cNvSpPr>
          <p:nvPr>
            <p:ph type="title"/>
          </p:nvPr>
        </p:nvSpPr>
        <p:spPr>
          <a:xfrm>
            <a:off x="1017876" y="742950"/>
            <a:ext cx="5025737" cy="3001964"/>
          </a:xfrm>
        </p:spPr>
        <p:txBody>
          <a:bodyPr>
            <a:normAutofit/>
          </a:bodyPr>
          <a:lstStyle/>
          <a:p>
            <a:r>
              <a:rPr lang="en-US" sz="4000" b="1" dirty="0">
                <a:cs typeface="Times New Roman" panose="02020603050405020304" pitchFamily="18" charset="0"/>
              </a:rPr>
              <a:t>Give examples of how might God permit a storm in the life of His child?</a:t>
            </a:r>
            <a:endParaRPr lang="en-US" sz="4000" b="1" dirty="0"/>
          </a:p>
        </p:txBody>
      </p:sp>
      <p:pic>
        <p:nvPicPr>
          <p:cNvPr id="8" name="Content Placeholder 7">
            <a:extLst>
              <a:ext uri="{FF2B5EF4-FFF2-40B4-BE49-F238E27FC236}">
                <a16:creationId xmlns:a16="http://schemas.microsoft.com/office/drawing/2014/main" id="{2E445E8E-FC28-BDB1-E165-0C682FA3D19B}"/>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255544" y="628651"/>
            <a:ext cx="5295900" cy="5572124"/>
          </a:xfrm>
        </p:spPr>
      </p:pic>
      <p:pic>
        <p:nvPicPr>
          <p:cNvPr id="10" name="Picture 9">
            <a:extLst>
              <a:ext uri="{FF2B5EF4-FFF2-40B4-BE49-F238E27FC236}">
                <a16:creationId xmlns:a16="http://schemas.microsoft.com/office/drawing/2014/main" id="{469634BC-42E8-7C28-B283-45C15AD81E0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432"/>
          <a:stretch/>
        </p:blipFill>
        <p:spPr>
          <a:xfrm>
            <a:off x="1017876" y="3744914"/>
            <a:ext cx="4824412" cy="2455861"/>
          </a:xfrm>
          <a:prstGeom prst="rect">
            <a:avLst/>
          </a:prstGeom>
        </p:spPr>
      </p:pic>
    </p:spTree>
    <p:extLst>
      <p:ext uri="{BB962C8B-B14F-4D97-AF65-F5344CB8AC3E}">
        <p14:creationId xmlns:p14="http://schemas.microsoft.com/office/powerpoint/2010/main" val="233714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36632-3C82-2FC4-8C6A-21F8A943A9C5}"/>
              </a:ext>
            </a:extLst>
          </p:cNvPr>
          <p:cNvSpPr>
            <a:spLocks noGrp="1"/>
          </p:cNvSpPr>
          <p:nvPr>
            <p:ph type="title"/>
          </p:nvPr>
        </p:nvSpPr>
        <p:spPr>
          <a:xfrm>
            <a:off x="854075" y="730597"/>
            <a:ext cx="5241926" cy="3547170"/>
          </a:xfrm>
        </p:spPr>
        <p:txBody>
          <a:bodyPr>
            <a:normAutofit/>
          </a:bodyPr>
          <a:lstStyle/>
          <a:p>
            <a:r>
              <a:rPr lang="en-US" sz="4000" b="1" dirty="0">
                <a:cs typeface="Times New Roman" panose="02020603050405020304" pitchFamily="18" charset="0"/>
              </a:rPr>
              <a:t>As a child of God, if you know you are out of God’s will and you see no storm what could that indicate?</a:t>
            </a:r>
            <a:endParaRPr lang="en-US" sz="4000" b="1" dirty="0"/>
          </a:p>
        </p:txBody>
      </p:sp>
      <p:pic>
        <p:nvPicPr>
          <p:cNvPr id="6" name="Content Placeholder 5">
            <a:extLst>
              <a:ext uri="{FF2B5EF4-FFF2-40B4-BE49-F238E27FC236}">
                <a16:creationId xmlns:a16="http://schemas.microsoft.com/office/drawing/2014/main" id="{E3F2D144-B268-CE5E-B31E-A8FD0B3A8038}"/>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200775" y="879277"/>
            <a:ext cx="5137151" cy="3249811"/>
          </a:xfrm>
        </p:spPr>
      </p:pic>
      <p:pic>
        <p:nvPicPr>
          <p:cNvPr id="11" name="Picture 10">
            <a:extLst>
              <a:ext uri="{FF2B5EF4-FFF2-40B4-BE49-F238E27FC236}">
                <a16:creationId xmlns:a16="http://schemas.microsoft.com/office/drawing/2014/main" id="{EE269495-D4F5-AFA2-B1DB-20FCEE6A2D6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85838" y="4264820"/>
            <a:ext cx="10352087" cy="1828800"/>
          </a:xfrm>
          <a:prstGeom prst="rect">
            <a:avLst/>
          </a:prstGeom>
        </p:spPr>
      </p:pic>
    </p:spTree>
    <p:extLst>
      <p:ext uri="{BB962C8B-B14F-4D97-AF65-F5344CB8AC3E}">
        <p14:creationId xmlns:p14="http://schemas.microsoft.com/office/powerpoint/2010/main" val="75465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E059C-CC7E-FC0F-4867-EF2693BF8807}"/>
              </a:ext>
            </a:extLst>
          </p:cNvPr>
          <p:cNvSpPr>
            <a:spLocks noGrp="1"/>
          </p:cNvSpPr>
          <p:nvPr>
            <p:ph type="title"/>
          </p:nvPr>
        </p:nvSpPr>
        <p:spPr>
          <a:xfrm>
            <a:off x="1078491" y="693772"/>
            <a:ext cx="4404360" cy="741880"/>
          </a:xfrm>
        </p:spPr>
        <p:txBody>
          <a:bodyPr>
            <a:normAutofit/>
          </a:bodyPr>
          <a:lstStyle/>
          <a:p>
            <a:r>
              <a:rPr lang="en-US" sz="3200" b="1" dirty="0">
                <a:solidFill>
                  <a:srgbClr val="C00000"/>
                </a:solidFill>
              </a:rPr>
              <a:t>Perfects us</a:t>
            </a:r>
          </a:p>
        </p:txBody>
      </p:sp>
      <p:sp>
        <p:nvSpPr>
          <p:cNvPr id="5" name="Content Placeholder 4">
            <a:extLst>
              <a:ext uri="{FF2B5EF4-FFF2-40B4-BE49-F238E27FC236}">
                <a16:creationId xmlns:a16="http://schemas.microsoft.com/office/drawing/2014/main" id="{ABB83CDB-397E-15AE-F3BA-EDEEAE96A130}"/>
              </a:ext>
            </a:extLst>
          </p:cNvPr>
          <p:cNvSpPr>
            <a:spLocks noGrp="1"/>
          </p:cNvSpPr>
          <p:nvPr>
            <p:ph sz="half" idx="2"/>
          </p:nvPr>
        </p:nvSpPr>
        <p:spPr>
          <a:xfrm>
            <a:off x="1141121" y="1507331"/>
            <a:ext cx="4404360" cy="4471988"/>
          </a:xfrm>
        </p:spPr>
        <p:txBody>
          <a:bodyPr>
            <a:normAutofit/>
          </a:bodyPr>
          <a:lstStyle/>
          <a:p>
            <a:r>
              <a:rPr lang="en-US" sz="2400" i="1" kern="100" dirty="0">
                <a:solidFill>
                  <a:srgbClr val="000000"/>
                </a:solidFill>
                <a:effectLst/>
                <a:ea typeface="Calibri" panose="020F0502020204030204" pitchFamily="34" charset="0"/>
                <a:cs typeface="Times New Roman" panose="02020603050405020304" pitchFamily="18" charset="0"/>
              </a:rPr>
              <a:t>Consider it pure joy, my brothers and sisters, whenever you face trials of many kinds, because you know that the testing of your faith produces perseverance. Let perseverance finish its work so that you may be mature and complete, not lacking anything. </a:t>
            </a:r>
          </a:p>
          <a:p>
            <a:r>
              <a:rPr lang="en-US" sz="2400" i="1" kern="100" dirty="0">
                <a:solidFill>
                  <a:srgbClr val="000000"/>
                </a:solidFill>
                <a:ea typeface="Calibri" panose="020F0502020204030204" pitchFamily="34" charset="0"/>
                <a:cs typeface="Times New Roman" panose="02020603050405020304" pitchFamily="18" charset="0"/>
              </a:rPr>
              <a:t>			</a:t>
            </a:r>
            <a:r>
              <a:rPr lang="en-US" sz="1800" kern="100" dirty="0">
                <a:solidFill>
                  <a:srgbClr val="000000"/>
                </a:solidFill>
                <a:effectLst/>
                <a:ea typeface="Calibri" panose="020F0502020204030204" pitchFamily="34" charset="0"/>
                <a:cs typeface="Times New Roman" panose="02020603050405020304" pitchFamily="18" charset="0"/>
              </a:rPr>
              <a:t>James 1:1-4</a:t>
            </a:r>
          </a:p>
          <a:p>
            <a:endParaRPr lang="en-US" sz="2400" i="1" kern="100" dirty="0">
              <a:effectLst/>
              <a:ea typeface="Calibri" panose="020F0502020204030204" pitchFamily="34" charset="0"/>
              <a:cs typeface="Times New Roman" panose="02020603050405020304" pitchFamily="18" charset="0"/>
            </a:endParaRPr>
          </a:p>
          <a:p>
            <a:endParaRPr lang="en-US" sz="2400" dirty="0"/>
          </a:p>
        </p:txBody>
      </p:sp>
      <p:pic>
        <p:nvPicPr>
          <p:cNvPr id="7" name="Picture Placeholder 6">
            <a:extLst>
              <a:ext uri="{FF2B5EF4-FFF2-40B4-BE49-F238E27FC236}">
                <a16:creationId xmlns:a16="http://schemas.microsoft.com/office/drawing/2014/main" id="{52393540-F49E-2D26-7905-3E756009F948}"/>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95" b="95"/>
          <a:stretch>
            <a:fillRect/>
          </a:stretch>
        </p:blipFill>
        <p:spPr/>
      </p:pic>
    </p:spTree>
    <p:extLst>
      <p:ext uri="{BB962C8B-B14F-4D97-AF65-F5344CB8AC3E}">
        <p14:creationId xmlns:p14="http://schemas.microsoft.com/office/powerpoint/2010/main" val="274914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36632-3C82-2FC4-8C6A-21F8A943A9C5}"/>
              </a:ext>
            </a:extLst>
          </p:cNvPr>
          <p:cNvSpPr>
            <a:spLocks noGrp="1"/>
          </p:cNvSpPr>
          <p:nvPr>
            <p:ph type="title"/>
          </p:nvPr>
        </p:nvSpPr>
        <p:spPr>
          <a:xfrm>
            <a:off x="1135856" y="1650207"/>
            <a:ext cx="4829176" cy="4221956"/>
          </a:xfrm>
        </p:spPr>
        <p:txBody>
          <a:bodyPr>
            <a:normAutofit/>
          </a:bodyPr>
          <a:lstStyle/>
          <a:p>
            <a:br>
              <a:rPr lang="en-US" b="1" dirty="0">
                <a:cs typeface="Times New Roman" panose="02020603050405020304" pitchFamily="18" charset="0"/>
              </a:rPr>
            </a:br>
            <a:r>
              <a:rPr lang="en-US" b="1" dirty="0">
                <a:cs typeface="Times New Roman" panose="02020603050405020304" pitchFamily="18" charset="0"/>
              </a:rPr>
              <a:t>Does God expect us to be perfect? </a:t>
            </a:r>
            <a:br>
              <a:rPr lang="en-US" b="1" dirty="0">
                <a:cs typeface="Times New Roman" panose="02020603050405020304" pitchFamily="18" charset="0"/>
              </a:rPr>
            </a:br>
            <a:r>
              <a:rPr lang="en-US" b="1" dirty="0">
                <a:cs typeface="Times New Roman" panose="02020603050405020304" pitchFamily="18" charset="0"/>
              </a:rPr>
              <a:t>     If He does, why?</a:t>
            </a:r>
            <a:br>
              <a:rPr lang="en-US" b="1" dirty="0">
                <a:cs typeface="Times New Roman" panose="02020603050405020304" pitchFamily="18" charset="0"/>
              </a:rPr>
            </a:br>
            <a:r>
              <a:rPr lang="en-US" b="1" dirty="0">
                <a:cs typeface="Times New Roman" panose="02020603050405020304" pitchFamily="18" charset="0"/>
              </a:rPr>
              <a:t>     If He does not, why not?</a:t>
            </a:r>
            <a:br>
              <a:rPr lang="en-US" b="1" dirty="0">
                <a:cs typeface="Times New Roman" panose="02020603050405020304" pitchFamily="18" charset="0"/>
              </a:rPr>
            </a:br>
            <a:br>
              <a:rPr lang="en-US" b="1" dirty="0">
                <a:cs typeface="Times New Roman" panose="02020603050405020304" pitchFamily="18" charset="0"/>
              </a:rPr>
            </a:br>
            <a:br>
              <a:rPr lang="en-US" b="1" dirty="0">
                <a:cs typeface="Times New Roman" panose="02020603050405020304" pitchFamily="18" charset="0"/>
              </a:rPr>
            </a:br>
            <a:r>
              <a:rPr lang="en-US" b="1" dirty="0">
                <a:cs typeface="Times New Roman" panose="02020603050405020304" pitchFamily="18" charset="0"/>
              </a:rPr>
              <a:t>Does God want us perfect?</a:t>
            </a:r>
            <a:br>
              <a:rPr lang="en-US" b="1" dirty="0">
                <a:cs typeface="Times New Roman" panose="02020603050405020304" pitchFamily="18" charset="0"/>
              </a:rPr>
            </a:br>
            <a:r>
              <a:rPr lang="en-US" b="1" dirty="0">
                <a:cs typeface="Times New Roman" panose="02020603050405020304" pitchFamily="18" charset="0"/>
              </a:rPr>
              <a:t>     If He does, why?</a:t>
            </a:r>
            <a:br>
              <a:rPr lang="en-US" b="1" dirty="0">
                <a:cs typeface="Times New Roman" panose="02020603050405020304" pitchFamily="18" charset="0"/>
              </a:rPr>
            </a:br>
            <a:r>
              <a:rPr lang="en-US" b="1" dirty="0">
                <a:cs typeface="Times New Roman" panose="02020603050405020304" pitchFamily="18" charset="0"/>
              </a:rPr>
              <a:t>     If He does not, why not?</a:t>
            </a:r>
            <a:endParaRPr lang="en-US" b="1" dirty="0"/>
          </a:p>
        </p:txBody>
      </p:sp>
      <p:pic>
        <p:nvPicPr>
          <p:cNvPr id="9" name="Content Placeholder 8">
            <a:extLst>
              <a:ext uri="{FF2B5EF4-FFF2-40B4-BE49-F238E27FC236}">
                <a16:creationId xmlns:a16="http://schemas.microsoft.com/office/drawing/2014/main" id="{B2936109-37E4-A202-C152-72AE3DB47E7E}"/>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096000" y="1085851"/>
            <a:ext cx="5402342" cy="4786312"/>
          </a:xfrm>
        </p:spPr>
      </p:pic>
      <p:sp>
        <p:nvSpPr>
          <p:cNvPr id="11" name="Title 3">
            <a:extLst>
              <a:ext uri="{FF2B5EF4-FFF2-40B4-BE49-F238E27FC236}">
                <a16:creationId xmlns:a16="http://schemas.microsoft.com/office/drawing/2014/main" id="{783F90E0-B1B1-1E91-C65C-C3BC30AE40FB}"/>
              </a:ext>
            </a:extLst>
          </p:cNvPr>
          <p:cNvSpPr txBox="1">
            <a:spLocks/>
          </p:cNvSpPr>
          <p:nvPr/>
        </p:nvSpPr>
        <p:spPr>
          <a:xfrm>
            <a:off x="1052721" y="935831"/>
            <a:ext cx="5025737" cy="92154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a:lstStyle>
          <a:p>
            <a:br>
              <a:rPr lang="en-US" b="1" dirty="0">
                <a:cs typeface="Times New Roman" panose="02020603050405020304" pitchFamily="18" charset="0"/>
              </a:rPr>
            </a:br>
            <a:r>
              <a:rPr lang="en-US" sz="5400" b="1" dirty="0">
                <a:solidFill>
                  <a:srgbClr val="C00000"/>
                </a:solidFill>
                <a:cs typeface="Times New Roman" panose="02020603050405020304" pitchFamily="18" charset="0"/>
              </a:rPr>
              <a:t>Big Questions</a:t>
            </a:r>
            <a:endParaRPr lang="en-US" sz="5400" b="1" dirty="0">
              <a:solidFill>
                <a:srgbClr val="C00000"/>
              </a:solidFill>
            </a:endParaRPr>
          </a:p>
        </p:txBody>
      </p:sp>
    </p:spTree>
    <p:extLst>
      <p:ext uri="{BB962C8B-B14F-4D97-AF65-F5344CB8AC3E}">
        <p14:creationId xmlns:p14="http://schemas.microsoft.com/office/powerpoint/2010/main" val="200027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AC86-CAD2-CA60-8480-30128BE6D2CC}"/>
              </a:ext>
            </a:extLst>
          </p:cNvPr>
          <p:cNvSpPr>
            <a:spLocks noGrp="1"/>
          </p:cNvSpPr>
          <p:nvPr>
            <p:ph type="title"/>
          </p:nvPr>
        </p:nvSpPr>
        <p:spPr>
          <a:xfrm>
            <a:off x="627612" y="666259"/>
            <a:ext cx="5711810" cy="587584"/>
          </a:xfrm>
        </p:spPr>
        <p:txBody>
          <a:bodyPr/>
          <a:lstStyle/>
          <a:p>
            <a:r>
              <a:rPr lang="en-US" dirty="0"/>
              <a:t>Q</a:t>
            </a:r>
          </a:p>
        </p:txBody>
      </p:sp>
      <p:sp>
        <p:nvSpPr>
          <p:cNvPr id="6" name="Content Placeholder 5">
            <a:extLst>
              <a:ext uri="{FF2B5EF4-FFF2-40B4-BE49-F238E27FC236}">
                <a16:creationId xmlns:a16="http://schemas.microsoft.com/office/drawing/2014/main" id="{40220AD9-E981-24A8-DC14-B9D7D5D415F7}"/>
              </a:ext>
            </a:extLst>
          </p:cNvPr>
          <p:cNvSpPr>
            <a:spLocks noGrp="1"/>
          </p:cNvSpPr>
          <p:nvPr>
            <p:ph sz="half" idx="2"/>
          </p:nvPr>
        </p:nvSpPr>
        <p:spPr>
          <a:xfrm>
            <a:off x="627612" y="2561573"/>
            <a:ext cx="5711810" cy="3630168"/>
          </a:xfrm>
        </p:spPr>
        <p:txBody>
          <a:bodyPr/>
          <a:lstStyle/>
          <a:p>
            <a:endParaRPr lang="en-US" dirty="0"/>
          </a:p>
        </p:txBody>
      </p:sp>
      <p:pic>
        <p:nvPicPr>
          <p:cNvPr id="9" name="Content Placeholder 8">
            <a:extLst>
              <a:ext uri="{FF2B5EF4-FFF2-40B4-BE49-F238E27FC236}">
                <a16:creationId xmlns:a16="http://schemas.microsoft.com/office/drawing/2014/main" id="{AB1B45CD-A5B1-DB75-B7E2-90B8BDF1E87D}"/>
              </a:ext>
            </a:extLst>
          </p:cNvPr>
          <p:cNvPicPr>
            <a:picLocks noGrp="1" noChangeAspect="1"/>
          </p:cNvPicPr>
          <p:nvPr>
            <p:ph sz="half" idx="14"/>
          </p:nvPr>
        </p:nvPicPr>
        <p:blipFill>
          <a:blip r:embed="rId2">
            <a:extLst>
              <a:ext uri="{837473B0-CC2E-450A-ABE3-18F120FF3D39}">
                <a1611:picAttrSrcUrl xmlns:a1611="http://schemas.microsoft.com/office/drawing/2016/11/main" r:id="rId3"/>
              </a:ext>
            </a:extLst>
          </a:blip>
          <a:stretch>
            <a:fillRect/>
          </a:stretch>
        </p:blipFill>
        <p:spPr>
          <a:xfrm>
            <a:off x="627612" y="607512"/>
            <a:ext cx="10936776" cy="5668028"/>
          </a:xfrm>
        </p:spPr>
      </p:pic>
    </p:spTree>
    <p:extLst>
      <p:ext uri="{BB962C8B-B14F-4D97-AF65-F5344CB8AC3E}">
        <p14:creationId xmlns:p14="http://schemas.microsoft.com/office/powerpoint/2010/main" val="391975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157614" y="2193315"/>
            <a:ext cx="9876772" cy="40268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Study Topic</a:t>
            </a:r>
          </a:p>
          <a:p>
            <a:endParaRPr lang="en-US" sz="500" b="1" dirty="0"/>
          </a:p>
          <a:p>
            <a:pPr algn="ctr"/>
            <a:r>
              <a:rPr lang="en-US" sz="6600" b="1" dirty="0">
                <a:latin typeface="Arabic Typesetting" panose="03020402040406030203" pitchFamily="66" charset="-78"/>
                <a:cs typeface="Arabic Typesetting" panose="03020402040406030203" pitchFamily="66" charset="-78"/>
              </a:rPr>
              <a:t>On the Road to becoming            an overcomer</a:t>
            </a:r>
          </a:p>
          <a:p>
            <a:pPr algn="ctr"/>
            <a:r>
              <a:rPr lang="en-US" sz="3200" b="1" dirty="0">
                <a:latin typeface="Arabic Typesetting" panose="03020402040406030203" pitchFamily="66" charset="-78"/>
                <a:cs typeface="Arabic Typesetting" panose="03020402040406030203" pitchFamily="66" charset="-78"/>
              </a:rPr>
              <a:t>A 12 Lesson study</a:t>
            </a: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1060815" y="1051239"/>
            <a:ext cx="10124926" cy="1256972"/>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8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pic>
        <p:nvPicPr>
          <p:cNvPr id="10" name="Picture 9">
            <a:extLst>
              <a:ext uri="{FF2B5EF4-FFF2-40B4-BE49-F238E27FC236}">
                <a16:creationId xmlns:a16="http://schemas.microsoft.com/office/drawing/2014/main" id="{73D86588-7D90-0F39-5193-7E1D65D532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154604">
            <a:off x="7541670" y="1877451"/>
            <a:ext cx="3437865" cy="1503066"/>
          </a:xfrm>
          <a:prstGeom prst="rect">
            <a:avLst/>
          </a:prstGeom>
        </p:spPr>
      </p:pic>
    </p:spTree>
    <p:extLst>
      <p:ext uri="{BB962C8B-B14F-4D97-AF65-F5344CB8AC3E}">
        <p14:creationId xmlns:p14="http://schemas.microsoft.com/office/powerpoint/2010/main" val="59015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B84F35-1C4E-4FED-24ED-775D2DFCB893}"/>
              </a:ext>
            </a:extLst>
          </p:cNvPr>
          <p:cNvSpPr>
            <a:spLocks noGrp="1"/>
          </p:cNvSpPr>
          <p:nvPr>
            <p:ph type="body" sz="half" idx="2"/>
          </p:nvPr>
        </p:nvSpPr>
        <p:spPr>
          <a:xfrm>
            <a:off x="1097279" y="1835063"/>
            <a:ext cx="4696009" cy="4102273"/>
          </a:xfrm>
        </p:spPr>
        <p:txBody>
          <a:bodyPr>
            <a:normAutofit/>
          </a:bodyPr>
          <a:lstStyle/>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Why God permits Problems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Chasing Out Worry</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No More Guilt</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When People Hurt You</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When You're Afraid</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Taking on Your Anger</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Turning Down Temptation</a:t>
            </a:r>
            <a:endParaRPr lang="en-US" dirty="0"/>
          </a:p>
        </p:txBody>
      </p:sp>
      <p:sp>
        <p:nvSpPr>
          <p:cNvPr id="10" name="Text Placeholder 9">
            <a:extLst>
              <a:ext uri="{FF2B5EF4-FFF2-40B4-BE49-F238E27FC236}">
                <a16:creationId xmlns:a16="http://schemas.microsoft.com/office/drawing/2014/main" id="{35EF7C5F-339C-6C07-BF1C-42A3A9C4DFC3}"/>
              </a:ext>
            </a:extLst>
          </p:cNvPr>
          <p:cNvSpPr>
            <a:spLocks noGrp="1"/>
          </p:cNvSpPr>
          <p:nvPr>
            <p:ph type="body" sz="half" idx="16"/>
          </p:nvPr>
        </p:nvSpPr>
        <p:spPr>
          <a:xfrm>
            <a:off x="6398714" y="1972849"/>
            <a:ext cx="4488361" cy="3413540"/>
          </a:xfrm>
        </p:spPr>
        <p:txBody>
          <a:bodyPr>
            <a:normAutofit/>
          </a:bodyPr>
          <a:lstStyle/>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Loneliness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Discouragement</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feeling like a Failure</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Strangling Stress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Finding Financial Freedom</a:t>
            </a:r>
            <a:r>
              <a:rPr lang="en-US" sz="2000" kern="100" dirty="0">
                <a:effectLst/>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Burnout be gone</a:t>
            </a:r>
            <a:endParaRPr lang="en-US" dirty="0"/>
          </a:p>
        </p:txBody>
      </p:sp>
      <p:sp>
        <p:nvSpPr>
          <p:cNvPr id="5" name="Title 4">
            <a:extLst>
              <a:ext uri="{FF2B5EF4-FFF2-40B4-BE49-F238E27FC236}">
                <a16:creationId xmlns:a16="http://schemas.microsoft.com/office/drawing/2014/main" id="{0EF4D0B7-1745-F70D-5141-B791189CA0B6}"/>
              </a:ext>
            </a:extLst>
          </p:cNvPr>
          <p:cNvSpPr>
            <a:spLocks noGrp="1"/>
          </p:cNvSpPr>
          <p:nvPr>
            <p:ph type="title"/>
          </p:nvPr>
        </p:nvSpPr>
        <p:spPr>
          <a:xfrm>
            <a:off x="1097279" y="1111761"/>
            <a:ext cx="10058400" cy="587584"/>
          </a:xfrm>
        </p:spPr>
        <p:txBody>
          <a:bodyPr/>
          <a:lstStyle/>
          <a:p>
            <a:r>
              <a:rPr lang="en-US" b="1" dirty="0">
                <a:solidFill>
                  <a:srgbClr val="C00000"/>
                </a:solidFill>
              </a:rPr>
              <a:t>Why God permits us to Have Problems</a:t>
            </a:r>
          </a:p>
        </p:txBody>
      </p:sp>
    </p:spTree>
    <p:extLst>
      <p:ext uri="{BB962C8B-B14F-4D97-AF65-F5344CB8AC3E}">
        <p14:creationId xmlns:p14="http://schemas.microsoft.com/office/powerpoint/2010/main" val="225595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718159" y="1968604"/>
            <a:ext cx="4935601" cy="2338327"/>
          </a:xfrm>
        </p:spPr>
        <p:txBody>
          <a:bodyPr/>
          <a:lstStyle/>
          <a:p>
            <a:r>
              <a:rPr lang="en-US" sz="4000" dirty="0"/>
              <a:t>Why God Permits Us to Have Problems:</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974942" y="1034360"/>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1</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167002" y="4443819"/>
            <a:ext cx="3433697"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Romans 8</a:t>
            </a:r>
          </a:p>
        </p:txBody>
      </p:sp>
    </p:spTree>
    <p:extLst>
      <p:ext uri="{BB962C8B-B14F-4D97-AF65-F5344CB8AC3E}">
        <p14:creationId xmlns:p14="http://schemas.microsoft.com/office/powerpoint/2010/main" val="23804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097279" y="942870"/>
            <a:ext cx="5535253" cy="1292750"/>
          </a:xfrm>
        </p:spPr>
        <p:txBody>
          <a:bodyPr>
            <a:normAutofit/>
          </a:bodyPr>
          <a:lstStyle/>
          <a:p>
            <a:pPr algn="ctr"/>
            <a:r>
              <a:rPr lang="en-US" sz="4000" dirty="0"/>
              <a:t>Lesson 1</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678781" y="2523719"/>
            <a:ext cx="4264772" cy="3163098"/>
          </a:xfrm>
        </p:spPr>
        <p:txBody>
          <a:bodyPr>
            <a:normAutofit/>
          </a:bodyPr>
          <a:lstStyle/>
          <a:p>
            <a:pPr algn="ctr">
              <a:lnSpc>
                <a:spcPct val="150000"/>
              </a:lnSpc>
            </a:pPr>
            <a:r>
              <a:rPr lang="en-US" sz="4000" b="1" dirty="0"/>
              <a:t>Why God Permits Us to Have Problems</a:t>
            </a:r>
            <a:endParaRPr lang="en-US" sz="3200" dirty="0"/>
          </a:p>
        </p:txBody>
      </p:sp>
      <p:pic>
        <p:nvPicPr>
          <p:cNvPr id="3" name="Picture 2">
            <a:extLst>
              <a:ext uri="{FF2B5EF4-FFF2-40B4-BE49-F238E27FC236}">
                <a16:creationId xmlns:a16="http://schemas.microsoft.com/office/drawing/2014/main" id="{C53D3FA8-E1C1-4E50-877D-004EC299D2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3516" y="1033397"/>
            <a:ext cx="4791205" cy="4791205"/>
          </a:xfrm>
          <a:prstGeom prst="rect">
            <a:avLst/>
          </a:prstGeom>
        </p:spPr>
      </p:pic>
    </p:spTree>
    <p:extLst>
      <p:ext uri="{BB962C8B-B14F-4D97-AF65-F5344CB8AC3E}">
        <p14:creationId xmlns:p14="http://schemas.microsoft.com/office/powerpoint/2010/main" val="125535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14BD6-3C44-CF34-CBE4-B35731D8B871}"/>
              </a:ext>
            </a:extLst>
          </p:cNvPr>
          <p:cNvSpPr>
            <a:spLocks noGrp="1"/>
          </p:cNvSpPr>
          <p:nvPr>
            <p:ph type="title"/>
          </p:nvPr>
        </p:nvSpPr>
        <p:spPr/>
        <p:txBody>
          <a:bodyPr/>
          <a:lstStyle/>
          <a:p>
            <a:r>
              <a:rPr lang="en-US" dirty="0"/>
              <a:t>The Question</a:t>
            </a:r>
          </a:p>
        </p:txBody>
      </p:sp>
      <p:sp>
        <p:nvSpPr>
          <p:cNvPr id="4" name="Content Placeholder 3">
            <a:extLst>
              <a:ext uri="{FF2B5EF4-FFF2-40B4-BE49-F238E27FC236}">
                <a16:creationId xmlns:a16="http://schemas.microsoft.com/office/drawing/2014/main" id="{3EA74A2C-6A32-AD5F-B87D-2DF32F81C602}"/>
              </a:ext>
            </a:extLst>
          </p:cNvPr>
          <p:cNvSpPr>
            <a:spLocks noGrp="1"/>
          </p:cNvSpPr>
          <p:nvPr>
            <p:ph sz="half" idx="2"/>
          </p:nvPr>
        </p:nvSpPr>
        <p:spPr/>
        <p:txBody>
          <a:bodyPr>
            <a:normAutofit/>
          </a:bodyPr>
          <a:lstStyle/>
          <a:p>
            <a:r>
              <a:rPr lang="en-US" sz="4800" dirty="0">
                <a:solidFill>
                  <a:srgbClr val="C00000"/>
                </a:solidFill>
              </a:rPr>
              <a:t>Everybody has problems</a:t>
            </a:r>
          </a:p>
        </p:txBody>
      </p:sp>
      <p:pic>
        <p:nvPicPr>
          <p:cNvPr id="8" name="Picture Placeholder 7">
            <a:extLst>
              <a:ext uri="{FF2B5EF4-FFF2-40B4-BE49-F238E27FC236}">
                <a16:creationId xmlns:a16="http://schemas.microsoft.com/office/drawing/2014/main" id="{B0104136-50F1-5837-8295-D56D1D28B8CC}"/>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366" b="366"/>
          <a:stretch>
            <a:fillRect/>
          </a:stretch>
        </p:blipFill>
        <p:spPr/>
      </p:pic>
    </p:spTree>
    <p:extLst>
      <p:ext uri="{BB962C8B-B14F-4D97-AF65-F5344CB8AC3E}">
        <p14:creationId xmlns:p14="http://schemas.microsoft.com/office/powerpoint/2010/main" val="393222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5F6D80-2CF6-BCBF-F82B-2D13C41A3AB7}"/>
              </a:ext>
            </a:extLst>
          </p:cNvPr>
          <p:cNvSpPr>
            <a:spLocks noGrp="1"/>
          </p:cNvSpPr>
          <p:nvPr>
            <p:ph type="ctrTitle"/>
          </p:nvPr>
        </p:nvSpPr>
        <p:spPr>
          <a:xfrm>
            <a:off x="1097280" y="846038"/>
            <a:ext cx="10058400" cy="617002"/>
          </a:xfrm>
        </p:spPr>
        <p:txBody>
          <a:bodyPr>
            <a:normAutofit/>
          </a:bodyPr>
          <a:lstStyle/>
          <a:p>
            <a:r>
              <a:rPr lang="en-US" sz="3600" dirty="0">
                <a:solidFill>
                  <a:srgbClr val="C00000"/>
                </a:solidFill>
              </a:rPr>
              <a:t>Our Problems Vary by type and severity</a:t>
            </a:r>
          </a:p>
        </p:txBody>
      </p:sp>
      <p:sp>
        <p:nvSpPr>
          <p:cNvPr id="8" name="Subtitle 7">
            <a:extLst>
              <a:ext uri="{FF2B5EF4-FFF2-40B4-BE49-F238E27FC236}">
                <a16:creationId xmlns:a16="http://schemas.microsoft.com/office/drawing/2014/main" id="{4BF447BC-373B-D184-0070-2C5727CB8482}"/>
              </a:ext>
            </a:extLst>
          </p:cNvPr>
          <p:cNvSpPr>
            <a:spLocks noGrp="1"/>
          </p:cNvSpPr>
          <p:nvPr>
            <p:ph type="subTitle" idx="1"/>
          </p:nvPr>
        </p:nvSpPr>
        <p:spPr>
          <a:xfrm>
            <a:off x="1066800" y="2367418"/>
            <a:ext cx="10058400" cy="3444658"/>
          </a:xfrm>
        </p:spPr>
        <p:txBody>
          <a:bodyPr>
            <a:noAutofit/>
          </a:bodyPr>
          <a:lstStyle/>
          <a:p>
            <a:pPr algn="l"/>
            <a:r>
              <a:rPr lang="en-US" sz="2800" cap="none" dirty="0">
                <a:effectLst/>
                <a:latin typeface="Century Gothic" panose="020B0502020202020204" pitchFamily="34" charset="0"/>
                <a:ea typeface="Calibri" panose="020F0502020204030204" pitchFamily="34" charset="0"/>
                <a:cs typeface="Times New Roman" panose="02020603050405020304" pitchFamily="18" charset="0"/>
              </a:rPr>
              <a:t>There are financial problems, health problems, and relationship problems, as well as problems of guilt, depression, temptation, failure, stress, burnout, etc. </a:t>
            </a:r>
          </a:p>
          <a:p>
            <a:pPr algn="l"/>
            <a:endParaRPr lang="en-US" sz="2800" cap="none" dirty="0">
              <a:latin typeface="Century Gothic" panose="020B0502020202020204" pitchFamily="34" charset="0"/>
              <a:ea typeface="Calibri" panose="020F0502020204030204" pitchFamily="34" charset="0"/>
              <a:cs typeface="Times New Roman" panose="02020603050405020304" pitchFamily="18" charset="0"/>
            </a:endParaRPr>
          </a:p>
          <a:p>
            <a:pPr algn="l"/>
            <a:r>
              <a:rPr lang="en-US" sz="2800" cap="none" dirty="0">
                <a:effectLst/>
                <a:latin typeface="Century Gothic" panose="020B0502020202020204" pitchFamily="34" charset="0"/>
                <a:ea typeface="Calibri" panose="020F0502020204030204" pitchFamily="34" charset="0"/>
                <a:cs typeface="Times New Roman" panose="02020603050405020304" pitchFamily="18" charset="0"/>
              </a:rPr>
              <a:t>We will look at each of these in detail during this study.</a:t>
            </a:r>
            <a:endParaRPr lang="en-US" sz="2800" cap="none" dirty="0"/>
          </a:p>
        </p:txBody>
      </p:sp>
    </p:spTree>
    <p:extLst>
      <p:ext uri="{BB962C8B-B14F-4D97-AF65-F5344CB8AC3E}">
        <p14:creationId xmlns:p14="http://schemas.microsoft.com/office/powerpoint/2010/main" val="1427663955"/>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6F000AB2-1957-427C-B872-176ABC83E732}">
  <ds:schemaRefs>
    <ds:schemaRef ds:uri="http://purl.org/dc/dcmitype/"/>
    <ds:schemaRef ds:uri="http://purl.org/dc/elements/1.1/"/>
    <ds:schemaRef ds:uri="71af3243-3dd4-4a8d-8c0d-dd76da1f02a5"/>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party</Template>
  <TotalTime>9089</TotalTime>
  <Words>794</Words>
  <Application>Microsoft Office PowerPoint</Application>
  <PresentationFormat>Widescreen</PresentationFormat>
  <Paragraphs>90</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Arabic Typesetting</vt:lpstr>
      <vt:lpstr>Arial</vt:lpstr>
      <vt:lpstr>Baskerville Old Face</vt:lpstr>
      <vt:lpstr>Calibri</vt:lpstr>
      <vt:lpstr>Century Gothic</vt:lpstr>
      <vt:lpstr>Segoe UI</vt:lpstr>
      <vt:lpstr>system-ui</vt:lpstr>
      <vt:lpstr>Times New Roman</vt:lpstr>
      <vt:lpstr>Wingdings</vt:lpstr>
      <vt:lpstr>RetrospectVTI</vt:lpstr>
      <vt:lpstr>PowerPoint Presentation</vt:lpstr>
      <vt:lpstr>PowerPoint Presentation</vt:lpstr>
      <vt:lpstr>PowerPoint Presentation</vt:lpstr>
      <vt:lpstr>PowerPoint Presentation</vt:lpstr>
      <vt:lpstr>Why God permits us to Have Problems</vt:lpstr>
      <vt:lpstr>Why God Permits Us to Have Problems:</vt:lpstr>
      <vt:lpstr>Lesson 1</vt:lpstr>
      <vt:lpstr>The Question</vt:lpstr>
      <vt:lpstr>Our Problems Vary by type and severity</vt:lpstr>
      <vt:lpstr>Your Thoughts</vt:lpstr>
      <vt:lpstr>John 16:33</vt:lpstr>
      <vt:lpstr>Greek word translated trouble (THLIPSIS, th-lip´-sis), or “tribulation” in the KJV, means “pressing or pressure that burdens our spirits.”   severe affliction or anguish</vt:lpstr>
      <vt:lpstr>In Romans 8, Paul writes about all kinds of problems:    trouble . . . hardship . . . persecution . . . famine . . .   nakedness . . . danger . . . sword and death </vt:lpstr>
      <vt:lpstr>PowerPoint Presentation</vt:lpstr>
      <vt:lpstr>What does it mean to be more than a conqueror?</vt:lpstr>
      <vt:lpstr>How does God do that?</vt:lpstr>
      <vt:lpstr>Directs us</vt:lpstr>
      <vt:lpstr>God uses problems to direct us away from……..?</vt:lpstr>
      <vt:lpstr>Inspect us</vt:lpstr>
      <vt:lpstr>See if there is any offensive way in me, and lead me in the way everlasting.             Psalm 139:24</vt:lpstr>
      <vt:lpstr>Corrects us</vt:lpstr>
      <vt:lpstr>Give examples of how might God permit a storm in the life of His child?</vt:lpstr>
      <vt:lpstr>As a child of God, if you know you are out of God’s will and you see no storm what could that indicate?</vt:lpstr>
      <vt:lpstr>Perfects us</vt:lpstr>
      <vt:lpstr> Does God expect us to be perfect?       If He does, why?      If He does not, why not?   Does God want us perfect?      If He does, why?      If He does not, why not?</vt:lpstr>
      <vt:lpstr>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27</cp:revision>
  <cp:lastPrinted>2023-08-16T21:38:28Z</cp:lastPrinted>
  <dcterms:created xsi:type="dcterms:W3CDTF">2023-02-01T04:17:32Z</dcterms:created>
  <dcterms:modified xsi:type="dcterms:W3CDTF">2023-08-23T20:36:31Z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