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30"/>
  </p:notesMasterIdLst>
  <p:sldIdLst>
    <p:sldId id="357" r:id="rId5"/>
    <p:sldId id="1016" r:id="rId6"/>
    <p:sldId id="356" r:id="rId7"/>
    <p:sldId id="944" r:id="rId8"/>
    <p:sldId id="1035" r:id="rId9"/>
    <p:sldId id="1041" r:id="rId10"/>
    <p:sldId id="284" r:id="rId11"/>
    <p:sldId id="1023" r:id="rId12"/>
    <p:sldId id="1042" r:id="rId13"/>
    <p:sldId id="317" r:id="rId14"/>
    <p:sldId id="1043" r:id="rId15"/>
    <p:sldId id="1045" r:id="rId16"/>
    <p:sldId id="1046" r:id="rId17"/>
    <p:sldId id="1047" r:id="rId18"/>
    <p:sldId id="1044" r:id="rId19"/>
    <p:sldId id="1049" r:id="rId20"/>
    <p:sldId id="1052" r:id="rId21"/>
    <p:sldId id="1048" r:id="rId22"/>
    <p:sldId id="1050" r:id="rId23"/>
    <p:sldId id="988" r:id="rId24"/>
    <p:sldId id="948" r:id="rId25"/>
    <p:sldId id="949" r:id="rId26"/>
    <p:sldId id="951" r:id="rId27"/>
    <p:sldId id="256" r:id="rId28"/>
    <p:sldId id="952" r:id="rId2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AA37B5-827E-4F6F-81B4-8D8327719085}">
          <p14:sldIdLst>
            <p14:sldId id="357"/>
            <p14:sldId id="1016"/>
            <p14:sldId id="356"/>
            <p14:sldId id="944"/>
            <p14:sldId id="1035"/>
            <p14:sldId id="1041"/>
            <p14:sldId id="284"/>
            <p14:sldId id="1023"/>
            <p14:sldId id="1042"/>
            <p14:sldId id="317"/>
            <p14:sldId id="1043"/>
            <p14:sldId id="1045"/>
            <p14:sldId id="1046"/>
            <p14:sldId id="1047"/>
            <p14:sldId id="1044"/>
            <p14:sldId id="1049"/>
            <p14:sldId id="1052"/>
            <p14:sldId id="1048"/>
            <p14:sldId id="1050"/>
          </p14:sldIdLst>
        </p14:section>
        <p14:section name="Untitled Section" id="{9D4CB4EB-5315-47B4-A283-6E8018E980D0}">
          <p14:sldIdLst>
            <p14:sldId id="988"/>
            <p14:sldId id="948"/>
            <p14:sldId id="949"/>
            <p14:sldId id="951"/>
            <p14:sldId id="256"/>
            <p14:sldId id="95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Lett" initials="BL" lastIdx="6" clrIdx="0">
    <p:extLst>
      <p:ext uri="{19B8F6BF-5375-455C-9EA6-DF929625EA0E}">
        <p15:presenceInfo xmlns:p15="http://schemas.microsoft.com/office/powerpoint/2012/main" userId="1aefeeb09ffd2f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B24"/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6" autoAdjust="0"/>
  </p:normalViewPr>
  <p:slideViewPr>
    <p:cSldViewPr snapToGrid="0">
      <p:cViewPr>
        <p:scale>
          <a:sx n="85" d="100"/>
          <a:sy n="85" d="100"/>
        </p:scale>
        <p:origin x="60" y="668"/>
      </p:cViewPr>
      <p:guideLst>
        <p:guide pos="3840"/>
        <p:guide orient="horz" pos="2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9/6/2023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9/6/2023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9/6/2023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  <p:sldLayoutId id="214748369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3426&amp;picture=biblia-abierta-en-el-salmo-11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64997&amp;picture=inima-ziua-recunostinte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2341/happy-face-by-islandvibz-20234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ly-bible-the-nail-crusifixion-187851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vgsilh.com/e91e63/image/34915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2720776@N02/4507144481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wn-sunrise-sky-wallpaper-418053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bk/5237999023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s02web.zoom.us/j/8890995133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aksoft.susu.ru/moyo-tv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pixabay.com/en/iphone-phone-smartphone-mobile-246496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ufan96/2741759137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read-learn-knowledge-839093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ible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read-learn-knowledge-839093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ihxu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antik-antiquitat-david-florenz-29053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antik-antiquitat-david-florenz-29053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A621C-33B5-7634-0D0E-885FDF75F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8625" y="970768"/>
            <a:ext cx="4058434" cy="484131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30AA7D-E451-E1C4-AD81-166B18ED369B}"/>
              </a:ext>
            </a:extLst>
          </p:cNvPr>
          <p:cNvSpPr txBox="1">
            <a:spLocks/>
          </p:cNvSpPr>
          <p:nvPr/>
        </p:nvSpPr>
        <p:spPr>
          <a:xfrm>
            <a:off x="920663" y="1421705"/>
            <a:ext cx="5718131" cy="95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Baskerville Old Face" panose="02020602080505020303" pitchFamily="18" charset="0"/>
              </a:rPr>
              <a:t>Bible Study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445EA0-FC50-C6B8-8FB4-EF6767AD61A5}"/>
              </a:ext>
            </a:extLst>
          </p:cNvPr>
          <p:cNvSpPr txBox="1">
            <a:spLocks/>
          </p:cNvSpPr>
          <p:nvPr/>
        </p:nvSpPr>
        <p:spPr>
          <a:xfrm>
            <a:off x="876822" y="3067037"/>
            <a:ext cx="5761972" cy="236925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cap="small" dirty="0">
                <a:latin typeface="Baskerville Old Face" panose="02020602080505020303" pitchFamily="18" charset="0"/>
              </a:rPr>
              <a:t>Hill Chapel </a:t>
            </a:r>
          </a:p>
          <a:p>
            <a:pPr algn="ctr"/>
            <a:r>
              <a:rPr lang="en-US" sz="5000" cap="small" dirty="0">
                <a:latin typeface="Baskerville Old Face" panose="02020602080505020303" pitchFamily="18" charset="0"/>
              </a:rPr>
              <a:t>Baptist Church Athens</a:t>
            </a:r>
          </a:p>
        </p:txBody>
      </p:sp>
    </p:spTree>
    <p:extLst>
      <p:ext uri="{BB962C8B-B14F-4D97-AF65-F5344CB8AC3E}">
        <p14:creationId xmlns:p14="http://schemas.microsoft.com/office/powerpoint/2010/main" val="127284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73C098-3DB7-A7CA-6F5A-F9CF4BCD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8" y="343212"/>
            <a:ext cx="3517567" cy="174863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Guilt / Shame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59C40-CC71-9994-318E-9234AF76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3211"/>
            <a:ext cx="5059596" cy="1623376"/>
          </a:xfrm>
        </p:spPr>
        <p:txBody>
          <a:bodyPr/>
          <a:lstStyle/>
          <a:p>
            <a:r>
              <a:rPr lang="en-US" b="1" dirty="0"/>
              <a:t>Scripture – Psalm 32:1</a:t>
            </a:r>
            <a:endParaRPr lang="en-US" b="1" baseline="30000" dirty="0">
              <a:solidFill>
                <a:srgbClr val="000000"/>
              </a:solidFill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Blessed is the one whose transgressions are forgiven, whose sins are covered.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228C34-F801-DFA5-9270-BCE9020A6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675" y="2793304"/>
            <a:ext cx="3517567" cy="3513551"/>
          </a:xfrm>
        </p:spPr>
        <p:txBody>
          <a:bodyPr>
            <a:normAutofit/>
          </a:bodyPr>
          <a:lstStyle/>
          <a:p>
            <a:r>
              <a:rPr lang="en-US" sz="4000" dirty="0"/>
              <a:t>God doesn't want guilt to rob you of your happiness.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9D43D-4BA5-4CFF-C26F-0C423003C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94537" y="1786003"/>
            <a:ext cx="4316996" cy="40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302DA96-89EB-5B5B-6F8F-BDC418831D54}"/>
              </a:ext>
            </a:extLst>
          </p:cNvPr>
          <p:cNvSpPr txBox="1">
            <a:spLocks/>
          </p:cNvSpPr>
          <p:nvPr/>
        </p:nvSpPr>
        <p:spPr>
          <a:xfrm>
            <a:off x="1223377" y="2384839"/>
            <a:ext cx="4118974" cy="16460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i="1" cap="none" dirty="0">
                <a:solidFill>
                  <a:schemeClr val="tx1"/>
                </a:solidFill>
              </a:rPr>
              <a:t>Blessed means happy.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D82A8-106D-A623-E04E-AD8A61445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4251" y="1247709"/>
            <a:ext cx="5340043" cy="42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3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93CF7-584E-F82C-551A-E4D53F68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23" y="781687"/>
            <a:ext cx="4431298" cy="1153584"/>
          </a:xfrm>
        </p:spPr>
        <p:txBody>
          <a:bodyPr/>
          <a:lstStyle/>
          <a:p>
            <a:pPr algn="l"/>
            <a:r>
              <a:rPr lang="en-US" sz="4000" b="1" dirty="0"/>
              <a:t>Things to do to </a:t>
            </a:r>
            <a:br>
              <a:rPr lang="en-US" sz="4000" b="1" dirty="0"/>
            </a:br>
            <a:r>
              <a:rPr lang="en-US" sz="4000" b="1" dirty="0"/>
              <a:t>get rid of guilt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C3DF57-0A75-102B-AD5D-21BB0BBC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01" y="1935271"/>
            <a:ext cx="6156543" cy="4497253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Accept God’s love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Assume responsibility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Admit our sin is against God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Ask God for cleansing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Appeal to God for renewal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Avoid further sin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8918181-612C-4AAF-7DE1-9551EA62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5507" y="831791"/>
            <a:ext cx="4302034" cy="52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46038"/>
            <a:ext cx="10058400" cy="7572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Accept God’s Love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842660"/>
            <a:ext cx="10058400" cy="1113482"/>
          </a:xfrm>
        </p:spPr>
        <p:txBody>
          <a:bodyPr>
            <a:noAutofit/>
          </a:bodyPr>
          <a:lstStyle/>
          <a:p>
            <a:r>
              <a:rPr lang="en-US" sz="2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Have mercy on me, O God, according to your unfailing love</a:t>
            </a:r>
            <a:r>
              <a:rPr lang="en-US" sz="2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 </a:t>
            </a: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Psalm 51:1</a:t>
            </a:r>
            <a:br>
              <a:rPr lang="en-US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sz="2800" cap="none" dirty="0"/>
          </a:p>
        </p:txBody>
      </p:sp>
      <p:sp>
        <p:nvSpPr>
          <p:cNvPr id="2" name="Subtitle 7">
            <a:extLst>
              <a:ext uri="{FF2B5EF4-FFF2-40B4-BE49-F238E27FC236}">
                <a16:creationId xmlns:a16="http://schemas.microsoft.com/office/drawing/2014/main" id="{142790D5-22C4-6A68-E9B1-4F3DBBDB1B90}"/>
              </a:ext>
            </a:extLst>
          </p:cNvPr>
          <p:cNvSpPr txBox="1">
            <a:spLocks/>
          </p:cNvSpPr>
          <p:nvPr/>
        </p:nvSpPr>
        <p:spPr>
          <a:xfrm>
            <a:off x="3632637" y="3195470"/>
            <a:ext cx="4604479" cy="673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small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Unfailing Love</a:t>
            </a:r>
            <a:endParaRPr lang="en-US" sz="2800" cap="none" dirty="0"/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8A5AEAAF-1FD4-6FEB-8918-9876E3ABDF16}"/>
              </a:ext>
            </a:extLst>
          </p:cNvPr>
          <p:cNvSpPr txBox="1">
            <a:spLocks/>
          </p:cNvSpPr>
          <p:nvPr/>
        </p:nvSpPr>
        <p:spPr>
          <a:xfrm>
            <a:off x="1097280" y="4256007"/>
            <a:ext cx="10058400" cy="1844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0" i="1" cap="none" dirty="0">
                <a:solidFill>
                  <a:srgbClr val="000000"/>
                </a:solidFill>
                <a:effectLst/>
              </a:rPr>
              <a:t>The Lord appeared to us in the past,</a:t>
            </a:r>
            <a:r>
              <a:rPr lang="en-US" sz="2800" i="1" cap="none" dirty="0">
                <a:solidFill>
                  <a:srgbClr val="000000"/>
                </a:solidFill>
              </a:rPr>
              <a:t> </a:t>
            </a:r>
            <a:r>
              <a:rPr lang="en-US" sz="2800" b="0" i="1" cap="none" dirty="0">
                <a:solidFill>
                  <a:srgbClr val="000000"/>
                </a:solidFill>
                <a:effectLst/>
              </a:rPr>
              <a:t>saying: “I have loved you with an everlasting love;</a:t>
            </a:r>
            <a:br>
              <a:rPr lang="en-US" sz="2800" b="0" i="1" cap="none" dirty="0">
                <a:solidFill>
                  <a:srgbClr val="000000"/>
                </a:solidFill>
                <a:effectLst/>
              </a:rPr>
            </a:br>
            <a:r>
              <a:rPr lang="en-US" sz="2800" b="0" i="1" u="sng" cap="none" dirty="0">
                <a:solidFill>
                  <a:srgbClr val="000000"/>
                </a:solidFill>
                <a:effectLst/>
              </a:rPr>
              <a:t>I have drawn you with unfailing kindness</a:t>
            </a:r>
            <a:r>
              <a:rPr lang="en-US" sz="2800" b="0" i="1" cap="none" dirty="0">
                <a:solidFill>
                  <a:srgbClr val="000000"/>
                </a:solidFill>
                <a:effectLst/>
              </a:rPr>
              <a:t>.</a:t>
            </a:r>
          </a:p>
          <a:p>
            <a:pPr algn="r"/>
            <a:r>
              <a:rPr lang="en-US" sz="1800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Jeremiah 31:3</a:t>
            </a:r>
            <a:br>
              <a:rPr lang="en-US" sz="1800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304827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009" y="789550"/>
            <a:ext cx="10058400" cy="7572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2. Assume the responsibility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91" y="1506626"/>
            <a:ext cx="10058400" cy="98043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1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Wash away all my iniquity and cleanse me from my sin. </a:t>
            </a:r>
            <a:r>
              <a:rPr lang="en-US" sz="1800" b="1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3 </a:t>
            </a:r>
            <a:r>
              <a:rPr lang="en-US" sz="1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 I know my transgressions, and my sin is always before me.</a:t>
            </a:r>
            <a:br>
              <a:rPr lang="en-US" sz="1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						Psalm 51:2, 3</a:t>
            </a:r>
            <a:br>
              <a:rPr lang="en-US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en-US" sz="2800" cap="none" dirty="0"/>
          </a:p>
        </p:txBody>
      </p:sp>
      <p:sp>
        <p:nvSpPr>
          <p:cNvPr id="2" name="Subtitle 7">
            <a:extLst>
              <a:ext uri="{FF2B5EF4-FFF2-40B4-BE49-F238E27FC236}">
                <a16:creationId xmlns:a16="http://schemas.microsoft.com/office/drawing/2014/main" id="{142790D5-22C4-6A68-E9B1-4F3DBBDB1B90}"/>
              </a:ext>
            </a:extLst>
          </p:cNvPr>
          <p:cNvSpPr txBox="1">
            <a:spLocks/>
          </p:cNvSpPr>
          <p:nvPr/>
        </p:nvSpPr>
        <p:spPr>
          <a:xfrm>
            <a:off x="5521516" y="2746372"/>
            <a:ext cx="4033381" cy="1557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cap="small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“I”     “ME”     “MY”</a:t>
            </a:r>
            <a:endParaRPr lang="en-US" sz="1600" b="1" cap="small" dirty="0">
              <a:solidFill>
                <a:srgbClr val="FFC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cap="small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800" b="1" cap="small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 - Cleans</a:t>
            </a:r>
            <a:endParaRPr lang="en-US" sz="2800" cap="non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394D3F6-DDBA-8EDE-1C9F-0F184E6F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2967" y="2638962"/>
            <a:ext cx="2184539" cy="171359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466921E7-759E-A8F1-60FA-0C0B538445D1}"/>
              </a:ext>
            </a:extLst>
          </p:cNvPr>
          <p:cNvSpPr txBox="1">
            <a:spLocks/>
          </p:cNvSpPr>
          <p:nvPr/>
        </p:nvSpPr>
        <p:spPr>
          <a:xfrm>
            <a:off x="973590" y="4465529"/>
            <a:ext cx="10244819" cy="2062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cap="none" dirty="0">
                <a:solidFill>
                  <a:srgbClr val="000000"/>
                </a:solidFill>
                <a:effectLst/>
              </a:rPr>
              <a:t>Do you not know that your bodies are temples of the Holy Spirit, who is in you, whom you have received from God? You are not your own;</a:t>
            </a:r>
            <a:r>
              <a:rPr lang="en-US" sz="2800" i="1" cap="none" dirty="0"/>
              <a:t>               1 Corinthians 6:19</a:t>
            </a:r>
          </a:p>
        </p:txBody>
      </p:sp>
    </p:spTree>
    <p:extLst>
      <p:ext uri="{BB962C8B-B14F-4D97-AF65-F5344CB8AC3E}">
        <p14:creationId xmlns:p14="http://schemas.microsoft.com/office/powerpoint/2010/main" val="123565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C16E18D3-0F39-C2B0-5FA4-CBE903CF740D}"/>
              </a:ext>
            </a:extLst>
          </p:cNvPr>
          <p:cNvSpPr txBox="1">
            <a:spLocks/>
          </p:cNvSpPr>
          <p:nvPr/>
        </p:nvSpPr>
        <p:spPr>
          <a:xfrm>
            <a:off x="897082" y="1110704"/>
            <a:ext cx="10244819" cy="889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Conviction   vs     Condemnation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7FB2D-80B9-BA48-C42A-6F10E4D01AAC}"/>
              </a:ext>
            </a:extLst>
          </p:cNvPr>
          <p:cNvSpPr txBox="1"/>
          <p:nvPr/>
        </p:nvSpPr>
        <p:spPr>
          <a:xfrm>
            <a:off x="923274" y="2498941"/>
            <a:ext cx="489297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0000"/>
                </a:solidFill>
                <a:effectLst/>
              </a:rPr>
              <a:t>When he comes, he will prove the world to be in the wrong about sin and righteousness and judgment:      </a:t>
            </a:r>
          </a:p>
          <a:p>
            <a:r>
              <a:rPr lang="en-US" dirty="0">
                <a:solidFill>
                  <a:srgbClr val="000000"/>
                </a:solidFill>
                <a:latin typeface="system-ui"/>
              </a:rPr>
              <a:t>				John 16:8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F14743-F281-BBCB-AFF1-AB987D026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5748" y="2498941"/>
            <a:ext cx="4892978" cy="35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009" y="1021281"/>
            <a:ext cx="10058400" cy="7572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Admit our sin is against God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2377185"/>
            <a:ext cx="10058400" cy="98043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4 </a:t>
            </a:r>
            <a:r>
              <a:rPr lang="en-US" sz="2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Against you, you only, have I sinned and done what is evil in your sight; </a:t>
            </a: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		Psalm 51:4</a:t>
            </a:r>
            <a:br>
              <a:rPr lang="en-US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en-US" sz="2800" cap="none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66921E7-759E-A8F1-60FA-0C0B538445D1}"/>
              </a:ext>
            </a:extLst>
          </p:cNvPr>
          <p:cNvSpPr txBox="1">
            <a:spLocks/>
          </p:cNvSpPr>
          <p:nvPr/>
        </p:nvSpPr>
        <p:spPr>
          <a:xfrm>
            <a:off x="973590" y="4937857"/>
            <a:ext cx="10244819" cy="569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800" b="0" i="1" cap="none" dirty="0">
                <a:solidFill>
                  <a:srgbClr val="000000"/>
                </a:solidFill>
                <a:effectLst/>
              </a:rPr>
              <a:t>“If you love me, keep my commands.</a:t>
            </a:r>
            <a:r>
              <a:rPr lang="en-US" sz="2800" i="1" cap="none" dirty="0">
                <a:solidFill>
                  <a:srgbClr val="000000"/>
                </a:solidFill>
                <a:effectLst/>
              </a:rPr>
              <a:t>	</a:t>
            </a:r>
            <a:r>
              <a:rPr lang="en-US" sz="1800" cap="none" dirty="0">
                <a:solidFill>
                  <a:srgbClr val="000000"/>
                </a:solidFill>
                <a:effectLst/>
              </a:rPr>
              <a:t>John 14:15</a:t>
            </a: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57371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096" y="916349"/>
            <a:ext cx="6803806" cy="7572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4. Ask God for </a:t>
            </a:r>
            <a:r>
              <a:rPr lang="en-US" sz="4000" b="1" dirty="0" err="1">
                <a:solidFill>
                  <a:srgbClr val="C00000"/>
                </a:solidFill>
              </a:rPr>
              <a:t>clensing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799" y="1885352"/>
            <a:ext cx="10058400" cy="1280415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i="0" cap="none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800" b="0" i="0" cap="none" dirty="0">
                <a:solidFill>
                  <a:srgbClr val="000000"/>
                </a:solidFill>
                <a:effectLst/>
              </a:rPr>
              <a:t>Cleanse me with hyssop, and I will be clean;</a:t>
            </a:r>
            <a:br>
              <a:rPr lang="en-US" sz="2800" cap="none" dirty="0"/>
            </a:br>
            <a:r>
              <a:rPr lang="en-US" sz="2800" b="0" i="0" cap="none" dirty="0">
                <a:solidFill>
                  <a:srgbClr val="000000"/>
                </a:solidFill>
                <a:effectLst/>
              </a:rPr>
              <a:t>    wash me, and I will be whiter than snow.</a:t>
            </a: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									Psalm 51:7</a:t>
            </a:r>
            <a:br>
              <a:rPr lang="en-US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Hyssop:  a small shrub used as a brush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 cap="none" dirty="0">
                <a:solidFill>
                  <a:srgbClr val="000000"/>
                </a:solidFill>
                <a:ea typeface="Times New Roman" panose="02020603050405020304" pitchFamily="18" charset="0"/>
              </a:rPr>
              <a:t>	As used in the time of the original Passover – Exodus 12:22</a:t>
            </a:r>
            <a:endParaRPr lang="en-US" sz="1800" kern="0" cap="none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cap="none" dirty="0"/>
              <a:t>Cleans: to make clean from impurity or blemish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466921E7-759E-A8F1-60FA-0C0B538445D1}"/>
              </a:ext>
            </a:extLst>
          </p:cNvPr>
          <p:cNvSpPr txBox="1">
            <a:spLocks/>
          </p:cNvSpPr>
          <p:nvPr/>
        </p:nvSpPr>
        <p:spPr>
          <a:xfrm>
            <a:off x="1152514" y="4575446"/>
            <a:ext cx="10058400" cy="1560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US" sz="2800" b="1" i="0" cap="none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b="0" i="0" cap="none" dirty="0">
                <a:solidFill>
                  <a:srgbClr val="000000"/>
                </a:solidFill>
                <a:effectLst/>
              </a:rPr>
              <a:t>If we confess our sins, he is faithful and just and will forgive us </a:t>
            </a:r>
            <a:r>
              <a:rPr lang="en-US" sz="2800" b="1" i="0" cap="none" dirty="0">
                <a:solidFill>
                  <a:srgbClr val="000000"/>
                </a:solidFill>
                <a:effectLst/>
              </a:rPr>
              <a:t>our</a:t>
            </a:r>
            <a:r>
              <a:rPr lang="en-US" sz="2800" b="0" i="0" cap="none" dirty="0">
                <a:solidFill>
                  <a:srgbClr val="000000"/>
                </a:solidFill>
                <a:effectLst/>
              </a:rPr>
              <a:t> sins and purify us from all unrighteousness.        					</a:t>
            </a:r>
            <a:r>
              <a:rPr lang="en-US" sz="1800" b="0" i="0" cap="none" dirty="0">
                <a:solidFill>
                  <a:srgbClr val="000000"/>
                </a:solidFill>
                <a:effectLst/>
              </a:rPr>
              <a:t>1John 1:9</a:t>
            </a: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149821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46038"/>
            <a:ext cx="10058400" cy="7572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5. Appeal to God for renewal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802239"/>
            <a:ext cx="10058400" cy="1072484"/>
          </a:xfrm>
        </p:spPr>
        <p:txBody>
          <a:bodyPr>
            <a:noAutofit/>
          </a:bodyPr>
          <a:lstStyle/>
          <a:p>
            <a:r>
              <a:rPr lang="en-US" sz="1800" b="1" kern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8 </a:t>
            </a:r>
            <a:r>
              <a:rPr lang="en-US" sz="2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Let me hear joy and gladness; let the bones you have crushed rejoice</a:t>
            </a:r>
            <a:r>
              <a:rPr lang="en-US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2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</a:t>
            </a: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Psalm 51:8</a:t>
            </a:r>
            <a:br>
              <a:rPr lang="en-US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sz="2800" cap="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39202-C3E8-4F86-2D7F-E1C2A2B499CE}"/>
              </a:ext>
            </a:extLst>
          </p:cNvPr>
          <p:cNvSpPr txBox="1"/>
          <p:nvPr/>
        </p:nvSpPr>
        <p:spPr>
          <a:xfrm>
            <a:off x="1097280" y="3240168"/>
            <a:ext cx="49527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“Forget the former things; do not dwell on the past              			    </a:t>
            </a:r>
            <a:r>
              <a:rPr lang="en-US" dirty="0">
                <a:solidFill>
                  <a:srgbClr val="000000"/>
                </a:solidFill>
              </a:rPr>
              <a:t>Isaiah 43:18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06672-A3A9-3A61-6D7F-CA07F5E8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0318" y="3240168"/>
            <a:ext cx="4554464" cy="28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F6D80-2CF6-BCBF-F82B-2D13C41A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846038"/>
            <a:ext cx="10058400" cy="7572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6. Avoid future sin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F447BC-373B-D184-0070-2C5727CB8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802239"/>
            <a:ext cx="10058400" cy="1072484"/>
          </a:xfrm>
        </p:spPr>
        <p:txBody>
          <a:bodyPr>
            <a:noAutofit/>
          </a:bodyPr>
          <a:lstStyle/>
          <a:p>
            <a:r>
              <a:rPr lang="en-US" sz="2800" b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12 </a:t>
            </a:r>
            <a:r>
              <a:rPr lang="en-US" sz="2800" i="1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Restore to me the joy of your salvation and grant me a willing spirit, to sustain me.                          									</a:t>
            </a:r>
            <a:r>
              <a:rPr lang="en-US" sz="1800" kern="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Psalm 51:12</a:t>
            </a:r>
            <a:br>
              <a:rPr lang="en-US" sz="1800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</a:br>
            <a:endParaRPr lang="en-US" sz="2800" cap="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39202-C3E8-4F86-2D7F-E1C2A2B499CE}"/>
              </a:ext>
            </a:extLst>
          </p:cNvPr>
          <p:cNvSpPr txBox="1"/>
          <p:nvPr/>
        </p:nvSpPr>
        <p:spPr>
          <a:xfrm>
            <a:off x="1479324" y="3983278"/>
            <a:ext cx="51845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000000"/>
                </a:solidFill>
                <a:effectLst/>
              </a:rPr>
              <a:t>Blessed are those who fear the </a:t>
            </a:r>
            <a:r>
              <a:rPr lang="en-US" sz="2800" b="0" i="1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, who find great delight in his commands 			    </a:t>
            </a:r>
            <a:r>
              <a:rPr lang="en-US" dirty="0">
                <a:solidFill>
                  <a:srgbClr val="000000"/>
                </a:solidFill>
              </a:rPr>
              <a:t>Isaiah 43:18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7060B-3BEC-C7C7-9E32-3FDE2BA96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8" t="22181" r="32153" b="1319"/>
          <a:stretch/>
        </p:blipFill>
        <p:spPr>
          <a:xfrm>
            <a:off x="6363342" y="3726493"/>
            <a:ext cx="4509250" cy="23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DCF7F-79F3-AA30-32CE-DA716CA86CF9}"/>
              </a:ext>
            </a:extLst>
          </p:cNvPr>
          <p:cNvSpPr txBox="1">
            <a:spLocks/>
          </p:cNvSpPr>
          <p:nvPr/>
        </p:nvSpPr>
        <p:spPr>
          <a:xfrm>
            <a:off x="1390884" y="1657320"/>
            <a:ext cx="9857982" cy="423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       New Zoom Location </a:t>
            </a:r>
          </a:p>
          <a:p>
            <a:endParaRPr lang="en-US" sz="500" b="1" dirty="0"/>
          </a:p>
          <a:p>
            <a:pPr algn="ctr"/>
            <a:endParaRPr lang="en-US" sz="10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50182-E190-EA78-030B-87099800DB6A}"/>
              </a:ext>
            </a:extLst>
          </p:cNvPr>
          <p:cNvSpPr txBox="1">
            <a:spLocks/>
          </p:cNvSpPr>
          <p:nvPr/>
        </p:nvSpPr>
        <p:spPr>
          <a:xfrm>
            <a:off x="943135" y="751755"/>
            <a:ext cx="10124926" cy="1427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 with Hill Chapel Athens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7D0F9-30EF-599C-B19E-4039C20AC793}"/>
              </a:ext>
            </a:extLst>
          </p:cNvPr>
          <p:cNvSpPr txBox="1"/>
          <p:nvPr/>
        </p:nvSpPr>
        <p:spPr>
          <a:xfrm>
            <a:off x="1298401" y="3012896"/>
            <a:ext cx="92798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https://us02web.zoom.us/j/88909951335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889 0995 1335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tap mobile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+13126266799,,88909951335# US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889 0995 1335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D34CE-7D7F-ABDB-6A04-7E07B3BF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404" r="16131"/>
          <a:stretch/>
        </p:blipFill>
        <p:spPr>
          <a:xfrm>
            <a:off x="1390884" y="1881040"/>
            <a:ext cx="827528" cy="89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51FD2-9C55-6D53-D885-D354D1391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988" t="1721" r="11264" b="4380"/>
          <a:stretch/>
        </p:blipFill>
        <p:spPr>
          <a:xfrm>
            <a:off x="8445770" y="4828784"/>
            <a:ext cx="3040299" cy="1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36AC86-CAD2-CA60-8480-30128BE6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12" y="666259"/>
            <a:ext cx="5711810" cy="587584"/>
          </a:xfrm>
        </p:spPr>
        <p:txBody>
          <a:bodyPr/>
          <a:lstStyle/>
          <a:p>
            <a:r>
              <a:rPr lang="en-US" dirty="0"/>
              <a:t>Q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20AD9-E981-24A8-DC14-B9D7D5D41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2" y="2561573"/>
            <a:ext cx="5711810" cy="3630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1B45CD-A5B1-DB75-B7E2-90B8BDF1E87D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612" y="607512"/>
            <a:ext cx="10936776" cy="5668028"/>
          </a:xfrm>
        </p:spPr>
      </p:pic>
    </p:spTree>
    <p:extLst>
      <p:ext uri="{BB962C8B-B14F-4D97-AF65-F5344CB8AC3E}">
        <p14:creationId xmlns:p14="http://schemas.microsoft.com/office/powerpoint/2010/main" val="391975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51183-D0D9-A74B-94F0-9EC0104A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3083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a funny Quote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ED1B1-6FE0-FA43-95C4-366DBD1F1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pc="200" dirty="0">
                <a:solidFill>
                  <a:schemeClr val="tx1"/>
                </a:solidFill>
              </a:rPr>
              <a:t>“QUOTES…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0C063-E853-EE2C-0B28-0C8D3770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6" y="482252"/>
            <a:ext cx="11234803" cy="59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9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B23B-3C86-29ED-A491-EA557D62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0F526-095D-479A-7774-1878A34739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C76761-7CC6-2D06-E136-9B39A537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613775"/>
            <a:ext cx="10922000" cy="56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7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7818B-959A-F3B3-8B19-144BE68B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48C7A-F53F-9C52-21E5-80A2A9B60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8827" y="632564"/>
            <a:ext cx="10935222" cy="5617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A08BF-1280-3AA4-D966-9BD7992838FB}"/>
              </a:ext>
            </a:extLst>
          </p:cNvPr>
          <p:cNvSpPr txBox="1"/>
          <p:nvPr/>
        </p:nvSpPr>
        <p:spPr>
          <a:xfrm>
            <a:off x="1315234" y="942871"/>
            <a:ext cx="6762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Weekly Prayer </a:t>
            </a:r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M</a:t>
            </a: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eeting</a:t>
            </a:r>
            <a:endParaRPr lang="en-US" sz="4000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Mondays at 5:30 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via teleconference </a:t>
            </a:r>
            <a:endParaRPr lang="en-US" sz="4000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4F386-C1DE-9CF5-54AB-B9BADEFB6F3C}"/>
              </a:ext>
            </a:extLst>
          </p:cNvPr>
          <p:cNvSpPr txBox="1"/>
          <p:nvPr/>
        </p:nvSpPr>
        <p:spPr>
          <a:xfrm>
            <a:off x="1315234" y="4837911"/>
            <a:ext cx="6115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Dial:  1-267-807-9495</a:t>
            </a:r>
            <a:endParaRPr lang="en-US" sz="3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Access code: 505-087-623</a:t>
            </a:r>
            <a:endParaRPr lang="en-US" sz="3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63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6D484-A5B7-869C-AB92-BEED5D397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263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E28380-B5F7-10C6-4D7F-3EC8C1C6B984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800" kern="100" dirty="0">
                <a:solidFill>
                  <a:srgbClr val="E7E6E6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Save The Date</a:t>
            </a:r>
            <a:endParaRPr lang="en-US" sz="8800" kern="100" dirty="0">
              <a:latin typeface="Matura MT Script Capitals" panose="0302080206060207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8000" kern="100" dirty="0">
                <a:solidFill>
                  <a:srgbClr val="E7E6E6"/>
                </a:solidFill>
                <a:latin typeface="Bodoni MT Poster Compressed" panose="0207070608060105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Pastor’s Appreciation</a:t>
            </a:r>
            <a:endParaRPr lang="en-US" sz="8000" kern="100" dirty="0">
              <a:latin typeface="Bodoni MT Poster Compressed" panose="0207070608060105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kern="100" dirty="0">
                <a:solidFill>
                  <a:srgbClr val="E7E6E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E7E6E6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 Daughter Luncheon</a:t>
            </a:r>
            <a:endParaRPr lang="en-US" sz="2800" kern="1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E7E6E6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30, 2023</a:t>
            </a:r>
            <a:endParaRPr lang="en-US" sz="2800" kern="1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E7E6E6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12 - Noon</a:t>
            </a:r>
            <a:endParaRPr lang="en-US" sz="2800" kern="1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E7E6E6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E7E6E6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 Sunday</a:t>
            </a:r>
            <a:endParaRPr lang="en-US" sz="2800" kern="1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E7E6E6"/>
                </a:solidFill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October 1, 2023</a:t>
            </a:r>
            <a:endParaRPr lang="en-US" sz="2800" kern="1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0F06A5-B6CF-8FDA-1D10-79DF3DF929D1}"/>
              </a:ext>
            </a:extLst>
          </p:cNvPr>
          <p:cNvSpPr txBox="1">
            <a:spLocks/>
          </p:cNvSpPr>
          <p:nvPr/>
        </p:nvSpPr>
        <p:spPr>
          <a:xfrm>
            <a:off x="9895040" y="243276"/>
            <a:ext cx="229696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2"/>
                </a:solidFill>
                <a:latin typeface="Bodoni MT Poster Compressed" panose="02070706080601050204" pitchFamily="18" charset="0"/>
              </a:rPr>
              <a:t>10</a:t>
            </a:r>
            <a:r>
              <a:rPr lang="en-US" sz="7200" baseline="30000" dirty="0">
                <a:solidFill>
                  <a:schemeClr val="bg2"/>
                </a:solidFill>
                <a:latin typeface="Bodoni MT Poster Compressed" panose="02070706080601050204" pitchFamily="18" charset="0"/>
              </a:rPr>
              <a:t>th</a:t>
            </a:r>
            <a:r>
              <a:rPr lang="en-US" sz="7200" dirty="0">
                <a:solidFill>
                  <a:schemeClr val="bg2"/>
                </a:solidFill>
                <a:latin typeface="Bodoni MT Poster Compressed" panose="02070706080601050204" pitchFamily="18" charset="0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321582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3BB994-281D-2C5B-3FBD-253C0A694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" y="594986"/>
            <a:ext cx="10935222" cy="38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3A1A622-DA54-0536-9BA5-302165C9094F}"/>
              </a:ext>
            </a:extLst>
          </p:cNvPr>
          <p:cNvSpPr txBox="1">
            <a:spLocks/>
          </p:cNvSpPr>
          <p:nvPr/>
        </p:nvSpPr>
        <p:spPr>
          <a:xfrm>
            <a:off x="2015385" y="5444568"/>
            <a:ext cx="7738999" cy="9501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latin typeface="Baskerville Old Face" panose="02020602080505020303" pitchFamily="18" charset="0"/>
              </a:rPr>
              <a:t>With Pastor Benjamin E.V. Lett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0C2B6-2F26-2E5C-5639-176E584A3A67}"/>
              </a:ext>
            </a:extLst>
          </p:cNvPr>
          <p:cNvSpPr txBox="1"/>
          <p:nvPr/>
        </p:nvSpPr>
        <p:spPr>
          <a:xfrm>
            <a:off x="3237977" y="4728668"/>
            <a:ext cx="5293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cap="small" dirty="0">
                <a:latin typeface="Baskerville Old Face" panose="02020602080505020303" pitchFamily="18" charset="0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401746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3BB994-281D-2C5B-3FBD-253C0A694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" y="594986"/>
            <a:ext cx="10935222" cy="38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3A1A622-DA54-0536-9BA5-302165C9094F}"/>
              </a:ext>
            </a:extLst>
          </p:cNvPr>
          <p:cNvSpPr txBox="1">
            <a:spLocks/>
          </p:cNvSpPr>
          <p:nvPr/>
        </p:nvSpPr>
        <p:spPr>
          <a:xfrm>
            <a:off x="2015385" y="5444568"/>
            <a:ext cx="7738999" cy="9501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latin typeface="Baskerville Old Face" panose="02020602080505020303" pitchFamily="18" charset="0"/>
              </a:rPr>
              <a:t>With Pastor Benjamin E.V. Lett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0C2B6-2F26-2E5C-5639-176E584A3A67}"/>
              </a:ext>
            </a:extLst>
          </p:cNvPr>
          <p:cNvSpPr txBox="1"/>
          <p:nvPr/>
        </p:nvSpPr>
        <p:spPr>
          <a:xfrm>
            <a:off x="3237977" y="4728668"/>
            <a:ext cx="5293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cap="small" dirty="0">
                <a:latin typeface="Baskerville Old Face" panose="02020602080505020303" pitchFamily="18" charset="0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0F9BB-201B-DB57-8804-97B023F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59" y="1968604"/>
            <a:ext cx="4935601" cy="2338327"/>
          </a:xfrm>
        </p:spPr>
        <p:txBody>
          <a:bodyPr/>
          <a:lstStyle/>
          <a:p>
            <a:r>
              <a:rPr lang="en-US" sz="4000" dirty="0"/>
              <a:t>Prepare for our time of study by finding and reading: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D950B6-FBFA-A967-E5DC-1E0FEEBBC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0942" y="983292"/>
            <a:ext cx="4146116" cy="4872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25FF1-1010-3A46-1670-E85026B7C109}"/>
              </a:ext>
            </a:extLst>
          </p:cNvPr>
          <p:cNvSpPr txBox="1"/>
          <p:nvPr/>
        </p:nvSpPr>
        <p:spPr>
          <a:xfrm>
            <a:off x="1639167" y="1053149"/>
            <a:ext cx="4014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August 30, 2023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5160-6B3C-C8B0-22E8-B917AC95E3D3}"/>
              </a:ext>
            </a:extLst>
          </p:cNvPr>
          <p:cNvSpPr txBox="1"/>
          <p:nvPr/>
        </p:nvSpPr>
        <p:spPr>
          <a:xfrm>
            <a:off x="2167002" y="4443819"/>
            <a:ext cx="3433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Psalm 51</a:t>
            </a:r>
          </a:p>
        </p:txBody>
      </p:sp>
    </p:spTree>
    <p:extLst>
      <p:ext uri="{BB962C8B-B14F-4D97-AF65-F5344CB8AC3E}">
        <p14:creationId xmlns:p14="http://schemas.microsoft.com/office/powerpoint/2010/main" val="26318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DCF7F-79F3-AA30-32CE-DA716CA86CF9}"/>
              </a:ext>
            </a:extLst>
          </p:cNvPr>
          <p:cNvSpPr txBox="1">
            <a:spLocks/>
          </p:cNvSpPr>
          <p:nvPr/>
        </p:nvSpPr>
        <p:spPr>
          <a:xfrm>
            <a:off x="1164922" y="1779933"/>
            <a:ext cx="9857982" cy="423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    Fall 2023 Study Topic</a:t>
            </a:r>
          </a:p>
          <a:p>
            <a:endParaRPr lang="en-US" sz="500" b="1" dirty="0"/>
          </a:p>
          <a:p>
            <a:pPr algn="ctr"/>
            <a:endParaRPr lang="en-US" sz="10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6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the Road to      becoming an Overcomer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Line Only until further notice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50182-E190-EA78-030B-87099800DB6A}"/>
              </a:ext>
            </a:extLst>
          </p:cNvPr>
          <p:cNvSpPr txBox="1">
            <a:spLocks/>
          </p:cNvSpPr>
          <p:nvPr/>
        </p:nvSpPr>
        <p:spPr>
          <a:xfrm>
            <a:off x="897978" y="901874"/>
            <a:ext cx="10124926" cy="1283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 with Hill Chapel Athens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86588-7D90-0F39-5193-7E1D65D5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54604">
            <a:off x="8079546" y="2454321"/>
            <a:ext cx="3504960" cy="17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0F9BB-201B-DB57-8804-97B023F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59" y="1968604"/>
            <a:ext cx="5377841" cy="2338327"/>
          </a:xfrm>
        </p:spPr>
        <p:txBody>
          <a:bodyPr/>
          <a:lstStyle/>
          <a:p>
            <a:r>
              <a:rPr lang="en-US" sz="4000" dirty="0"/>
              <a:t>living as an Overcomer by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Getting Rid of Guilt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D950B6-FBFA-A967-E5DC-1E0FEEBBC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0942" y="983292"/>
            <a:ext cx="4146116" cy="4872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25FF1-1010-3A46-1670-E85026B7C109}"/>
              </a:ext>
            </a:extLst>
          </p:cNvPr>
          <p:cNvSpPr txBox="1"/>
          <p:nvPr/>
        </p:nvSpPr>
        <p:spPr>
          <a:xfrm>
            <a:off x="974942" y="983292"/>
            <a:ext cx="4990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C0000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Lesson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5160-6B3C-C8B0-22E8-B917AC95E3D3}"/>
              </a:ext>
            </a:extLst>
          </p:cNvPr>
          <p:cNvSpPr txBox="1"/>
          <p:nvPr/>
        </p:nvSpPr>
        <p:spPr>
          <a:xfrm>
            <a:off x="2437420" y="5058416"/>
            <a:ext cx="3433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Psalm 51</a:t>
            </a:r>
          </a:p>
        </p:txBody>
      </p:sp>
    </p:spTree>
    <p:extLst>
      <p:ext uri="{BB962C8B-B14F-4D97-AF65-F5344CB8AC3E}">
        <p14:creationId xmlns:p14="http://schemas.microsoft.com/office/powerpoint/2010/main" val="16713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1" y="713983"/>
            <a:ext cx="5535253" cy="550584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Regret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8000" b="1" dirty="0"/>
              <a:t>mistakes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8000" b="1" dirty="0"/>
              <a:t>Guilt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48355-3585-CCE9-0CA1-EBF76B0E3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44" r="19688"/>
          <a:stretch/>
        </p:blipFill>
        <p:spPr>
          <a:xfrm>
            <a:off x="6369484" y="638175"/>
            <a:ext cx="51857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EB141-9E9A-DE86-E8C3-1D2F7A3D3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128" y="1829571"/>
            <a:ext cx="6294329" cy="4139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cap="none" dirty="0">
                <a:solidFill>
                  <a:schemeClr val="tx1"/>
                </a:solidFill>
              </a:rPr>
              <a:t>King			Writer</a:t>
            </a:r>
            <a:br>
              <a:rPr lang="en-US" sz="3600" b="1" i="1" cap="none" dirty="0">
                <a:solidFill>
                  <a:schemeClr val="tx1"/>
                </a:solidFill>
              </a:rPr>
            </a:br>
            <a:r>
              <a:rPr lang="en-US" sz="3600" b="1" i="1" cap="none" dirty="0">
                <a:solidFill>
                  <a:schemeClr val="tx1"/>
                </a:solidFill>
              </a:rPr>
              <a:t>Warrior			Poet</a:t>
            </a:r>
            <a:br>
              <a:rPr lang="en-US" sz="3600" b="1" i="1" cap="none" dirty="0">
                <a:solidFill>
                  <a:schemeClr val="tx1"/>
                </a:solidFill>
              </a:rPr>
            </a:br>
            <a:r>
              <a:rPr lang="en-US" sz="3600" b="1" i="1" cap="none" dirty="0">
                <a:solidFill>
                  <a:schemeClr val="tx1"/>
                </a:solidFill>
              </a:rPr>
              <a:t>Father			Musician</a:t>
            </a:r>
            <a:br>
              <a:rPr lang="en-US" sz="3600" b="1" i="1" cap="none" dirty="0">
                <a:solidFill>
                  <a:schemeClr val="tx1"/>
                </a:solidFill>
              </a:rPr>
            </a:br>
            <a:r>
              <a:rPr lang="en-US" sz="3600" b="1" i="1" cap="none" dirty="0">
                <a:solidFill>
                  <a:schemeClr val="tx1"/>
                </a:solidFill>
              </a:rPr>
              <a:t>Husband 		Sheppard</a:t>
            </a:r>
            <a:br>
              <a:rPr lang="en-US" sz="3600" b="1" i="1" cap="none" dirty="0">
                <a:solidFill>
                  <a:schemeClr val="tx1"/>
                </a:solidFill>
              </a:rPr>
            </a:br>
            <a:r>
              <a:rPr lang="en-US" sz="3600" b="1" i="1" cap="none" dirty="0">
                <a:solidFill>
                  <a:schemeClr val="tx1"/>
                </a:solidFill>
              </a:rPr>
              <a:t>Murder			Adulterer</a:t>
            </a:r>
            <a:endParaRPr lang="en-US" sz="6600" b="1" i="1" cap="none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D453F-AF8A-7DB0-4374-754281D7D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5470" y="638828"/>
            <a:ext cx="3728580" cy="559287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302DA96-89EB-5B5B-6F8F-BDC418831D54}"/>
              </a:ext>
            </a:extLst>
          </p:cNvPr>
          <p:cNvSpPr txBox="1">
            <a:spLocks/>
          </p:cNvSpPr>
          <p:nvPr/>
        </p:nvSpPr>
        <p:spPr>
          <a:xfrm>
            <a:off x="2676396" y="469981"/>
            <a:ext cx="2592887" cy="141737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600" b="1" i="1" cap="small" dirty="0">
                <a:solidFill>
                  <a:schemeClr val="tx1"/>
                </a:solidFill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393505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EB141-9E9A-DE86-E8C3-1D2F7A3D3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2394" y="2446688"/>
            <a:ext cx="6294329" cy="2115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1" cap="none" dirty="0">
                <a:solidFill>
                  <a:srgbClr val="000000"/>
                </a:solidFill>
                <a:effectLst/>
                <a:latin typeface="system-ui"/>
              </a:rPr>
              <a:t>My guilt has overwhelmed me like a burden too heavy to bear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system-ui"/>
              </a:rPr>
              <a:t>.             </a:t>
            </a:r>
            <a:r>
              <a:rPr lang="en-US" sz="1800" b="1" i="1" cap="none" dirty="0">
                <a:solidFill>
                  <a:schemeClr val="tx1"/>
                </a:solidFill>
              </a:rPr>
              <a:t>Psalm 38:4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D453F-AF8A-7DB0-4374-754281D7D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5470" y="638828"/>
            <a:ext cx="3728580" cy="559287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302DA96-89EB-5B5B-6F8F-BDC418831D54}"/>
              </a:ext>
            </a:extLst>
          </p:cNvPr>
          <p:cNvSpPr txBox="1">
            <a:spLocks/>
          </p:cNvSpPr>
          <p:nvPr/>
        </p:nvSpPr>
        <p:spPr>
          <a:xfrm>
            <a:off x="2676396" y="469981"/>
            <a:ext cx="2592887" cy="141737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600" b="1" i="1" cap="small" dirty="0">
                <a:solidFill>
                  <a:schemeClr val="tx1"/>
                </a:solidFill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38813275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00AB2-1957-427C-B872-176ABC83E732}">
  <ds:schemaRefs>
    <ds:schemaRef ds:uri="http://purl.org/dc/dcmitype/"/>
    <ds:schemaRef ds:uri="http://purl.org/dc/elements/1.1/"/>
    <ds:schemaRef ds:uri="71af3243-3dd4-4a8d-8c0d-dd76da1f02a5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party</Template>
  <TotalTime>9429</TotalTime>
  <Words>737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Arabic Typesetting</vt:lpstr>
      <vt:lpstr>Arial</vt:lpstr>
      <vt:lpstr>Arial Black</vt:lpstr>
      <vt:lpstr>Baskerville Old Face</vt:lpstr>
      <vt:lpstr>Bodoni MT Black</vt:lpstr>
      <vt:lpstr>Bodoni MT Poster Compressed</vt:lpstr>
      <vt:lpstr>Calibri</vt:lpstr>
      <vt:lpstr>Century Gothic</vt:lpstr>
      <vt:lpstr>Matura MT Script Capitals</vt:lpstr>
      <vt:lpstr>Segoe UI</vt:lpstr>
      <vt:lpstr>system-ui</vt:lpstr>
      <vt:lpstr>Wingdings</vt:lpstr>
      <vt:lpstr>RetrospectVTI</vt:lpstr>
      <vt:lpstr>PowerPoint Presentation</vt:lpstr>
      <vt:lpstr>PowerPoint Presentation</vt:lpstr>
      <vt:lpstr>PowerPoint Presentation</vt:lpstr>
      <vt:lpstr>Prepare for our time of study by finding and reading:</vt:lpstr>
      <vt:lpstr>PowerPoint Presentation</vt:lpstr>
      <vt:lpstr>living as an Overcomer by   Getting Rid of Guilt</vt:lpstr>
      <vt:lpstr>Regret  mistakes  Guilt</vt:lpstr>
      <vt:lpstr>King   Writer Warrior   Poet Father   Musician Husband   Sheppard Murder   Adulterer</vt:lpstr>
      <vt:lpstr>My guilt has overwhelmed me like a burden too heavy to bear.             Psalm 38:4</vt:lpstr>
      <vt:lpstr>Guilt / Shame</vt:lpstr>
      <vt:lpstr>PowerPoint Presentation</vt:lpstr>
      <vt:lpstr>Things to do to  get rid of guilt</vt:lpstr>
      <vt:lpstr>1. Accept God’s Love</vt:lpstr>
      <vt:lpstr>2. Assume the responsibility</vt:lpstr>
      <vt:lpstr>PowerPoint Presentation</vt:lpstr>
      <vt:lpstr>3. Admit our sin is against God</vt:lpstr>
      <vt:lpstr>4. Ask God for clensing</vt:lpstr>
      <vt:lpstr>5. Appeal to God for renewal</vt:lpstr>
      <vt:lpstr>6. Avoid future sin</vt:lpstr>
      <vt:lpstr>Q</vt:lpstr>
      <vt:lpstr>Add a funny Quote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Lett</dc:creator>
  <cp:lastModifiedBy>Benjamin Lett</cp:lastModifiedBy>
  <cp:revision>34</cp:revision>
  <cp:lastPrinted>2023-08-16T21:38:28Z</cp:lastPrinted>
  <dcterms:created xsi:type="dcterms:W3CDTF">2023-02-01T04:17:32Z</dcterms:created>
  <dcterms:modified xsi:type="dcterms:W3CDTF">2023-09-06T12:55:15Z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