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26"/>
  </p:notesMasterIdLst>
  <p:sldIdLst>
    <p:sldId id="356" r:id="rId5"/>
    <p:sldId id="1016" r:id="rId6"/>
    <p:sldId id="1118" r:id="rId7"/>
    <p:sldId id="1094" r:id="rId8"/>
    <p:sldId id="1051" r:id="rId9"/>
    <p:sldId id="1067" r:id="rId10"/>
    <p:sldId id="1121" r:id="rId11"/>
    <p:sldId id="1060" r:id="rId12"/>
    <p:sldId id="1120" r:id="rId13"/>
    <p:sldId id="1115" r:id="rId14"/>
    <p:sldId id="1122" r:id="rId15"/>
    <p:sldId id="1123" r:id="rId16"/>
    <p:sldId id="1124" r:id="rId17"/>
    <p:sldId id="1125" r:id="rId18"/>
    <p:sldId id="1126" r:id="rId19"/>
    <p:sldId id="1085" r:id="rId20"/>
    <p:sldId id="1127" r:id="rId21"/>
    <p:sldId id="1128" r:id="rId22"/>
    <p:sldId id="1129" r:id="rId23"/>
    <p:sldId id="1131" r:id="rId24"/>
    <p:sldId id="1093"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AA37B5-827E-4F6F-81B4-8D8327719085}">
          <p14:sldIdLst>
            <p14:sldId id="356"/>
            <p14:sldId id="1016"/>
            <p14:sldId id="1118"/>
            <p14:sldId id="1094"/>
            <p14:sldId id="1051"/>
            <p14:sldId id="1067"/>
            <p14:sldId id="1121"/>
            <p14:sldId id="1060"/>
            <p14:sldId id="1120"/>
            <p14:sldId id="1115"/>
            <p14:sldId id="1122"/>
            <p14:sldId id="1123"/>
            <p14:sldId id="1124"/>
            <p14:sldId id="1125"/>
            <p14:sldId id="1126"/>
            <p14:sldId id="1085"/>
            <p14:sldId id="1127"/>
            <p14:sldId id="1128"/>
            <p14:sldId id="1129"/>
            <p14:sldId id="1131"/>
          </p14:sldIdLst>
        </p14:section>
        <p14:section name="Untitled Section" id="{9D4CB4EB-5315-47B4-A283-6E8018E980D0}">
          <p14:sldIdLst>
            <p14:sldId id="1093"/>
          </p14:sldIdLst>
        </p14:section>
      </p14:sectionLst>
    </p:ext>
    <p:ext uri="{EFAFB233-063F-42B5-8137-9DF3F51BA10A}">
      <p15:sldGuideLst xmlns:p15="http://schemas.microsoft.com/office/powerpoint/2012/main">
        <p15:guide id="1" pos="3840" userDrawn="1">
          <p15:clr>
            <a:srgbClr val="A4A3A4"/>
          </p15:clr>
        </p15:guide>
        <p15:guide id="2" orient="horz" pos="2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Lett" initials="BL" lastIdx="5" clrIdx="0">
    <p:extLst>
      <p:ext uri="{19B8F6BF-5375-455C-9EA6-DF929625EA0E}">
        <p15:presenceInfo xmlns:p15="http://schemas.microsoft.com/office/powerpoint/2012/main" userId="1aefeeb09ffd2f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3B24"/>
    <a:srgbClr val="FFFFFF"/>
    <a:srgbClr val="EDEFF7"/>
    <a:srgbClr val="D0D1D9"/>
    <a:srgbClr val="F6F9FF"/>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6" autoAdjust="0"/>
  </p:normalViewPr>
  <p:slideViewPr>
    <p:cSldViewPr snapToGrid="0">
      <p:cViewPr varScale="1">
        <p:scale>
          <a:sx n="102" d="100"/>
          <a:sy n="102" d="100"/>
        </p:scale>
        <p:origin x="88" y="448"/>
      </p:cViewPr>
      <p:guideLst>
        <p:guide pos="3840"/>
        <p:guide orient="horz" pos="25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62" tIns="46581" rIns="93162"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62" tIns="46581" rIns="93162" bIns="46581" rtlCol="0"/>
          <a:lstStyle>
            <a:lvl1pPr algn="r">
              <a:defRPr sz="1200"/>
            </a:lvl1pPr>
          </a:lstStyle>
          <a:p>
            <a:fld id="{FA086365-1DE3-4206-8631-568DB8EFC2CA}" type="datetimeFigureOut">
              <a:rPr lang="en-US" smtClean="0"/>
              <a:t>10/11/2023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2" tIns="46581" rIns="93162" bIns="46581"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2" tIns="46581" rIns="93162"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6433"/>
          </a:xfrm>
          <a:prstGeom prst="rect">
            <a:avLst/>
          </a:prstGeom>
        </p:spPr>
        <p:txBody>
          <a:bodyPr vert="horz" lIns="93162" tIns="46581" rIns="93162"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62" tIns="46581" rIns="93162" bIns="46581" rtlCol="0" anchor="b"/>
          <a:lstStyle>
            <a:lvl1pPr algn="r">
              <a:defRPr sz="1200"/>
            </a:lvl1pPr>
          </a:lstStyle>
          <a:p>
            <a:fld id="{767E557C-9E66-43F1-9F87-179A985BA47D}" type="slidenum">
              <a:rPr lang="en-US" smtClean="0"/>
              <a:t>‹#›</a:t>
            </a:fld>
            <a:endParaRPr lang="en-US" dirty="0"/>
          </a:p>
        </p:txBody>
      </p:sp>
    </p:spTree>
    <p:extLst>
      <p:ext uri="{BB962C8B-B14F-4D97-AF65-F5344CB8AC3E}">
        <p14:creationId xmlns:p14="http://schemas.microsoft.com/office/powerpoint/2010/main" val="129321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endParaRPr lang="en-US" noProof="0" dirty="0"/>
          </a:p>
        </p:txBody>
      </p:sp>
    </p:spTree>
    <p:extLst>
      <p:ext uri="{BB962C8B-B14F-4D97-AF65-F5344CB8AC3E}">
        <p14:creationId xmlns:p14="http://schemas.microsoft.com/office/powerpoint/2010/main" val="172358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a:xfrm>
            <a:off x="1097280" y="2343884"/>
            <a:ext cx="10058400" cy="3760891"/>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128930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3432407088"/>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Vidow">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hasCustomPrompt="1"/>
          </p:nvPr>
        </p:nvSpPr>
        <p:spPr>
          <a:xfrm>
            <a:off x="1097280" y="2459736"/>
            <a:ext cx="9912096" cy="3760891"/>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add video</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128930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2664583233"/>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2163331"/>
            <a:ext cx="2919413" cy="2919413"/>
          </a:xfrm>
          <a:solidFill>
            <a:srgbClr val="EDEFF7"/>
          </a:solidFill>
        </p:spPr>
        <p:txBody>
          <a:bodyPr anchor="ctr"/>
          <a:lstStyle>
            <a:lvl1pPr algn="ctr">
              <a:defRPr/>
            </a:lvl1pPr>
          </a:lstStyle>
          <a:p>
            <a:r>
              <a:rPr lang="en-US" noProof="0" dirty="0"/>
              <a:t>Click icon to add picture</a:t>
            </a:r>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2163331"/>
            <a:ext cx="2919413" cy="2919413"/>
          </a:xfrm>
          <a:solidFill>
            <a:srgbClr val="EDEFF7"/>
          </a:solidFill>
        </p:spPr>
        <p:txBody>
          <a:bodyPr anchor="ctr"/>
          <a:lstStyle>
            <a:lvl1pPr algn="ctr">
              <a:defRPr/>
            </a:lvl1pPr>
          </a:lstStyle>
          <a:p>
            <a:r>
              <a:rPr lang="en-US" noProof="0" dirty="0"/>
              <a:t>Click icon to add picture</a:t>
            </a:r>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2163331"/>
            <a:ext cx="2919413" cy="2919413"/>
          </a:xfrm>
          <a:solidFill>
            <a:srgbClr val="EDEFF7"/>
          </a:solidFill>
        </p:spPr>
        <p:txBody>
          <a:bodyPr anchor="ctr"/>
          <a:lstStyle>
            <a:lvl1pPr algn="ctr">
              <a:defRPr/>
            </a:lvl1pPr>
          </a:lstStyle>
          <a:p>
            <a:r>
              <a:rPr lang="en-US" noProof="0" dirty="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1268337"/>
            <a:ext cx="10058400" cy="58758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1418890711"/>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r>
              <a:rPr lang="en-US" noProof="0" dirty="0"/>
              <a:t>Click icon to add picture</a:t>
            </a:r>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097280" y="942870"/>
            <a:ext cx="4157296" cy="1292750"/>
          </a:xfrm>
          <a:prstGeom prst="rect">
            <a:avLst/>
          </a:prstGeom>
        </p:spPr>
        <p:txBody>
          <a:bodyPr vert="horz" lIns="91440" tIns="45720" rIns="91440" bIns="45720" rtlCol="0" anchor="ctr">
            <a:normAutofit/>
          </a:bodyPr>
          <a:lstStyle>
            <a:lvl1pPr>
              <a:defRPr cap="all" baseline="0"/>
            </a:lvl1pPr>
          </a:lstStyle>
          <a:p>
            <a:r>
              <a:rPr lang="en-US" noProof="0" dirty="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097280"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70171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10/11/2023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dirty="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dirty="0"/>
              <a:t>Quote Goes Here</a:t>
            </a:r>
          </a:p>
        </p:txBody>
      </p:sp>
    </p:spTree>
    <p:extLst>
      <p:ext uri="{BB962C8B-B14F-4D97-AF65-F5344CB8AC3E}">
        <p14:creationId xmlns:p14="http://schemas.microsoft.com/office/powerpoint/2010/main" val="418493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10/11/2023</a:t>
            </a:fld>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lnSpc>
                <a:spcPts val="2000"/>
              </a:lnSpc>
              <a:buClr>
                <a:schemeClr val="tx1"/>
              </a:buClr>
              <a:buFont typeface="+mj-lt"/>
              <a:buAutoNum type="arabicPeriod"/>
              <a:defRPr sz="1600">
                <a:solidFill>
                  <a:schemeClr val="tx1"/>
                </a:solidFill>
              </a:defRPr>
            </a:lvl1pPr>
            <a:lvl2pPr marL="544068" indent="-342900">
              <a:lnSpc>
                <a:spcPts val="2000"/>
              </a:lnSpc>
              <a:buClr>
                <a:schemeClr val="tx1"/>
              </a:buClr>
              <a:buFont typeface="+mj-lt"/>
              <a:buAutoNum type="arabicPeriod"/>
              <a:defRPr sz="1600">
                <a:solidFill>
                  <a:schemeClr val="tx1"/>
                </a:solidFill>
              </a:defRPr>
            </a:lvl2pPr>
            <a:lvl3pPr marL="612648" indent="-228600">
              <a:lnSpc>
                <a:spcPts val="2000"/>
              </a:lnSpc>
              <a:buClr>
                <a:schemeClr val="tx1"/>
              </a:buClr>
              <a:buFont typeface="+mj-lt"/>
              <a:buAutoNum type="arabicPeriod"/>
              <a:defRPr sz="1600">
                <a:solidFill>
                  <a:schemeClr val="tx1"/>
                </a:solidFill>
              </a:defRPr>
            </a:lvl3pPr>
            <a:lvl4pPr marL="795528" indent="-228600">
              <a:lnSpc>
                <a:spcPts val="2000"/>
              </a:lnSpc>
              <a:buClr>
                <a:schemeClr val="tx1"/>
              </a:buClr>
              <a:buFont typeface="+mj-lt"/>
              <a:buAutoNum type="arabicPeriod"/>
              <a:defRPr sz="1600">
                <a:solidFill>
                  <a:schemeClr val="tx1"/>
                </a:solidFill>
              </a:defRPr>
            </a:lvl4pPr>
            <a:lvl5pPr marL="978408" indent="-228600">
              <a:lnSpc>
                <a:spcPts val="2000"/>
              </a:lnSpc>
              <a:buClr>
                <a:schemeClr val="tx1"/>
              </a:buClr>
              <a:buFont typeface="+mj-lt"/>
              <a:buAutoNum type="arabicPeriod"/>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07918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1283833"/>
            <a:ext cx="5711810" cy="587584"/>
          </a:xfrm>
          <a:prstGeom prst="rect">
            <a:avLst/>
          </a:prstGeom>
        </p:spPr>
        <p:txBody>
          <a:bodyPr vert="horz" lIns="91440" tIns="45720" rIns="91440" bIns="45720" rtlCol="0" anchor="ctr">
            <a:normAutofit/>
          </a:bodyPr>
          <a:lstStyle/>
          <a:p>
            <a:r>
              <a:rPr lang="en-US" noProof="0" dirty="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2286000"/>
            <a:ext cx="5711810" cy="3630168"/>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30936"/>
            <a:ext cx="4589130" cy="5586984"/>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6310217"/>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35001" y="630936"/>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404638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noProof="0" smtClean="0"/>
              <a:t>10/11/2023</a:t>
            </a:fld>
            <a:endParaRPr lang="en-US" noProof="0"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93" r:id="rId3"/>
    <p:sldLayoutId id="2147483688" r:id="rId4"/>
    <p:sldLayoutId id="2147483692" r:id="rId5"/>
    <p:sldLayoutId id="2147483691" r:id="rId6"/>
    <p:sldLayoutId id="2147483690" r:id="rId7"/>
    <p:sldLayoutId id="2147483689" r:id="rId8"/>
    <p:sldLayoutId id="2147483683" r:id="rId9"/>
  </p:sldLayoutIdLst>
  <p:hf sldNum="0" hdr="0" ftr="0" dt="0"/>
  <p:txStyles>
    <p:title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ere2there.ca/principles-focused-evaluation/" TargetMode="External"/><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blog.patentology.com.au/2014/06/"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pxhere.com/en/photo/1569057" TargetMode="External"/><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profslusos.blogspot.com/2017/07/para-quando-manifestacao-de-preferencias.html" TargetMode="External"/><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us02web.zoom.us/j/88909951335" TargetMode="External"/><Relationship Id="rId1" Type="http://schemas.openxmlformats.org/officeDocument/2006/relationships/slideLayout" Target="../slideLayouts/slideLayout1.xml"/><Relationship Id="rId6" Type="http://schemas.openxmlformats.org/officeDocument/2006/relationships/hyperlink" Target="https://waksoft.susu.ru/moyo-tv/" TargetMode="External"/><Relationship Id="rId5" Type="http://schemas.openxmlformats.org/officeDocument/2006/relationships/image" Target="../media/image3.jpg"/><Relationship Id="rId4" Type="http://schemas.openxmlformats.org/officeDocument/2006/relationships/hyperlink" Target="https://pixabay.com/en/iphone-phone-smartphone-mobile-2464968/"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publicdomainpictures.net/en/view-image.php?image=380701&amp;picture=any-questions" TargetMode="External"/><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bible-study-read-learn-knowledge-839093/" TargetMode="External"/><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bible-study-read-learn-knowledge-839093/" TargetMode="External"/><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pexels.com/photo/unrecognizable-desperate-black-man-on-light-background-5699753/" TargetMode="Externa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otherfood-devos.com/2017/06/the-frustrated-leader.html" TargetMode="External"/><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org-this.blogspot.com/2017/11/put-on-full-armor-of-god.html" TargetMode="External"/><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3BB994-281D-2C5B-3FBD-253C0A694F4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2564" y="594986"/>
            <a:ext cx="10935222" cy="3851754"/>
          </a:xfrm>
          <a:prstGeom prst="rect">
            <a:avLst/>
          </a:prstGeom>
          <a:noFill/>
          <a:ln>
            <a:noFill/>
          </a:ln>
        </p:spPr>
      </p:pic>
      <p:sp>
        <p:nvSpPr>
          <p:cNvPr id="10" name="Title 5">
            <a:extLst>
              <a:ext uri="{FF2B5EF4-FFF2-40B4-BE49-F238E27FC236}">
                <a16:creationId xmlns:a16="http://schemas.microsoft.com/office/drawing/2014/main" id="{43A1A622-DA54-0536-9BA5-302165C9094F}"/>
              </a:ext>
            </a:extLst>
          </p:cNvPr>
          <p:cNvSpPr txBox="1">
            <a:spLocks/>
          </p:cNvSpPr>
          <p:nvPr/>
        </p:nvSpPr>
        <p:spPr>
          <a:xfrm>
            <a:off x="2015385" y="5444568"/>
            <a:ext cx="7738999" cy="950138"/>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r>
              <a:rPr lang="en-US" sz="4000" cap="small" dirty="0">
                <a:latin typeface="Baskerville Old Face" panose="02020602080505020303" pitchFamily="18" charset="0"/>
              </a:rPr>
              <a:t>With Pastor Benjamin E.V. Lett</a:t>
            </a:r>
          </a:p>
        </p:txBody>
      </p:sp>
      <p:sp>
        <p:nvSpPr>
          <p:cNvPr id="12" name="TextBox 11">
            <a:extLst>
              <a:ext uri="{FF2B5EF4-FFF2-40B4-BE49-F238E27FC236}">
                <a16:creationId xmlns:a16="http://schemas.microsoft.com/office/drawing/2014/main" id="{4CA0C2B6-2F26-2E5C-5639-176E584A3A67}"/>
              </a:ext>
            </a:extLst>
          </p:cNvPr>
          <p:cNvSpPr txBox="1"/>
          <p:nvPr/>
        </p:nvSpPr>
        <p:spPr>
          <a:xfrm>
            <a:off x="3237977" y="4728668"/>
            <a:ext cx="5293813" cy="923330"/>
          </a:xfrm>
          <a:prstGeom prst="rect">
            <a:avLst/>
          </a:prstGeom>
          <a:noFill/>
        </p:spPr>
        <p:txBody>
          <a:bodyPr wrap="square">
            <a:spAutoFit/>
          </a:bodyPr>
          <a:lstStyle/>
          <a:p>
            <a:pPr algn="ctr"/>
            <a:r>
              <a:rPr lang="en-US" sz="5400" cap="small" dirty="0">
                <a:latin typeface="Baskerville Old Face" panose="02020602080505020303" pitchFamily="18" charset="0"/>
              </a:rPr>
              <a:t>Bible Study</a:t>
            </a:r>
          </a:p>
        </p:txBody>
      </p:sp>
    </p:spTree>
    <p:extLst>
      <p:ext uri="{BB962C8B-B14F-4D97-AF65-F5344CB8AC3E}">
        <p14:creationId xmlns:p14="http://schemas.microsoft.com/office/powerpoint/2010/main" val="3451096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693CF7-584E-F82C-551A-E4D53F68692B}"/>
              </a:ext>
            </a:extLst>
          </p:cNvPr>
          <p:cNvSpPr>
            <a:spLocks noGrp="1"/>
          </p:cNvSpPr>
          <p:nvPr>
            <p:ph type="title"/>
          </p:nvPr>
        </p:nvSpPr>
        <p:spPr>
          <a:xfrm>
            <a:off x="873691" y="904185"/>
            <a:ext cx="5743181" cy="1805390"/>
          </a:xfrm>
        </p:spPr>
        <p:txBody>
          <a:bodyPr/>
          <a:lstStyle/>
          <a:p>
            <a:pPr algn="l"/>
            <a:r>
              <a:rPr lang="en-US" sz="3200" b="1" dirty="0"/>
              <a:t>Principles for defeating discouragement as found in Nehemiah 3</a:t>
            </a:r>
          </a:p>
        </p:txBody>
      </p:sp>
      <p:sp>
        <p:nvSpPr>
          <p:cNvPr id="5" name="Content Placeholder 4">
            <a:extLst>
              <a:ext uri="{FF2B5EF4-FFF2-40B4-BE49-F238E27FC236}">
                <a16:creationId xmlns:a16="http://schemas.microsoft.com/office/drawing/2014/main" id="{1DC3DF57-0A75-102B-AD5D-21BB0BBCFFC0}"/>
              </a:ext>
            </a:extLst>
          </p:cNvPr>
          <p:cNvSpPr>
            <a:spLocks noGrp="1"/>
          </p:cNvSpPr>
          <p:nvPr>
            <p:ph sz="half" idx="2"/>
          </p:nvPr>
        </p:nvSpPr>
        <p:spPr>
          <a:xfrm>
            <a:off x="873691" y="2709575"/>
            <a:ext cx="5222309" cy="3244240"/>
          </a:xfrm>
        </p:spPr>
        <p:txBody>
          <a:bodyPr>
            <a:noAutofit/>
          </a:bodyPr>
          <a:lstStyle/>
          <a:p>
            <a:pPr marL="285750" indent="-285750" algn="ctr">
              <a:buFont typeface="Wingdings" panose="05000000000000000000" pitchFamily="2" charset="2"/>
              <a:buChar char="ü"/>
            </a:pPr>
            <a:r>
              <a:rPr lang="en-US" sz="4000" b="1" dirty="0">
                <a:solidFill>
                  <a:srgbClr val="C00000"/>
                </a:solidFill>
              </a:rPr>
              <a:t>Reasons for Discouragement</a:t>
            </a:r>
          </a:p>
          <a:p>
            <a:pPr marL="0" indent="0" algn="ctr">
              <a:buNone/>
            </a:pPr>
            <a:endParaRPr lang="en-US" sz="2400" b="1" dirty="0">
              <a:solidFill>
                <a:srgbClr val="C00000"/>
              </a:solidFill>
            </a:endParaRPr>
          </a:p>
          <a:p>
            <a:pPr marL="285750" indent="-285750" algn="ctr">
              <a:buFont typeface="Wingdings" panose="05000000000000000000" pitchFamily="2" charset="2"/>
              <a:buChar char="ü"/>
            </a:pPr>
            <a:r>
              <a:rPr lang="en-US" sz="4000" b="1" dirty="0">
                <a:solidFill>
                  <a:srgbClr val="C00000"/>
                </a:solidFill>
              </a:rPr>
              <a:t>Remedy for Discouragement</a:t>
            </a:r>
          </a:p>
        </p:txBody>
      </p:sp>
      <p:pic>
        <p:nvPicPr>
          <p:cNvPr id="3" name="Picture 2">
            <a:extLst>
              <a:ext uri="{FF2B5EF4-FFF2-40B4-BE49-F238E27FC236}">
                <a16:creationId xmlns:a16="http://schemas.microsoft.com/office/drawing/2014/main" id="{931AF733-3220-9D37-1DB2-F4C1EF072E4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16872" y="904185"/>
            <a:ext cx="4701437" cy="5145066"/>
          </a:xfrm>
          <a:prstGeom prst="rect">
            <a:avLst/>
          </a:prstGeom>
        </p:spPr>
      </p:pic>
    </p:spTree>
    <p:extLst>
      <p:ext uri="{BB962C8B-B14F-4D97-AF65-F5344CB8AC3E}">
        <p14:creationId xmlns:p14="http://schemas.microsoft.com/office/powerpoint/2010/main" val="4047996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E384885-920B-4DE3-B6E5-44B986F55FAF}"/>
              </a:ext>
            </a:extLst>
          </p:cNvPr>
          <p:cNvSpPr>
            <a:spLocks noGrp="1"/>
          </p:cNvSpPr>
          <p:nvPr>
            <p:ph idx="1"/>
          </p:nvPr>
        </p:nvSpPr>
        <p:spPr>
          <a:xfrm>
            <a:off x="972020" y="2459737"/>
            <a:ext cx="4451750" cy="3258396"/>
          </a:xfrm>
        </p:spPr>
        <p:txBody>
          <a:bodyPr>
            <a:normAutofit/>
          </a:bodyPr>
          <a:lstStyle/>
          <a:p>
            <a:r>
              <a:rPr lang="en-US" sz="2800" b="1" i="1" baseline="30000" dirty="0">
                <a:solidFill>
                  <a:srgbClr val="000000"/>
                </a:solidFill>
                <a:effectLst/>
              </a:rPr>
              <a:t>10 </a:t>
            </a:r>
            <a:r>
              <a:rPr lang="en-US" sz="2800" b="0" i="1" dirty="0">
                <a:solidFill>
                  <a:srgbClr val="000000"/>
                </a:solidFill>
                <a:effectLst/>
              </a:rPr>
              <a:t>Meanwhile, the people in Judah said, “The strength of the laborers is </a:t>
            </a:r>
            <a:r>
              <a:rPr lang="en-US" sz="2800" b="0" i="1" u="sng" dirty="0">
                <a:solidFill>
                  <a:srgbClr val="000000"/>
                </a:solidFill>
                <a:effectLst/>
              </a:rPr>
              <a:t>giving out</a:t>
            </a:r>
            <a:r>
              <a:rPr lang="en-US" sz="2800" b="0" i="1" dirty="0">
                <a:solidFill>
                  <a:srgbClr val="000000"/>
                </a:solidFill>
                <a:effectLst/>
              </a:rPr>
              <a:t>, and there is so much rubble that we cannot rebuild the wall.” </a:t>
            </a:r>
            <a:r>
              <a:rPr lang="en-US" sz="1600" b="0" i="0" dirty="0">
                <a:solidFill>
                  <a:srgbClr val="000000"/>
                </a:solidFill>
                <a:effectLst/>
              </a:rPr>
              <a:t>Nehemiah 4:10</a:t>
            </a:r>
            <a:endParaRPr lang="en-US" sz="1600" dirty="0"/>
          </a:p>
        </p:txBody>
      </p:sp>
      <p:sp>
        <p:nvSpPr>
          <p:cNvPr id="4" name="Title 3">
            <a:extLst>
              <a:ext uri="{FF2B5EF4-FFF2-40B4-BE49-F238E27FC236}">
                <a16:creationId xmlns:a16="http://schemas.microsoft.com/office/drawing/2014/main" id="{BFA261EE-9227-EA62-BB0C-ABE7A65CB706}"/>
              </a:ext>
            </a:extLst>
          </p:cNvPr>
          <p:cNvSpPr>
            <a:spLocks noGrp="1"/>
          </p:cNvSpPr>
          <p:nvPr>
            <p:ph type="title"/>
          </p:nvPr>
        </p:nvSpPr>
        <p:spPr>
          <a:xfrm>
            <a:off x="972020" y="961660"/>
            <a:ext cx="10058400" cy="1289304"/>
          </a:xfrm>
        </p:spPr>
        <p:txBody>
          <a:bodyPr/>
          <a:lstStyle/>
          <a:p>
            <a:r>
              <a:rPr lang="en-US" sz="3600" b="1" dirty="0">
                <a:solidFill>
                  <a:srgbClr val="C00000"/>
                </a:solidFill>
              </a:rPr>
              <a:t>Reasons for Discouragement</a:t>
            </a:r>
            <a:br>
              <a:rPr lang="en-US" sz="2800" b="1" dirty="0">
                <a:solidFill>
                  <a:srgbClr val="C00000"/>
                </a:solidFill>
              </a:rPr>
            </a:br>
            <a:r>
              <a:rPr lang="en-US" sz="2800" b="1" dirty="0">
                <a:solidFill>
                  <a:schemeClr val="tx1"/>
                </a:solidFill>
              </a:rPr>
              <a:t>#1- </a:t>
            </a:r>
            <a:r>
              <a:rPr lang="en-US" b="1" cap="none" dirty="0">
                <a:solidFill>
                  <a:schemeClr val="tx1"/>
                </a:solidFill>
              </a:rPr>
              <a:t>F</a:t>
            </a:r>
            <a:r>
              <a:rPr lang="en-US" sz="2800" b="1" cap="none" dirty="0">
                <a:solidFill>
                  <a:schemeClr val="tx1"/>
                </a:solidFill>
              </a:rPr>
              <a:t>atigue causes discouragement</a:t>
            </a:r>
            <a:endParaRPr lang="en-US" dirty="0">
              <a:solidFill>
                <a:schemeClr val="tx1"/>
              </a:solidFill>
            </a:endParaRPr>
          </a:p>
        </p:txBody>
      </p:sp>
      <p:sp>
        <p:nvSpPr>
          <p:cNvPr id="8" name="Content Placeholder 4">
            <a:extLst>
              <a:ext uri="{FF2B5EF4-FFF2-40B4-BE49-F238E27FC236}">
                <a16:creationId xmlns:a16="http://schemas.microsoft.com/office/drawing/2014/main" id="{C9BEA893-41E4-6392-45B7-30BDD0CBD175}"/>
              </a:ext>
            </a:extLst>
          </p:cNvPr>
          <p:cNvSpPr txBox="1">
            <a:spLocks/>
          </p:cNvSpPr>
          <p:nvPr/>
        </p:nvSpPr>
        <p:spPr>
          <a:xfrm>
            <a:off x="7916449" y="2459737"/>
            <a:ext cx="3400817" cy="3258396"/>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4000" b="1" dirty="0">
                <a:solidFill>
                  <a:srgbClr val="C00000"/>
                </a:solidFill>
              </a:rPr>
              <a:t>What did their frustration cause them to do?</a:t>
            </a:r>
          </a:p>
        </p:txBody>
      </p:sp>
      <p:pic>
        <p:nvPicPr>
          <p:cNvPr id="10" name="Picture 9">
            <a:extLst>
              <a:ext uri="{FF2B5EF4-FFF2-40B4-BE49-F238E27FC236}">
                <a16:creationId xmlns:a16="http://schemas.microsoft.com/office/drawing/2014/main" id="{B534D076-4C38-3889-B160-B534220ACBC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98926" y="2459737"/>
            <a:ext cx="2486416" cy="3258397"/>
          </a:xfrm>
          <a:prstGeom prst="rect">
            <a:avLst/>
          </a:prstGeom>
        </p:spPr>
      </p:pic>
    </p:spTree>
    <p:extLst>
      <p:ext uri="{BB962C8B-B14F-4D97-AF65-F5344CB8AC3E}">
        <p14:creationId xmlns:p14="http://schemas.microsoft.com/office/powerpoint/2010/main" val="2266754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E384885-920B-4DE3-B6E5-44B986F55FAF}"/>
              </a:ext>
            </a:extLst>
          </p:cNvPr>
          <p:cNvSpPr>
            <a:spLocks noGrp="1"/>
          </p:cNvSpPr>
          <p:nvPr>
            <p:ph idx="1"/>
          </p:nvPr>
        </p:nvSpPr>
        <p:spPr>
          <a:xfrm>
            <a:off x="1040912" y="2685205"/>
            <a:ext cx="4881810" cy="3108083"/>
          </a:xfrm>
        </p:spPr>
        <p:txBody>
          <a:bodyPr>
            <a:normAutofit/>
          </a:bodyPr>
          <a:lstStyle/>
          <a:p>
            <a:r>
              <a:rPr lang="en-US" sz="2800" b="1" i="1" baseline="30000" dirty="0">
                <a:solidFill>
                  <a:srgbClr val="000000"/>
                </a:solidFill>
                <a:effectLst/>
              </a:rPr>
              <a:t>10 </a:t>
            </a:r>
            <a:r>
              <a:rPr lang="en-US" sz="2800" b="0" i="1" dirty="0">
                <a:solidFill>
                  <a:srgbClr val="000000"/>
                </a:solidFill>
                <a:effectLst/>
              </a:rPr>
              <a:t>Meanwhile, the people in Judah said, “The strength of the laborers is giving out, and </a:t>
            </a:r>
            <a:r>
              <a:rPr lang="en-US" sz="2800" b="0" i="1" u="sng" dirty="0">
                <a:solidFill>
                  <a:srgbClr val="000000"/>
                </a:solidFill>
                <a:effectLst/>
              </a:rPr>
              <a:t>there is so much rubble </a:t>
            </a:r>
            <a:r>
              <a:rPr lang="en-US" sz="2800" b="0" i="1" dirty="0">
                <a:solidFill>
                  <a:srgbClr val="000000"/>
                </a:solidFill>
                <a:effectLst/>
              </a:rPr>
              <a:t>that we cannot rebuild the wall.” </a:t>
            </a:r>
            <a:r>
              <a:rPr lang="en-US" sz="1600" b="0" i="0" dirty="0">
                <a:solidFill>
                  <a:srgbClr val="000000"/>
                </a:solidFill>
                <a:effectLst/>
              </a:rPr>
              <a:t>Nehemiah 4:10</a:t>
            </a:r>
            <a:endParaRPr lang="en-US" sz="1600" dirty="0"/>
          </a:p>
        </p:txBody>
      </p:sp>
      <p:sp>
        <p:nvSpPr>
          <p:cNvPr id="4" name="Title 3">
            <a:extLst>
              <a:ext uri="{FF2B5EF4-FFF2-40B4-BE49-F238E27FC236}">
                <a16:creationId xmlns:a16="http://schemas.microsoft.com/office/drawing/2014/main" id="{BFA261EE-9227-EA62-BB0C-ABE7A65CB706}"/>
              </a:ext>
            </a:extLst>
          </p:cNvPr>
          <p:cNvSpPr>
            <a:spLocks noGrp="1"/>
          </p:cNvSpPr>
          <p:nvPr>
            <p:ph type="title"/>
          </p:nvPr>
        </p:nvSpPr>
        <p:spPr/>
        <p:txBody>
          <a:bodyPr/>
          <a:lstStyle/>
          <a:p>
            <a:r>
              <a:rPr lang="en-US" sz="3600" b="1" dirty="0">
                <a:solidFill>
                  <a:srgbClr val="C00000"/>
                </a:solidFill>
              </a:rPr>
              <a:t>Reasons for Discouragement</a:t>
            </a:r>
            <a:br>
              <a:rPr lang="en-US" sz="2800" b="1" dirty="0">
                <a:solidFill>
                  <a:srgbClr val="C00000"/>
                </a:solidFill>
              </a:rPr>
            </a:br>
            <a:r>
              <a:rPr lang="en-US" sz="2800" b="1" dirty="0">
                <a:solidFill>
                  <a:schemeClr val="tx1"/>
                </a:solidFill>
              </a:rPr>
              <a:t>#2- </a:t>
            </a:r>
            <a:r>
              <a:rPr lang="en-US" b="1" cap="none" dirty="0">
                <a:solidFill>
                  <a:schemeClr val="tx1"/>
                </a:solidFill>
              </a:rPr>
              <a:t>Frustration</a:t>
            </a:r>
            <a:r>
              <a:rPr lang="en-US" sz="2800" b="1" cap="none" dirty="0">
                <a:solidFill>
                  <a:schemeClr val="tx1"/>
                </a:solidFill>
              </a:rPr>
              <a:t> causes discouragement</a:t>
            </a:r>
            <a:endParaRPr lang="en-US" dirty="0">
              <a:solidFill>
                <a:schemeClr val="tx1"/>
              </a:solidFill>
            </a:endParaRPr>
          </a:p>
        </p:txBody>
      </p:sp>
      <p:sp>
        <p:nvSpPr>
          <p:cNvPr id="8" name="Content Placeholder 4">
            <a:extLst>
              <a:ext uri="{FF2B5EF4-FFF2-40B4-BE49-F238E27FC236}">
                <a16:creationId xmlns:a16="http://schemas.microsoft.com/office/drawing/2014/main" id="{C9BEA893-41E4-6392-45B7-30BDD0CBD175}"/>
              </a:ext>
            </a:extLst>
          </p:cNvPr>
          <p:cNvSpPr txBox="1">
            <a:spLocks/>
          </p:cNvSpPr>
          <p:nvPr/>
        </p:nvSpPr>
        <p:spPr>
          <a:xfrm>
            <a:off x="6212911" y="2685205"/>
            <a:ext cx="5104356" cy="2951508"/>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4000" b="1" dirty="0">
                <a:solidFill>
                  <a:srgbClr val="C00000"/>
                </a:solidFill>
              </a:rPr>
              <a:t>They were focusing on the problem rather than the purpose.</a:t>
            </a:r>
          </a:p>
        </p:txBody>
      </p:sp>
    </p:spTree>
    <p:extLst>
      <p:ext uri="{BB962C8B-B14F-4D97-AF65-F5344CB8AC3E}">
        <p14:creationId xmlns:p14="http://schemas.microsoft.com/office/powerpoint/2010/main" val="3264803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E384885-920B-4DE3-B6E5-44B986F55FAF}"/>
              </a:ext>
            </a:extLst>
          </p:cNvPr>
          <p:cNvSpPr>
            <a:spLocks noGrp="1"/>
          </p:cNvSpPr>
          <p:nvPr>
            <p:ph idx="1"/>
          </p:nvPr>
        </p:nvSpPr>
        <p:spPr>
          <a:xfrm>
            <a:off x="1040912" y="2685205"/>
            <a:ext cx="4881810" cy="3108083"/>
          </a:xfrm>
        </p:spPr>
        <p:txBody>
          <a:bodyPr>
            <a:normAutofit/>
          </a:bodyPr>
          <a:lstStyle/>
          <a:p>
            <a:r>
              <a:rPr lang="en-US" sz="2800" b="1" i="1" baseline="30000" dirty="0">
                <a:solidFill>
                  <a:srgbClr val="000000"/>
                </a:solidFill>
                <a:effectLst/>
              </a:rPr>
              <a:t>10 </a:t>
            </a:r>
            <a:r>
              <a:rPr lang="en-US" sz="2800" b="0" i="1" dirty="0">
                <a:solidFill>
                  <a:srgbClr val="000000"/>
                </a:solidFill>
                <a:effectLst/>
              </a:rPr>
              <a:t>Meanwhile, the people in Judah said, “The strength of the laborers is giving out, and </a:t>
            </a:r>
            <a:r>
              <a:rPr lang="en-US" sz="2800" b="0" i="1" u="sng" dirty="0">
                <a:solidFill>
                  <a:srgbClr val="000000"/>
                </a:solidFill>
                <a:effectLst/>
              </a:rPr>
              <a:t>there is so much rubble </a:t>
            </a:r>
            <a:r>
              <a:rPr lang="en-US" sz="2800" b="0" i="1" dirty="0">
                <a:solidFill>
                  <a:srgbClr val="000000"/>
                </a:solidFill>
                <a:effectLst/>
              </a:rPr>
              <a:t>that we cannot rebuild the wall.” </a:t>
            </a:r>
            <a:r>
              <a:rPr lang="en-US" sz="1600" b="0" i="0" dirty="0">
                <a:solidFill>
                  <a:srgbClr val="000000"/>
                </a:solidFill>
                <a:effectLst/>
              </a:rPr>
              <a:t>Nehemiah 4:10</a:t>
            </a:r>
            <a:endParaRPr lang="en-US" sz="1600" dirty="0"/>
          </a:p>
        </p:txBody>
      </p:sp>
      <p:sp>
        <p:nvSpPr>
          <p:cNvPr id="4" name="Title 3">
            <a:extLst>
              <a:ext uri="{FF2B5EF4-FFF2-40B4-BE49-F238E27FC236}">
                <a16:creationId xmlns:a16="http://schemas.microsoft.com/office/drawing/2014/main" id="{BFA261EE-9227-EA62-BB0C-ABE7A65CB706}"/>
              </a:ext>
            </a:extLst>
          </p:cNvPr>
          <p:cNvSpPr>
            <a:spLocks noGrp="1"/>
          </p:cNvSpPr>
          <p:nvPr>
            <p:ph type="title"/>
          </p:nvPr>
        </p:nvSpPr>
        <p:spPr/>
        <p:txBody>
          <a:bodyPr/>
          <a:lstStyle/>
          <a:p>
            <a:r>
              <a:rPr lang="en-US" sz="3600" b="1" dirty="0">
                <a:solidFill>
                  <a:srgbClr val="C00000"/>
                </a:solidFill>
              </a:rPr>
              <a:t>Reasons for Discouragement</a:t>
            </a:r>
            <a:br>
              <a:rPr lang="en-US" sz="2800" b="1" dirty="0">
                <a:solidFill>
                  <a:srgbClr val="C00000"/>
                </a:solidFill>
              </a:rPr>
            </a:br>
            <a:r>
              <a:rPr lang="en-US" sz="2800" b="1" dirty="0">
                <a:solidFill>
                  <a:schemeClr val="tx1"/>
                </a:solidFill>
              </a:rPr>
              <a:t>#2- </a:t>
            </a:r>
            <a:r>
              <a:rPr lang="en-US" b="1" cap="none" dirty="0">
                <a:solidFill>
                  <a:schemeClr val="tx1"/>
                </a:solidFill>
              </a:rPr>
              <a:t>Frustration</a:t>
            </a:r>
            <a:r>
              <a:rPr lang="en-US" sz="2800" b="1" cap="none" dirty="0">
                <a:solidFill>
                  <a:schemeClr val="tx1"/>
                </a:solidFill>
              </a:rPr>
              <a:t> causes discouragement</a:t>
            </a:r>
            <a:endParaRPr lang="en-US" dirty="0">
              <a:solidFill>
                <a:schemeClr val="tx1"/>
              </a:solidFill>
            </a:endParaRPr>
          </a:p>
        </p:txBody>
      </p:sp>
      <p:sp>
        <p:nvSpPr>
          <p:cNvPr id="8" name="Content Placeholder 4">
            <a:extLst>
              <a:ext uri="{FF2B5EF4-FFF2-40B4-BE49-F238E27FC236}">
                <a16:creationId xmlns:a16="http://schemas.microsoft.com/office/drawing/2014/main" id="{C9BEA893-41E4-6392-45B7-30BDD0CBD175}"/>
              </a:ext>
            </a:extLst>
          </p:cNvPr>
          <p:cNvSpPr txBox="1">
            <a:spLocks/>
          </p:cNvSpPr>
          <p:nvPr/>
        </p:nvSpPr>
        <p:spPr>
          <a:xfrm>
            <a:off x="6212911" y="2685205"/>
            <a:ext cx="5104356" cy="2951508"/>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4000" b="1" dirty="0">
                <a:solidFill>
                  <a:srgbClr val="C00000"/>
                </a:solidFill>
              </a:rPr>
              <a:t>They were focusing on the problem rather than the purpose.</a:t>
            </a:r>
          </a:p>
        </p:txBody>
      </p:sp>
    </p:spTree>
    <p:extLst>
      <p:ext uri="{BB962C8B-B14F-4D97-AF65-F5344CB8AC3E}">
        <p14:creationId xmlns:p14="http://schemas.microsoft.com/office/powerpoint/2010/main" val="3913652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21DECB-8464-DCC4-CFC3-BD1E70E845AF}"/>
              </a:ext>
            </a:extLst>
          </p:cNvPr>
          <p:cNvSpPr>
            <a:spLocks noGrp="1"/>
          </p:cNvSpPr>
          <p:nvPr>
            <p:ph type="ctrTitle"/>
          </p:nvPr>
        </p:nvSpPr>
        <p:spPr>
          <a:xfrm>
            <a:off x="972855" y="1045923"/>
            <a:ext cx="9787003" cy="4954044"/>
          </a:xfrm>
        </p:spPr>
        <p:txBody>
          <a:bodyPr>
            <a:noAutofit/>
          </a:bodyPr>
          <a:lstStyle/>
          <a:p>
            <a:pPr algn="ctr"/>
            <a:r>
              <a:rPr lang="en-US" b="1" cap="none" dirty="0">
                <a:effectLst>
                  <a:outerShdw blurRad="38100" dist="38100" dir="2700000" algn="tl">
                    <a:srgbClr val="000000">
                      <a:alpha val="43137"/>
                    </a:srgbClr>
                  </a:outerShdw>
                </a:effectLst>
                <a:latin typeface="Goudy Stout" panose="0202090407030B020401" pitchFamily="18" charset="0"/>
              </a:rPr>
              <a:t>Don’t focus on the rubble</a:t>
            </a:r>
          </a:p>
        </p:txBody>
      </p:sp>
    </p:spTree>
    <p:extLst>
      <p:ext uri="{BB962C8B-B14F-4D97-AF65-F5344CB8AC3E}">
        <p14:creationId xmlns:p14="http://schemas.microsoft.com/office/powerpoint/2010/main" val="283003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E384885-920B-4DE3-B6E5-44B986F55FAF}"/>
              </a:ext>
            </a:extLst>
          </p:cNvPr>
          <p:cNvSpPr>
            <a:spLocks noGrp="1"/>
          </p:cNvSpPr>
          <p:nvPr>
            <p:ph idx="1"/>
          </p:nvPr>
        </p:nvSpPr>
        <p:spPr>
          <a:xfrm>
            <a:off x="1040912" y="2685205"/>
            <a:ext cx="10114768" cy="3108083"/>
          </a:xfrm>
        </p:spPr>
        <p:txBody>
          <a:bodyPr>
            <a:normAutofit/>
          </a:bodyPr>
          <a:lstStyle/>
          <a:p>
            <a:pPr algn="l"/>
            <a:r>
              <a:rPr lang="en-US" sz="2800" b="1" i="1" baseline="30000" dirty="0">
                <a:solidFill>
                  <a:srgbClr val="000000"/>
                </a:solidFill>
                <a:effectLst/>
              </a:rPr>
              <a:t>11 </a:t>
            </a:r>
            <a:r>
              <a:rPr lang="en-US" sz="2800" b="0" i="1" dirty="0">
                <a:solidFill>
                  <a:srgbClr val="000000"/>
                </a:solidFill>
                <a:effectLst/>
              </a:rPr>
              <a:t>Also our enemies said, “Before they know it or see us, we will be right there among them and will kill them and put an end to the work.”</a:t>
            </a:r>
            <a:r>
              <a:rPr lang="en-US" sz="2800" b="1" i="1" baseline="30000" dirty="0">
                <a:solidFill>
                  <a:srgbClr val="000000"/>
                </a:solidFill>
                <a:effectLst/>
              </a:rPr>
              <a:t>12 </a:t>
            </a:r>
            <a:r>
              <a:rPr lang="en-US" sz="2800" b="0" i="1" dirty="0">
                <a:solidFill>
                  <a:srgbClr val="000000"/>
                </a:solidFill>
                <a:effectLst/>
              </a:rPr>
              <a:t>Then the Jews who lived near them came and told us ten times over, “Wherever you turn, they will attack us.”  </a:t>
            </a:r>
            <a:r>
              <a:rPr lang="en-US" sz="1600" b="0" i="0" dirty="0">
                <a:solidFill>
                  <a:srgbClr val="000000"/>
                </a:solidFill>
                <a:effectLst/>
              </a:rPr>
              <a:t>Nehemiah 4:11-12</a:t>
            </a:r>
            <a:endParaRPr lang="en-US" sz="1600" dirty="0"/>
          </a:p>
        </p:txBody>
      </p:sp>
      <p:sp>
        <p:nvSpPr>
          <p:cNvPr id="4" name="Title 3">
            <a:extLst>
              <a:ext uri="{FF2B5EF4-FFF2-40B4-BE49-F238E27FC236}">
                <a16:creationId xmlns:a16="http://schemas.microsoft.com/office/drawing/2014/main" id="{BFA261EE-9227-EA62-BB0C-ABE7A65CB706}"/>
              </a:ext>
            </a:extLst>
          </p:cNvPr>
          <p:cNvSpPr>
            <a:spLocks noGrp="1"/>
          </p:cNvSpPr>
          <p:nvPr>
            <p:ph type="title"/>
          </p:nvPr>
        </p:nvSpPr>
        <p:spPr/>
        <p:txBody>
          <a:bodyPr/>
          <a:lstStyle/>
          <a:p>
            <a:r>
              <a:rPr lang="en-US" sz="3600" b="1" dirty="0">
                <a:solidFill>
                  <a:srgbClr val="C00000"/>
                </a:solidFill>
              </a:rPr>
              <a:t>Reasons for Discouragement</a:t>
            </a:r>
            <a:br>
              <a:rPr lang="en-US" sz="2800" b="1" dirty="0">
                <a:solidFill>
                  <a:srgbClr val="C00000"/>
                </a:solidFill>
              </a:rPr>
            </a:br>
            <a:r>
              <a:rPr lang="en-US" sz="2800" b="1" dirty="0">
                <a:solidFill>
                  <a:schemeClr val="tx1"/>
                </a:solidFill>
              </a:rPr>
              <a:t>#2- </a:t>
            </a:r>
            <a:r>
              <a:rPr lang="en-US" b="1" cap="none" dirty="0">
                <a:solidFill>
                  <a:schemeClr val="tx1"/>
                </a:solidFill>
              </a:rPr>
              <a:t>Fear</a:t>
            </a:r>
            <a:r>
              <a:rPr lang="en-US" sz="2800" b="1" cap="none" dirty="0">
                <a:solidFill>
                  <a:schemeClr val="tx1"/>
                </a:solidFill>
              </a:rPr>
              <a:t> causes discouragement</a:t>
            </a:r>
            <a:endParaRPr lang="en-US" dirty="0">
              <a:solidFill>
                <a:schemeClr val="tx1"/>
              </a:solidFill>
            </a:endParaRPr>
          </a:p>
        </p:txBody>
      </p:sp>
    </p:spTree>
    <p:extLst>
      <p:ext uri="{BB962C8B-B14F-4D97-AF65-F5344CB8AC3E}">
        <p14:creationId xmlns:p14="http://schemas.microsoft.com/office/powerpoint/2010/main" val="2508404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8F5E864E-FA69-46D6-2AA3-A06313BC99A9}"/>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26889" r="26889"/>
          <a:stretch>
            <a:fillRect/>
          </a:stretch>
        </p:blipFill>
        <p:spPr>
          <a:xfrm>
            <a:off x="7471775" y="641893"/>
            <a:ext cx="4085225" cy="5574213"/>
          </a:xfrm>
        </p:spPr>
      </p:pic>
      <p:sp>
        <p:nvSpPr>
          <p:cNvPr id="4" name="Title 3">
            <a:extLst>
              <a:ext uri="{FF2B5EF4-FFF2-40B4-BE49-F238E27FC236}">
                <a16:creationId xmlns:a16="http://schemas.microsoft.com/office/drawing/2014/main" id="{8D16036B-8BAA-EE0E-A99B-B5C37986F153}"/>
              </a:ext>
            </a:extLst>
          </p:cNvPr>
          <p:cNvSpPr>
            <a:spLocks noGrp="1"/>
          </p:cNvSpPr>
          <p:nvPr>
            <p:ph type="title"/>
          </p:nvPr>
        </p:nvSpPr>
        <p:spPr>
          <a:xfrm>
            <a:off x="1054065" y="913266"/>
            <a:ext cx="4157296" cy="785722"/>
          </a:xfrm>
        </p:spPr>
        <p:txBody>
          <a:bodyPr>
            <a:normAutofit fontScale="90000"/>
          </a:bodyPr>
          <a:lstStyle/>
          <a:p>
            <a:r>
              <a:rPr lang="en-US" b="1" dirty="0">
                <a:solidFill>
                  <a:srgbClr val="C00000"/>
                </a:solidFill>
              </a:rPr>
              <a:t>fear causes discouragement</a:t>
            </a:r>
          </a:p>
        </p:txBody>
      </p:sp>
      <p:sp>
        <p:nvSpPr>
          <p:cNvPr id="5" name="Content Placeholder 4">
            <a:extLst>
              <a:ext uri="{FF2B5EF4-FFF2-40B4-BE49-F238E27FC236}">
                <a16:creationId xmlns:a16="http://schemas.microsoft.com/office/drawing/2014/main" id="{9FF0BE63-45CE-34A6-268F-444A1AB7A113}"/>
              </a:ext>
            </a:extLst>
          </p:cNvPr>
          <p:cNvSpPr>
            <a:spLocks noGrp="1"/>
          </p:cNvSpPr>
          <p:nvPr>
            <p:ph sz="half" idx="2"/>
          </p:nvPr>
        </p:nvSpPr>
        <p:spPr>
          <a:xfrm>
            <a:off x="1140495" y="1918402"/>
            <a:ext cx="6331280" cy="4025198"/>
          </a:xfrm>
        </p:spPr>
        <p:txBody>
          <a:bodyPr>
            <a:normAutofit fontScale="92500" lnSpcReduction="20000"/>
          </a:bodyPr>
          <a:lstStyle/>
          <a:p>
            <a:pPr algn="l"/>
            <a:r>
              <a:rPr lang="en-US" sz="2800" b="1" i="1" baseline="30000" dirty="0">
                <a:solidFill>
                  <a:srgbClr val="000000"/>
                </a:solidFill>
                <a:effectLst/>
              </a:rPr>
              <a:t>3 </a:t>
            </a:r>
            <a:r>
              <a:rPr lang="en-US" sz="2800" b="0" i="1" dirty="0">
                <a:solidFill>
                  <a:srgbClr val="000000"/>
                </a:solidFill>
                <a:effectLst/>
              </a:rPr>
              <a:t>March around the city once with all the armed men. Do this for six days. </a:t>
            </a:r>
            <a:r>
              <a:rPr lang="en-US" sz="2800" b="1" i="1" baseline="30000" dirty="0">
                <a:solidFill>
                  <a:srgbClr val="000000"/>
                </a:solidFill>
                <a:effectLst/>
              </a:rPr>
              <a:t>4 </a:t>
            </a:r>
            <a:r>
              <a:rPr lang="en-US" sz="2800" b="0" i="1" dirty="0">
                <a:solidFill>
                  <a:srgbClr val="000000"/>
                </a:solidFill>
                <a:effectLst/>
              </a:rPr>
              <a:t>Have seven priests carry trumpets of rams’ horns in front of the ark. On the seventh day, march around the city seven times, with the priests blowing the trumpets. </a:t>
            </a:r>
            <a:r>
              <a:rPr lang="en-US" sz="2800" b="1" i="1" baseline="30000" dirty="0">
                <a:solidFill>
                  <a:srgbClr val="000000"/>
                </a:solidFill>
                <a:effectLst/>
              </a:rPr>
              <a:t>10 </a:t>
            </a:r>
            <a:r>
              <a:rPr lang="en-US" sz="2800" b="0" i="1" dirty="0">
                <a:solidFill>
                  <a:srgbClr val="000000"/>
                </a:solidFill>
                <a:effectLst/>
              </a:rPr>
              <a:t>But Joshua had commanded the army, “Do not give a war cry, do not raise your voices, do not say a word until the day I tell you to shout. Then shout!” </a:t>
            </a:r>
            <a:r>
              <a:rPr lang="en-US" sz="2800" b="0" i="0" dirty="0">
                <a:solidFill>
                  <a:srgbClr val="000000"/>
                </a:solidFill>
                <a:effectLst/>
                <a:latin typeface="system-ui"/>
              </a:rPr>
              <a:t>Joshua 6:3,4, 10</a:t>
            </a:r>
          </a:p>
          <a:p>
            <a:endParaRPr lang="en-US" sz="2300" i="1" dirty="0"/>
          </a:p>
        </p:txBody>
      </p:sp>
    </p:spTree>
    <p:extLst>
      <p:ext uri="{BB962C8B-B14F-4D97-AF65-F5344CB8AC3E}">
        <p14:creationId xmlns:p14="http://schemas.microsoft.com/office/powerpoint/2010/main" val="757850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E384885-920B-4DE3-B6E5-44B986F55FAF}"/>
              </a:ext>
            </a:extLst>
          </p:cNvPr>
          <p:cNvSpPr>
            <a:spLocks noGrp="1"/>
          </p:cNvSpPr>
          <p:nvPr>
            <p:ph idx="1"/>
          </p:nvPr>
        </p:nvSpPr>
        <p:spPr>
          <a:xfrm>
            <a:off x="1040912" y="2167003"/>
            <a:ext cx="4295176" cy="3748126"/>
          </a:xfrm>
        </p:spPr>
        <p:txBody>
          <a:bodyPr>
            <a:normAutofit lnSpcReduction="10000"/>
          </a:bodyPr>
          <a:lstStyle/>
          <a:p>
            <a:r>
              <a:rPr lang="en-US" sz="2800" b="1" i="1" baseline="30000" dirty="0">
                <a:solidFill>
                  <a:srgbClr val="000000"/>
                </a:solidFill>
                <a:effectLst/>
              </a:rPr>
              <a:t>13 </a:t>
            </a:r>
            <a:r>
              <a:rPr lang="en-US" sz="2800" b="0" i="1" dirty="0">
                <a:solidFill>
                  <a:srgbClr val="000000"/>
                </a:solidFill>
                <a:effectLst/>
              </a:rPr>
              <a:t>Therefore I stationed some of the people behind the lowest points of the wall at the exposed places, posting them by families, with their swords, spears and bows</a:t>
            </a:r>
            <a:r>
              <a:rPr lang="en-US" sz="1400" b="0" i="0" dirty="0">
                <a:solidFill>
                  <a:srgbClr val="000000"/>
                </a:solidFill>
                <a:effectLst/>
                <a:latin typeface="system-ui"/>
              </a:rPr>
              <a:t>. </a:t>
            </a:r>
            <a:r>
              <a:rPr lang="en-US" sz="1600" b="0" i="0" dirty="0">
                <a:solidFill>
                  <a:srgbClr val="000000"/>
                </a:solidFill>
                <a:effectLst/>
              </a:rPr>
              <a:t>Nehemiah 4:13</a:t>
            </a:r>
            <a:endParaRPr lang="en-US" sz="1600" dirty="0"/>
          </a:p>
        </p:txBody>
      </p:sp>
      <p:sp>
        <p:nvSpPr>
          <p:cNvPr id="4" name="Title 3">
            <a:extLst>
              <a:ext uri="{FF2B5EF4-FFF2-40B4-BE49-F238E27FC236}">
                <a16:creationId xmlns:a16="http://schemas.microsoft.com/office/drawing/2014/main" id="{BFA261EE-9227-EA62-BB0C-ABE7A65CB706}"/>
              </a:ext>
            </a:extLst>
          </p:cNvPr>
          <p:cNvSpPr>
            <a:spLocks noGrp="1"/>
          </p:cNvSpPr>
          <p:nvPr>
            <p:ph type="title"/>
          </p:nvPr>
        </p:nvSpPr>
        <p:spPr>
          <a:xfrm>
            <a:off x="1040912" y="618223"/>
            <a:ext cx="10058400" cy="1289304"/>
          </a:xfrm>
        </p:spPr>
        <p:txBody>
          <a:bodyPr/>
          <a:lstStyle/>
          <a:p>
            <a:r>
              <a:rPr lang="en-US" sz="3600" b="1" dirty="0">
                <a:solidFill>
                  <a:srgbClr val="C00000"/>
                </a:solidFill>
              </a:rPr>
              <a:t>Remedy for Discouragement</a:t>
            </a:r>
            <a:br>
              <a:rPr lang="en-US" sz="2800" b="1" dirty="0">
                <a:solidFill>
                  <a:srgbClr val="C00000"/>
                </a:solidFill>
              </a:rPr>
            </a:br>
            <a:r>
              <a:rPr lang="en-US" sz="2800" b="1" dirty="0">
                <a:solidFill>
                  <a:schemeClr val="tx1"/>
                </a:solidFill>
              </a:rPr>
              <a:t>#</a:t>
            </a:r>
            <a:r>
              <a:rPr lang="en-US" b="1" dirty="0">
                <a:solidFill>
                  <a:schemeClr val="tx1"/>
                </a:solidFill>
              </a:rPr>
              <a:t>1</a:t>
            </a:r>
            <a:r>
              <a:rPr lang="en-US" sz="2800" b="1" dirty="0">
                <a:solidFill>
                  <a:schemeClr val="tx1"/>
                </a:solidFill>
              </a:rPr>
              <a:t>- </a:t>
            </a:r>
            <a:r>
              <a:rPr lang="en-US" b="1" cap="none" dirty="0">
                <a:solidFill>
                  <a:schemeClr val="tx1"/>
                </a:solidFill>
              </a:rPr>
              <a:t>Continue with a new approach</a:t>
            </a:r>
            <a:endParaRPr lang="en-US" dirty="0">
              <a:solidFill>
                <a:schemeClr val="tx1"/>
              </a:solidFill>
            </a:endParaRPr>
          </a:p>
        </p:txBody>
      </p:sp>
      <p:sp>
        <p:nvSpPr>
          <p:cNvPr id="8" name="Content Placeholder 4">
            <a:extLst>
              <a:ext uri="{FF2B5EF4-FFF2-40B4-BE49-F238E27FC236}">
                <a16:creationId xmlns:a16="http://schemas.microsoft.com/office/drawing/2014/main" id="{C9BEA893-41E4-6392-45B7-30BDD0CBD175}"/>
              </a:ext>
            </a:extLst>
          </p:cNvPr>
          <p:cNvSpPr txBox="1">
            <a:spLocks/>
          </p:cNvSpPr>
          <p:nvPr/>
        </p:nvSpPr>
        <p:spPr>
          <a:xfrm>
            <a:off x="5455085" y="2004165"/>
            <a:ext cx="5830867" cy="1096028"/>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3200" b="1" i="1" dirty="0">
                <a:solidFill>
                  <a:srgbClr val="C00000"/>
                </a:solidFill>
              </a:rPr>
              <a:t>If you want different results try a new approach.</a:t>
            </a:r>
          </a:p>
        </p:txBody>
      </p:sp>
      <p:sp>
        <p:nvSpPr>
          <p:cNvPr id="3" name="TextBox 2">
            <a:extLst>
              <a:ext uri="{FF2B5EF4-FFF2-40B4-BE49-F238E27FC236}">
                <a16:creationId xmlns:a16="http://schemas.microsoft.com/office/drawing/2014/main" id="{606EBFAC-7DA9-C803-02E1-DA849ECC739C}"/>
              </a:ext>
            </a:extLst>
          </p:cNvPr>
          <p:cNvSpPr txBox="1"/>
          <p:nvPr/>
        </p:nvSpPr>
        <p:spPr>
          <a:xfrm>
            <a:off x="5837129" y="3100193"/>
            <a:ext cx="5066778" cy="2954655"/>
          </a:xfrm>
          <a:prstGeom prst="rect">
            <a:avLst/>
          </a:prstGeom>
          <a:noFill/>
        </p:spPr>
        <p:txBody>
          <a:bodyPr wrap="square">
            <a:spAutoFit/>
          </a:bodyPr>
          <a:lstStyle/>
          <a:p>
            <a:r>
              <a:rPr lang="en-US" sz="2800" b="1" i="1" baseline="30000" dirty="0">
                <a:solidFill>
                  <a:srgbClr val="000000"/>
                </a:solidFill>
                <a:effectLst/>
              </a:rPr>
              <a:t>25 </a:t>
            </a:r>
            <a:r>
              <a:rPr lang="en-US" sz="2800" b="0" i="1" dirty="0">
                <a:solidFill>
                  <a:srgbClr val="000000"/>
                </a:solidFill>
                <a:effectLst/>
              </a:rPr>
              <a:t>not giving up meeting together, as some are in the habit of doing, but encouraging one another—and all the more as you see the Day approaching.                           </a:t>
            </a:r>
            <a:r>
              <a:rPr lang="en-US" b="0" i="1" dirty="0">
                <a:solidFill>
                  <a:srgbClr val="000000"/>
                </a:solidFill>
                <a:effectLst/>
              </a:rPr>
              <a:t>Hebrews 10:25</a:t>
            </a:r>
            <a:endParaRPr lang="en-US" i="1" dirty="0"/>
          </a:p>
        </p:txBody>
      </p:sp>
    </p:spTree>
    <p:extLst>
      <p:ext uri="{BB962C8B-B14F-4D97-AF65-F5344CB8AC3E}">
        <p14:creationId xmlns:p14="http://schemas.microsoft.com/office/powerpoint/2010/main" val="70941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E384885-920B-4DE3-B6E5-44B986F55FAF}"/>
              </a:ext>
            </a:extLst>
          </p:cNvPr>
          <p:cNvSpPr>
            <a:spLocks noGrp="1"/>
          </p:cNvSpPr>
          <p:nvPr>
            <p:ph idx="1"/>
          </p:nvPr>
        </p:nvSpPr>
        <p:spPr>
          <a:xfrm>
            <a:off x="972019" y="2459737"/>
            <a:ext cx="7050901" cy="3577808"/>
          </a:xfrm>
        </p:spPr>
        <p:txBody>
          <a:bodyPr>
            <a:normAutofit/>
          </a:bodyPr>
          <a:lstStyle/>
          <a:p>
            <a:r>
              <a:rPr lang="en-US" sz="2800" b="1" i="1" baseline="30000" dirty="0">
                <a:solidFill>
                  <a:srgbClr val="000000"/>
                </a:solidFill>
                <a:effectLst/>
              </a:rPr>
              <a:t>14 </a:t>
            </a:r>
            <a:r>
              <a:rPr lang="en-US" sz="2800" b="0" i="1" dirty="0">
                <a:solidFill>
                  <a:srgbClr val="000000"/>
                </a:solidFill>
                <a:effectLst/>
              </a:rPr>
              <a:t>After I looked things over, I stood up and said to the nobles, the officials and the rest of the people, “Don’t be afraid of them. </a:t>
            </a:r>
            <a:r>
              <a:rPr lang="en-US" sz="2800" b="0" i="1" u="sng" dirty="0">
                <a:solidFill>
                  <a:srgbClr val="000000"/>
                </a:solidFill>
                <a:effectLst/>
              </a:rPr>
              <a:t>Remember the Lord, who is great and awesome</a:t>
            </a:r>
            <a:r>
              <a:rPr lang="en-US" sz="2800" b="0" i="1" dirty="0">
                <a:solidFill>
                  <a:srgbClr val="000000"/>
                </a:solidFill>
                <a:effectLst/>
              </a:rPr>
              <a:t>, and fight for your families, your sons and your daughters, your wives and your homes</a:t>
            </a:r>
            <a:r>
              <a:rPr lang="en-US" sz="1400" b="0" i="0" dirty="0">
                <a:solidFill>
                  <a:srgbClr val="000000"/>
                </a:solidFill>
                <a:effectLst/>
                <a:latin typeface="system-ui"/>
              </a:rPr>
              <a:t>.”  </a:t>
            </a:r>
            <a:r>
              <a:rPr lang="en-US" sz="1600" b="0" i="0" dirty="0">
                <a:solidFill>
                  <a:srgbClr val="000000"/>
                </a:solidFill>
                <a:effectLst/>
              </a:rPr>
              <a:t>Nehemiah 4:14</a:t>
            </a:r>
            <a:endParaRPr lang="en-US" sz="1600" dirty="0"/>
          </a:p>
        </p:txBody>
      </p:sp>
      <p:sp>
        <p:nvSpPr>
          <p:cNvPr id="4" name="Title 3">
            <a:extLst>
              <a:ext uri="{FF2B5EF4-FFF2-40B4-BE49-F238E27FC236}">
                <a16:creationId xmlns:a16="http://schemas.microsoft.com/office/drawing/2014/main" id="{BFA261EE-9227-EA62-BB0C-ABE7A65CB706}"/>
              </a:ext>
            </a:extLst>
          </p:cNvPr>
          <p:cNvSpPr>
            <a:spLocks noGrp="1"/>
          </p:cNvSpPr>
          <p:nvPr>
            <p:ph type="title"/>
          </p:nvPr>
        </p:nvSpPr>
        <p:spPr>
          <a:xfrm>
            <a:off x="972020" y="961660"/>
            <a:ext cx="10058400" cy="1289304"/>
          </a:xfrm>
        </p:spPr>
        <p:txBody>
          <a:bodyPr/>
          <a:lstStyle/>
          <a:p>
            <a:r>
              <a:rPr lang="en-US" sz="3600" b="1" dirty="0">
                <a:solidFill>
                  <a:srgbClr val="C00000"/>
                </a:solidFill>
              </a:rPr>
              <a:t>remedy for Discouragement</a:t>
            </a:r>
            <a:br>
              <a:rPr lang="en-US" sz="2800" b="1" dirty="0">
                <a:solidFill>
                  <a:srgbClr val="C00000"/>
                </a:solidFill>
              </a:rPr>
            </a:br>
            <a:r>
              <a:rPr lang="en-US" sz="2800" b="1" dirty="0">
                <a:solidFill>
                  <a:schemeClr val="tx1"/>
                </a:solidFill>
              </a:rPr>
              <a:t>#2- </a:t>
            </a:r>
            <a:r>
              <a:rPr lang="en-US" b="1" cap="none" dirty="0">
                <a:solidFill>
                  <a:schemeClr val="tx1"/>
                </a:solidFill>
              </a:rPr>
              <a:t>Concentrate on the Lord</a:t>
            </a:r>
            <a:endParaRPr lang="en-US" dirty="0">
              <a:solidFill>
                <a:schemeClr val="tx1"/>
              </a:solidFill>
            </a:endParaRPr>
          </a:p>
        </p:txBody>
      </p:sp>
      <p:sp>
        <p:nvSpPr>
          <p:cNvPr id="8" name="Content Placeholder 4">
            <a:extLst>
              <a:ext uri="{FF2B5EF4-FFF2-40B4-BE49-F238E27FC236}">
                <a16:creationId xmlns:a16="http://schemas.microsoft.com/office/drawing/2014/main" id="{C9BEA893-41E4-6392-45B7-30BDD0CBD175}"/>
              </a:ext>
            </a:extLst>
          </p:cNvPr>
          <p:cNvSpPr txBox="1">
            <a:spLocks/>
          </p:cNvSpPr>
          <p:nvPr/>
        </p:nvSpPr>
        <p:spPr>
          <a:xfrm>
            <a:off x="7916449" y="2459736"/>
            <a:ext cx="3400817" cy="3577807"/>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3200" b="1" dirty="0">
                <a:solidFill>
                  <a:srgbClr val="C00000"/>
                </a:solidFill>
              </a:rPr>
              <a:t>Remember His</a:t>
            </a:r>
          </a:p>
          <a:p>
            <a:pPr marL="0" indent="0" algn="ctr">
              <a:buNone/>
            </a:pPr>
            <a:endParaRPr lang="en-US" b="1" dirty="0">
              <a:solidFill>
                <a:srgbClr val="C00000"/>
              </a:solidFill>
            </a:endParaRPr>
          </a:p>
          <a:p>
            <a:pPr marL="0" indent="0" algn="ctr">
              <a:buNone/>
            </a:pPr>
            <a:r>
              <a:rPr lang="en-US" sz="3200" b="1" i="1" dirty="0">
                <a:solidFill>
                  <a:srgbClr val="C00000"/>
                </a:solidFill>
              </a:rPr>
              <a:t>Promises</a:t>
            </a:r>
          </a:p>
          <a:p>
            <a:pPr marL="0" indent="0" algn="ctr">
              <a:buNone/>
            </a:pPr>
            <a:r>
              <a:rPr lang="en-US" sz="3200" b="1" i="1" dirty="0">
                <a:solidFill>
                  <a:srgbClr val="C00000"/>
                </a:solidFill>
              </a:rPr>
              <a:t>Presence</a:t>
            </a:r>
          </a:p>
          <a:p>
            <a:pPr marL="0" indent="0" algn="ctr">
              <a:buNone/>
            </a:pPr>
            <a:r>
              <a:rPr lang="en-US" sz="3200" b="1" i="1" dirty="0">
                <a:solidFill>
                  <a:srgbClr val="C00000"/>
                </a:solidFill>
              </a:rPr>
              <a:t>Power</a:t>
            </a:r>
          </a:p>
          <a:p>
            <a:pPr marL="0" indent="0" algn="ctr">
              <a:buNone/>
            </a:pPr>
            <a:endParaRPr lang="en-US" sz="4000" b="1" dirty="0">
              <a:solidFill>
                <a:srgbClr val="C00000"/>
              </a:solidFill>
            </a:endParaRPr>
          </a:p>
          <a:p>
            <a:pPr marL="0" indent="0" algn="ctr">
              <a:buNone/>
            </a:pPr>
            <a:endParaRPr lang="en-US" sz="4000" b="1" dirty="0">
              <a:solidFill>
                <a:srgbClr val="C00000"/>
              </a:solidFill>
            </a:endParaRPr>
          </a:p>
        </p:txBody>
      </p:sp>
    </p:spTree>
    <p:extLst>
      <p:ext uri="{BB962C8B-B14F-4D97-AF65-F5344CB8AC3E}">
        <p14:creationId xmlns:p14="http://schemas.microsoft.com/office/powerpoint/2010/main" val="4247583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E384885-920B-4DE3-B6E5-44B986F55FAF}"/>
              </a:ext>
            </a:extLst>
          </p:cNvPr>
          <p:cNvSpPr>
            <a:spLocks noGrp="1"/>
          </p:cNvSpPr>
          <p:nvPr>
            <p:ph idx="1"/>
          </p:nvPr>
        </p:nvSpPr>
        <p:spPr>
          <a:xfrm>
            <a:off x="1083501" y="2459737"/>
            <a:ext cx="6876789" cy="3577808"/>
          </a:xfrm>
        </p:spPr>
        <p:txBody>
          <a:bodyPr>
            <a:normAutofit/>
          </a:bodyPr>
          <a:lstStyle/>
          <a:p>
            <a:r>
              <a:rPr lang="en-US" sz="2800" b="1" i="1" baseline="30000" dirty="0">
                <a:solidFill>
                  <a:srgbClr val="000000"/>
                </a:solidFill>
                <a:effectLst/>
              </a:rPr>
              <a:t>21 </a:t>
            </a:r>
            <a:r>
              <a:rPr lang="en-US" sz="2800" b="0" i="1" dirty="0">
                <a:solidFill>
                  <a:srgbClr val="000000"/>
                </a:solidFill>
                <a:effectLst/>
              </a:rPr>
              <a:t>So we continued the work with half the men holding spears, from the first light of dawn till the stars came out. </a:t>
            </a:r>
            <a:r>
              <a:rPr lang="en-US" sz="2800" b="1" i="1" baseline="30000" dirty="0">
                <a:solidFill>
                  <a:srgbClr val="000000"/>
                </a:solidFill>
                <a:effectLst/>
              </a:rPr>
              <a:t>22 </a:t>
            </a:r>
            <a:r>
              <a:rPr lang="en-US" sz="2800" b="0" i="1" dirty="0">
                <a:solidFill>
                  <a:srgbClr val="000000"/>
                </a:solidFill>
                <a:effectLst/>
              </a:rPr>
              <a:t>At that time I also said to the people, “Have every man and his helper stay inside Jerusalem at night, so they can serve us as guards by night and as workers by day.” </a:t>
            </a:r>
            <a:r>
              <a:rPr lang="en-US" sz="1600" b="0" i="0" dirty="0">
                <a:solidFill>
                  <a:srgbClr val="000000"/>
                </a:solidFill>
                <a:effectLst/>
              </a:rPr>
              <a:t>Nehemiah 4:21-22</a:t>
            </a:r>
            <a:endParaRPr lang="en-US" sz="1600" dirty="0"/>
          </a:p>
        </p:txBody>
      </p:sp>
      <p:sp>
        <p:nvSpPr>
          <p:cNvPr id="4" name="Title 3">
            <a:extLst>
              <a:ext uri="{FF2B5EF4-FFF2-40B4-BE49-F238E27FC236}">
                <a16:creationId xmlns:a16="http://schemas.microsoft.com/office/drawing/2014/main" id="{BFA261EE-9227-EA62-BB0C-ABE7A65CB706}"/>
              </a:ext>
            </a:extLst>
          </p:cNvPr>
          <p:cNvSpPr>
            <a:spLocks noGrp="1"/>
          </p:cNvSpPr>
          <p:nvPr>
            <p:ph type="title"/>
          </p:nvPr>
        </p:nvSpPr>
        <p:spPr>
          <a:xfrm>
            <a:off x="972020" y="961660"/>
            <a:ext cx="10058400" cy="1289304"/>
          </a:xfrm>
        </p:spPr>
        <p:txBody>
          <a:bodyPr/>
          <a:lstStyle/>
          <a:p>
            <a:r>
              <a:rPr lang="en-US" sz="3600" b="1" dirty="0">
                <a:solidFill>
                  <a:srgbClr val="C00000"/>
                </a:solidFill>
              </a:rPr>
              <a:t>remedy for Discouragement</a:t>
            </a:r>
            <a:br>
              <a:rPr lang="en-US" sz="2800" b="1" dirty="0">
                <a:solidFill>
                  <a:srgbClr val="C00000"/>
                </a:solidFill>
              </a:rPr>
            </a:br>
            <a:r>
              <a:rPr lang="en-US" sz="2800" b="1" dirty="0">
                <a:solidFill>
                  <a:schemeClr val="tx1"/>
                </a:solidFill>
              </a:rPr>
              <a:t>#3- </a:t>
            </a:r>
            <a:r>
              <a:rPr lang="en-US" sz="2800" b="1" cap="none" dirty="0">
                <a:solidFill>
                  <a:schemeClr val="tx1"/>
                </a:solidFill>
              </a:rPr>
              <a:t>H</a:t>
            </a:r>
            <a:r>
              <a:rPr lang="en-US" b="1" cap="none" dirty="0">
                <a:solidFill>
                  <a:schemeClr val="tx1"/>
                </a:solidFill>
              </a:rPr>
              <a:t>elp carry someone else’s burden</a:t>
            </a:r>
            <a:endParaRPr lang="en-US" dirty="0">
              <a:solidFill>
                <a:schemeClr val="tx1"/>
              </a:solidFill>
            </a:endParaRPr>
          </a:p>
        </p:txBody>
      </p:sp>
      <p:sp>
        <p:nvSpPr>
          <p:cNvPr id="8" name="Content Placeholder 4">
            <a:extLst>
              <a:ext uri="{FF2B5EF4-FFF2-40B4-BE49-F238E27FC236}">
                <a16:creationId xmlns:a16="http://schemas.microsoft.com/office/drawing/2014/main" id="{C9BEA893-41E4-6392-45B7-30BDD0CBD175}"/>
              </a:ext>
            </a:extLst>
          </p:cNvPr>
          <p:cNvSpPr txBox="1">
            <a:spLocks/>
          </p:cNvSpPr>
          <p:nvPr/>
        </p:nvSpPr>
        <p:spPr>
          <a:xfrm>
            <a:off x="8267178" y="4919473"/>
            <a:ext cx="3231716" cy="1097656"/>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3200" b="1" dirty="0">
                <a:solidFill>
                  <a:srgbClr val="C00000"/>
                </a:solidFill>
              </a:rPr>
              <a:t>What does that look like?</a:t>
            </a:r>
            <a:endParaRPr lang="en-US" sz="3200" b="1" i="1" dirty="0">
              <a:solidFill>
                <a:srgbClr val="C00000"/>
              </a:solidFill>
            </a:endParaRPr>
          </a:p>
          <a:p>
            <a:pPr marL="0" indent="0" algn="ctr">
              <a:buNone/>
            </a:pPr>
            <a:endParaRPr lang="en-US" sz="4000" b="1" dirty="0">
              <a:solidFill>
                <a:srgbClr val="C00000"/>
              </a:solidFill>
            </a:endParaRPr>
          </a:p>
          <a:p>
            <a:pPr marL="0" indent="0" algn="ctr">
              <a:buNone/>
            </a:pPr>
            <a:endParaRPr lang="en-US" sz="4000" b="1" dirty="0">
              <a:solidFill>
                <a:srgbClr val="C00000"/>
              </a:solidFill>
            </a:endParaRPr>
          </a:p>
        </p:txBody>
      </p:sp>
      <p:pic>
        <p:nvPicPr>
          <p:cNvPr id="3" name="Picture 2">
            <a:extLst>
              <a:ext uri="{FF2B5EF4-FFF2-40B4-BE49-F238E27FC236}">
                <a16:creationId xmlns:a16="http://schemas.microsoft.com/office/drawing/2014/main" id="{EB796F47-599A-3E0C-48AC-6235192C573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7737" r="13539" b="18059"/>
          <a:stretch/>
        </p:blipFill>
        <p:spPr>
          <a:xfrm>
            <a:off x="8267178" y="2459737"/>
            <a:ext cx="3018093" cy="2343995"/>
          </a:xfrm>
          <a:prstGeom prst="rect">
            <a:avLst/>
          </a:prstGeom>
        </p:spPr>
      </p:pic>
    </p:spTree>
    <p:extLst>
      <p:ext uri="{BB962C8B-B14F-4D97-AF65-F5344CB8AC3E}">
        <p14:creationId xmlns:p14="http://schemas.microsoft.com/office/powerpoint/2010/main" val="3108438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64DCF7F-79F3-AA30-32CE-DA716CA86CF9}"/>
              </a:ext>
            </a:extLst>
          </p:cNvPr>
          <p:cNvSpPr txBox="1">
            <a:spLocks/>
          </p:cNvSpPr>
          <p:nvPr/>
        </p:nvSpPr>
        <p:spPr>
          <a:xfrm>
            <a:off x="1390884" y="1657320"/>
            <a:ext cx="9857982" cy="423256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4800" b="1" dirty="0"/>
              <a:t>       New Zoom Location </a:t>
            </a:r>
          </a:p>
          <a:p>
            <a:endParaRPr lang="en-US" sz="500" b="1" dirty="0"/>
          </a:p>
          <a:p>
            <a:pPr algn="ctr"/>
            <a:endParaRPr lang="en-US" sz="1000" b="1" i="1" dirty="0">
              <a:latin typeface="Arabic Typesetting" panose="03020402040406030203" pitchFamily="66" charset="-78"/>
              <a:cs typeface="Arabic Typesetting" panose="03020402040406030203" pitchFamily="66" charset="-78"/>
            </a:endParaRPr>
          </a:p>
        </p:txBody>
      </p:sp>
      <p:sp>
        <p:nvSpPr>
          <p:cNvPr id="8" name="Title 1">
            <a:extLst>
              <a:ext uri="{FF2B5EF4-FFF2-40B4-BE49-F238E27FC236}">
                <a16:creationId xmlns:a16="http://schemas.microsoft.com/office/drawing/2014/main" id="{5D150182-E190-EA78-030B-87099800DB6A}"/>
              </a:ext>
            </a:extLst>
          </p:cNvPr>
          <p:cNvSpPr txBox="1">
            <a:spLocks/>
          </p:cNvSpPr>
          <p:nvPr/>
        </p:nvSpPr>
        <p:spPr>
          <a:xfrm>
            <a:off x="943135" y="751755"/>
            <a:ext cx="10124926" cy="1427967"/>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8000" kern="1200" cap="all" spc="-50" baseline="0">
                <a:solidFill>
                  <a:schemeClr val="tx1">
                    <a:lumMod val="85000"/>
                    <a:lumOff val="15000"/>
                  </a:schemeClr>
                </a:solidFill>
                <a:latin typeface="+mj-lt"/>
                <a:ea typeface="+mj-ea"/>
                <a:cs typeface="+mj-cs"/>
              </a:defRPr>
            </a:lvl1pPr>
          </a:lstStyle>
          <a:p>
            <a:pPr algn="ctr"/>
            <a:r>
              <a:rPr lang="en-US" sz="5700" b="1" dirty="0">
                <a:solidFill>
                  <a:srgbClr val="FF0000"/>
                </a:solidFill>
                <a:effectLst>
                  <a:outerShdw blurRad="38100" dist="38100" dir="2700000" algn="tl">
                    <a:srgbClr val="000000">
                      <a:alpha val="43137"/>
                    </a:srgbClr>
                  </a:outerShdw>
                </a:effectLst>
              </a:rPr>
              <a:t>Bible Study with Hill Chapel Athens</a:t>
            </a:r>
            <a:br>
              <a:rPr lang="en-US" dirty="0"/>
            </a:br>
            <a:endParaRPr lang="en-US" dirty="0"/>
          </a:p>
        </p:txBody>
      </p:sp>
      <p:sp>
        <p:nvSpPr>
          <p:cNvPr id="3" name="TextBox 2">
            <a:extLst>
              <a:ext uri="{FF2B5EF4-FFF2-40B4-BE49-F238E27FC236}">
                <a16:creationId xmlns:a16="http://schemas.microsoft.com/office/drawing/2014/main" id="{EDB7D0F9-30EF-599C-B19E-4039C20AC793}"/>
              </a:ext>
            </a:extLst>
          </p:cNvPr>
          <p:cNvSpPr txBox="1"/>
          <p:nvPr/>
        </p:nvSpPr>
        <p:spPr>
          <a:xfrm>
            <a:off x="1298401" y="3012896"/>
            <a:ext cx="9279829" cy="2862322"/>
          </a:xfrm>
          <a:prstGeom prst="rect">
            <a:avLst/>
          </a:prstGeom>
          <a:noFill/>
        </p:spPr>
        <p:txBody>
          <a:bodyPr wrap="square">
            <a:spAutoFit/>
          </a:bodyPr>
          <a:lstStyle/>
          <a:p>
            <a:pPr marL="0" marR="0">
              <a:spcBef>
                <a:spcPts val="0"/>
              </a:spcBef>
              <a:spcAft>
                <a:spcPts val="0"/>
              </a:spcAft>
            </a:pPr>
            <a:r>
              <a:rPr lang="en-US" sz="3600" u="sng"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https://us02web.zoom.us/j/88909951335</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Meeting ID: 889 0995 1335</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One tap mobile</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+13126266799,,88909951335# US </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Meeting ID: 889 0995 1335 </a:t>
            </a:r>
          </a:p>
        </p:txBody>
      </p:sp>
      <p:pic>
        <p:nvPicPr>
          <p:cNvPr id="5" name="Picture 4">
            <a:extLst>
              <a:ext uri="{FF2B5EF4-FFF2-40B4-BE49-F238E27FC236}">
                <a16:creationId xmlns:a16="http://schemas.microsoft.com/office/drawing/2014/main" id="{BCFD34CE-7D7F-ABDB-6A04-7E07B3BF4EF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4404" r="16131"/>
          <a:stretch/>
        </p:blipFill>
        <p:spPr>
          <a:xfrm>
            <a:off x="1390884" y="1881040"/>
            <a:ext cx="827528" cy="893475"/>
          </a:xfrm>
          <a:prstGeom prst="rect">
            <a:avLst/>
          </a:prstGeom>
        </p:spPr>
      </p:pic>
      <p:pic>
        <p:nvPicPr>
          <p:cNvPr id="9" name="Picture 8">
            <a:extLst>
              <a:ext uri="{FF2B5EF4-FFF2-40B4-BE49-F238E27FC236}">
                <a16:creationId xmlns:a16="http://schemas.microsoft.com/office/drawing/2014/main" id="{BA451FD2-9C55-6D53-D885-D354D139154C}"/>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9988" t="1721" r="11264" b="4380"/>
          <a:stretch/>
        </p:blipFill>
        <p:spPr>
          <a:xfrm>
            <a:off x="8445770" y="4828784"/>
            <a:ext cx="3040299" cy="1370349"/>
          </a:xfrm>
          <a:prstGeom prst="rect">
            <a:avLst/>
          </a:prstGeom>
        </p:spPr>
      </p:pic>
    </p:spTree>
    <p:extLst>
      <p:ext uri="{BB962C8B-B14F-4D97-AF65-F5344CB8AC3E}">
        <p14:creationId xmlns:p14="http://schemas.microsoft.com/office/powerpoint/2010/main" val="2596787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2CCD4CF-644E-1618-E0FB-A72786640825}"/>
              </a:ext>
            </a:extLst>
          </p:cNvPr>
          <p:cNvSpPr txBox="1">
            <a:spLocks/>
          </p:cNvSpPr>
          <p:nvPr/>
        </p:nvSpPr>
        <p:spPr>
          <a:xfrm>
            <a:off x="842897" y="847818"/>
            <a:ext cx="10506206" cy="962194"/>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8000" kern="1200" cap="all" spc="-50" baseline="0">
                <a:solidFill>
                  <a:schemeClr val="tx1">
                    <a:lumMod val="85000"/>
                    <a:lumOff val="15000"/>
                  </a:schemeClr>
                </a:solidFill>
                <a:latin typeface="+mj-lt"/>
                <a:ea typeface="+mj-ea"/>
                <a:cs typeface="+mj-cs"/>
              </a:defRPr>
            </a:lvl1pPr>
          </a:lstStyle>
          <a:p>
            <a:r>
              <a:rPr lang="en-US" sz="3200" b="1"/>
              <a:t>Principles for defeating discouragement as found in Nehemiah 3</a:t>
            </a:r>
            <a:endParaRPr lang="en-US" sz="3200" b="1" dirty="0"/>
          </a:p>
        </p:txBody>
      </p:sp>
      <p:sp>
        <p:nvSpPr>
          <p:cNvPr id="13" name="TextBox 12">
            <a:extLst>
              <a:ext uri="{FF2B5EF4-FFF2-40B4-BE49-F238E27FC236}">
                <a16:creationId xmlns:a16="http://schemas.microsoft.com/office/drawing/2014/main" id="{51D3D13B-CB6D-C5D5-EB65-C5DF3CA2CDA5}"/>
              </a:ext>
            </a:extLst>
          </p:cNvPr>
          <p:cNvSpPr txBox="1"/>
          <p:nvPr/>
        </p:nvSpPr>
        <p:spPr>
          <a:xfrm>
            <a:off x="3234325" y="2182882"/>
            <a:ext cx="6110091" cy="800219"/>
          </a:xfrm>
          <a:prstGeom prst="rect">
            <a:avLst/>
          </a:prstGeom>
          <a:noFill/>
        </p:spPr>
        <p:txBody>
          <a:bodyPr wrap="square">
            <a:spAutoFit/>
          </a:bodyPr>
          <a:lstStyle/>
          <a:p>
            <a:pPr marL="0" marR="0">
              <a:spcBef>
                <a:spcPts val="0"/>
              </a:spcBef>
              <a:spcAft>
                <a:spcPts val="0"/>
              </a:spcAft>
            </a:pPr>
            <a:r>
              <a:rPr lang="en-US" sz="2800" b="1" kern="1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To be done with discouragement know:</a:t>
            </a:r>
            <a:endParaRPr lang="en-US"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FCA3282D-B79A-D321-0FDF-6A502D5AA406}"/>
              </a:ext>
            </a:extLst>
          </p:cNvPr>
          <p:cNvSpPr txBox="1"/>
          <p:nvPr/>
        </p:nvSpPr>
        <p:spPr>
          <a:xfrm>
            <a:off x="5635144" y="2704153"/>
            <a:ext cx="3828270" cy="1231106"/>
          </a:xfrm>
          <a:prstGeom prst="rect">
            <a:avLst/>
          </a:prstGeom>
          <a:noFill/>
        </p:spPr>
        <p:txBody>
          <a:bodyPr wrap="square">
            <a:spAutoFit/>
          </a:bodyPr>
          <a:lstStyle/>
          <a:p>
            <a:pPr marL="457200" marR="0">
              <a:spcBef>
                <a:spcPts val="0"/>
              </a:spcBef>
              <a:spcAft>
                <a:spcPts val="0"/>
              </a:spcAft>
            </a:pPr>
            <a:r>
              <a:rPr lang="en-US" sz="2800" kern="100" dirty="0">
                <a:effectLst/>
                <a:ea typeface="Calibri" panose="020F0502020204030204" pitchFamily="34" charset="0"/>
                <a:cs typeface="Calibri" panose="020F0502020204030204" pitchFamily="34" charset="0"/>
              </a:rPr>
              <a:t>The remedy for</a:t>
            </a:r>
            <a:endParaRPr lang="en-US" sz="2800" kern="100" dirty="0">
              <a:ea typeface="Calibri" panose="020F0502020204030204" pitchFamily="34" charset="0"/>
              <a:cs typeface="Calibri" panose="020F0502020204030204" pitchFamily="34" charset="0"/>
            </a:endParaRPr>
          </a:p>
          <a:p>
            <a:pPr marL="457200" marR="0">
              <a:spcBef>
                <a:spcPts val="0"/>
              </a:spcBef>
              <a:spcAft>
                <a:spcPts val="0"/>
              </a:spcAft>
            </a:pPr>
            <a:r>
              <a:rPr lang="en-US" sz="2800" kern="100" dirty="0">
                <a:effectLst/>
                <a:ea typeface="Calibri" panose="020F0502020204030204" pitchFamily="34" charset="0"/>
                <a:cs typeface="Calibri" panose="020F0502020204030204" pitchFamily="34" charset="0"/>
              </a:rPr>
              <a:t>discouragement</a:t>
            </a:r>
          </a:p>
          <a:p>
            <a:pPr marL="45720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1428D1FD-B582-DDCB-A2E8-25E1BDB597D9}"/>
              </a:ext>
            </a:extLst>
          </p:cNvPr>
          <p:cNvSpPr txBox="1"/>
          <p:nvPr/>
        </p:nvSpPr>
        <p:spPr>
          <a:xfrm>
            <a:off x="842897" y="2722326"/>
            <a:ext cx="4901855" cy="2954655"/>
          </a:xfrm>
          <a:prstGeom prst="rect">
            <a:avLst/>
          </a:prstGeom>
          <a:noFill/>
        </p:spPr>
        <p:txBody>
          <a:bodyPr wrap="square">
            <a:spAutoFit/>
          </a:bodyPr>
          <a:lstStyle/>
          <a:p>
            <a:pPr marL="0" marR="0">
              <a:spcBef>
                <a:spcPts val="0"/>
              </a:spcBef>
              <a:spcAft>
                <a:spcPts val="0"/>
              </a:spcAft>
            </a:pPr>
            <a:r>
              <a:rPr lang="en-US" sz="2800" kern="100" dirty="0">
                <a:effectLst/>
                <a:ea typeface="Calibri" panose="020F0502020204030204" pitchFamily="34" charset="0"/>
                <a:cs typeface="Calibri" panose="020F0502020204030204" pitchFamily="34" charset="0"/>
              </a:rPr>
              <a:t>The reasons for discouragement</a:t>
            </a:r>
          </a:p>
          <a:p>
            <a:pPr marL="0" marR="0">
              <a:spcBef>
                <a:spcPts val="0"/>
              </a:spcBef>
              <a:spcAft>
                <a:spcPts val="0"/>
              </a:spcAft>
            </a:pPr>
            <a:endParaRPr lang="en-US" sz="28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2800" kern="100" dirty="0">
                <a:effectLst/>
                <a:ea typeface="Calibri" panose="020F0502020204030204" pitchFamily="34" charset="0"/>
                <a:cs typeface="Calibri" panose="020F0502020204030204" pitchFamily="34" charset="0"/>
              </a:rPr>
              <a:t>Fatigue</a:t>
            </a:r>
            <a:endParaRPr lang="en-US" sz="28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2800" kern="100" dirty="0">
                <a:effectLst/>
                <a:ea typeface="Calibri" panose="020F0502020204030204" pitchFamily="34" charset="0"/>
                <a:cs typeface="Calibri" panose="020F0502020204030204" pitchFamily="34" charset="0"/>
              </a:rPr>
              <a:t>Frustration</a:t>
            </a:r>
            <a:endParaRPr lang="en-US" sz="28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2800" kern="100" dirty="0">
                <a:effectLst/>
                <a:ea typeface="Calibri" panose="020F0502020204030204" pitchFamily="34" charset="0"/>
                <a:cs typeface="Calibri" panose="020F0502020204030204" pitchFamily="34" charset="0"/>
              </a:rPr>
              <a:t>Fear</a:t>
            </a:r>
            <a:endParaRPr lang="en-US" sz="2800" kern="100" dirty="0">
              <a:effectLst/>
              <a:ea typeface="Calibri" panose="020F0502020204030204" pitchFamily="34" charset="0"/>
              <a:cs typeface="Times New Roman" panose="02020603050405020304" pitchFamily="18" charset="0"/>
            </a:endParaRPr>
          </a:p>
          <a:p>
            <a:pPr marL="457200" marR="0">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1787F4E0-58BD-8FCF-8297-91062731FFC0}"/>
              </a:ext>
            </a:extLst>
          </p:cNvPr>
          <p:cNvSpPr txBox="1"/>
          <p:nvPr/>
        </p:nvSpPr>
        <p:spPr>
          <a:xfrm>
            <a:off x="6039633" y="3924604"/>
            <a:ext cx="5187343" cy="2246769"/>
          </a:xfrm>
          <a:prstGeom prst="rect">
            <a:avLst/>
          </a:prstGeom>
          <a:noFill/>
        </p:spPr>
        <p:txBody>
          <a:bodyPr wrap="square">
            <a:spAutoFit/>
          </a:bodyPr>
          <a:lstStyle/>
          <a:p>
            <a:pPr marL="342900" marR="0" lvl="0" indent="-342900">
              <a:spcBef>
                <a:spcPts val="0"/>
              </a:spcBef>
              <a:spcAft>
                <a:spcPts val="0"/>
              </a:spcAft>
              <a:buFont typeface="Wingdings" panose="05000000000000000000" pitchFamily="2" charset="2"/>
              <a:buChar char=""/>
            </a:pPr>
            <a:r>
              <a:rPr lang="en-US" sz="2800" kern="100" dirty="0">
                <a:effectLst/>
                <a:ea typeface="Calibri" panose="020F0502020204030204" pitchFamily="34" charset="0"/>
                <a:cs typeface="Calibri" panose="020F0502020204030204" pitchFamily="34" charset="0"/>
              </a:rPr>
              <a:t>Continue with a new approach</a:t>
            </a:r>
            <a:endParaRPr lang="en-US" sz="28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2800" kern="100" dirty="0">
                <a:effectLst/>
                <a:ea typeface="Calibri" panose="020F0502020204030204" pitchFamily="34" charset="0"/>
                <a:cs typeface="Calibri" panose="020F0502020204030204" pitchFamily="34" charset="0"/>
              </a:rPr>
              <a:t>Concentrate on the Lord</a:t>
            </a:r>
            <a:endParaRPr lang="en-US" sz="28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2800" kern="100" dirty="0">
                <a:effectLst/>
                <a:ea typeface="Calibri" panose="020F0502020204030204" pitchFamily="34" charset="0"/>
                <a:cs typeface="Calibri" panose="020F0502020204030204" pitchFamily="34" charset="0"/>
              </a:rPr>
              <a:t>Help carry someone else’s burden</a:t>
            </a:r>
            <a:endParaRPr lang="en-US" sz="28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0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17D00F-4E7F-09AD-0076-D711079D1AC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91540" y="906780"/>
            <a:ext cx="10393680" cy="5067300"/>
          </a:xfrm>
          <a:prstGeom prst="rect">
            <a:avLst/>
          </a:prstGeom>
        </p:spPr>
      </p:pic>
    </p:spTree>
    <p:extLst>
      <p:ext uri="{BB962C8B-B14F-4D97-AF65-F5344CB8AC3E}">
        <p14:creationId xmlns:p14="http://schemas.microsoft.com/office/powerpoint/2010/main" val="971915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50F9BB-201B-DB57-8804-97B023FAE333}"/>
              </a:ext>
            </a:extLst>
          </p:cNvPr>
          <p:cNvSpPr>
            <a:spLocks noGrp="1"/>
          </p:cNvSpPr>
          <p:nvPr>
            <p:ph type="title"/>
          </p:nvPr>
        </p:nvSpPr>
        <p:spPr>
          <a:xfrm>
            <a:off x="1160399" y="1968604"/>
            <a:ext cx="4935601" cy="2338327"/>
          </a:xfrm>
        </p:spPr>
        <p:txBody>
          <a:bodyPr/>
          <a:lstStyle/>
          <a:p>
            <a:r>
              <a:rPr lang="en-US" sz="4000" dirty="0"/>
              <a:t>Prepare for our time of study by finding and reading:</a:t>
            </a:r>
          </a:p>
        </p:txBody>
      </p:sp>
      <p:pic>
        <p:nvPicPr>
          <p:cNvPr id="11" name="Content Placeholder 10">
            <a:extLst>
              <a:ext uri="{FF2B5EF4-FFF2-40B4-BE49-F238E27FC236}">
                <a16:creationId xmlns:a16="http://schemas.microsoft.com/office/drawing/2014/main" id="{A5D950B6-FBFA-A967-E5DC-1E0FEEBBCBD0}"/>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070942" y="983292"/>
            <a:ext cx="4146116" cy="4872625"/>
          </a:xfrm>
        </p:spPr>
      </p:pic>
      <p:sp>
        <p:nvSpPr>
          <p:cNvPr id="2" name="TextBox 1">
            <a:extLst>
              <a:ext uri="{FF2B5EF4-FFF2-40B4-BE49-F238E27FC236}">
                <a16:creationId xmlns:a16="http://schemas.microsoft.com/office/drawing/2014/main" id="{1EF25FF1-1010-3A46-1670-E85026B7C109}"/>
              </a:ext>
            </a:extLst>
          </p:cNvPr>
          <p:cNvSpPr txBox="1"/>
          <p:nvPr/>
        </p:nvSpPr>
        <p:spPr>
          <a:xfrm>
            <a:off x="1759906" y="952941"/>
            <a:ext cx="4415423" cy="1015663"/>
          </a:xfrm>
          <a:prstGeom prst="rect">
            <a:avLst/>
          </a:prstGeom>
          <a:noFill/>
        </p:spPr>
        <p:txBody>
          <a:bodyPr wrap="square">
            <a:spAutoFit/>
          </a:bodyPr>
          <a:lstStyle/>
          <a:p>
            <a:r>
              <a:rPr lang="en-US" sz="6000" b="1" baseline="30000" dirty="0">
                <a:solidFill>
                  <a:srgbClr val="C00000"/>
                </a:solidFill>
                <a:latin typeface="Century Gothic" panose="020B0502020202020204" pitchFamily="34" charset="0"/>
                <a:ea typeface="Calibri" panose="020F0502020204030204" pitchFamily="34" charset="0"/>
                <a:cs typeface="Segoe UI" panose="020B0502040204020203" pitchFamily="34" charset="0"/>
              </a:rPr>
              <a:t>October 11, 2023</a:t>
            </a:r>
            <a:endParaRPr lang="en-US" dirty="0">
              <a:solidFill>
                <a:srgbClr val="C00000"/>
              </a:solidFill>
            </a:endParaRPr>
          </a:p>
        </p:txBody>
      </p:sp>
      <p:sp>
        <p:nvSpPr>
          <p:cNvPr id="4" name="TextBox 3">
            <a:extLst>
              <a:ext uri="{FF2B5EF4-FFF2-40B4-BE49-F238E27FC236}">
                <a16:creationId xmlns:a16="http://schemas.microsoft.com/office/drawing/2014/main" id="{72E85160-6B3C-C8B0-22E8-B917AC95E3D3}"/>
              </a:ext>
            </a:extLst>
          </p:cNvPr>
          <p:cNvSpPr txBox="1"/>
          <p:nvPr/>
        </p:nvSpPr>
        <p:spPr>
          <a:xfrm>
            <a:off x="2280260" y="4475134"/>
            <a:ext cx="3815740" cy="584775"/>
          </a:xfrm>
          <a:prstGeom prst="rect">
            <a:avLst/>
          </a:prstGeom>
          <a:noFill/>
        </p:spPr>
        <p:txBody>
          <a:bodyPr wrap="square">
            <a:spAutoFit/>
          </a:bodyPr>
          <a:lstStyle/>
          <a:p>
            <a:pPr marL="0" marR="0" algn="r">
              <a:spcBef>
                <a:spcPts val="0"/>
              </a:spcBef>
              <a:spcAft>
                <a:spcPts val="0"/>
              </a:spcAft>
            </a:pPr>
            <a:r>
              <a:rPr lang="en-US" sz="3200" b="1" dirty="0">
                <a:effectLst/>
                <a:ea typeface="Calibri" panose="020F0502020204030204" pitchFamily="34" charset="0"/>
                <a:cs typeface="Times New Roman" panose="02020603050405020304" pitchFamily="18" charset="0"/>
              </a:rPr>
              <a:t>Nehemiah 4</a:t>
            </a:r>
          </a:p>
        </p:txBody>
      </p:sp>
    </p:spTree>
    <p:extLst>
      <p:ext uri="{BB962C8B-B14F-4D97-AF65-F5344CB8AC3E}">
        <p14:creationId xmlns:p14="http://schemas.microsoft.com/office/powerpoint/2010/main" val="1735550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50F9BB-201B-DB57-8804-97B023FAE333}"/>
              </a:ext>
            </a:extLst>
          </p:cNvPr>
          <p:cNvSpPr>
            <a:spLocks noGrp="1"/>
          </p:cNvSpPr>
          <p:nvPr>
            <p:ph type="title"/>
          </p:nvPr>
        </p:nvSpPr>
        <p:spPr>
          <a:xfrm>
            <a:off x="893064" y="1968604"/>
            <a:ext cx="5509824" cy="2741182"/>
          </a:xfrm>
        </p:spPr>
        <p:txBody>
          <a:bodyPr/>
          <a:lstStyle/>
          <a:p>
            <a:r>
              <a:rPr lang="en-US" sz="4000" dirty="0"/>
              <a:t>living as an Overcomer by</a:t>
            </a:r>
            <a:br>
              <a:rPr lang="en-US" sz="4000" dirty="0"/>
            </a:br>
            <a:br>
              <a:rPr lang="en-US" sz="4000" dirty="0"/>
            </a:br>
            <a:r>
              <a:rPr lang="en-US" sz="4000" dirty="0"/>
              <a:t> </a:t>
            </a:r>
            <a:r>
              <a:rPr lang="en-US" sz="4000" b="1" dirty="0"/>
              <a:t>Done with Discouragement</a:t>
            </a:r>
          </a:p>
        </p:txBody>
      </p:sp>
      <p:pic>
        <p:nvPicPr>
          <p:cNvPr id="11" name="Content Placeholder 10">
            <a:extLst>
              <a:ext uri="{FF2B5EF4-FFF2-40B4-BE49-F238E27FC236}">
                <a16:creationId xmlns:a16="http://schemas.microsoft.com/office/drawing/2014/main" id="{A5D950B6-FBFA-A967-E5DC-1E0FEEBBCBD0}"/>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070942" y="983292"/>
            <a:ext cx="4146116" cy="4872625"/>
          </a:xfrm>
        </p:spPr>
      </p:pic>
      <p:sp>
        <p:nvSpPr>
          <p:cNvPr id="2" name="TextBox 1">
            <a:extLst>
              <a:ext uri="{FF2B5EF4-FFF2-40B4-BE49-F238E27FC236}">
                <a16:creationId xmlns:a16="http://schemas.microsoft.com/office/drawing/2014/main" id="{1EF25FF1-1010-3A46-1670-E85026B7C109}"/>
              </a:ext>
            </a:extLst>
          </p:cNvPr>
          <p:cNvSpPr txBox="1"/>
          <p:nvPr/>
        </p:nvSpPr>
        <p:spPr>
          <a:xfrm>
            <a:off x="893063" y="952941"/>
            <a:ext cx="4990453" cy="1015663"/>
          </a:xfrm>
          <a:prstGeom prst="rect">
            <a:avLst/>
          </a:prstGeom>
          <a:noFill/>
        </p:spPr>
        <p:txBody>
          <a:bodyPr wrap="square">
            <a:spAutoFit/>
          </a:bodyPr>
          <a:lstStyle/>
          <a:p>
            <a:r>
              <a:rPr lang="en-US" sz="6000" b="1" baseline="30000" dirty="0">
                <a:solidFill>
                  <a:srgbClr val="C00000"/>
                </a:solidFill>
                <a:latin typeface="Century Gothic" panose="020B0502020202020204" pitchFamily="34" charset="0"/>
                <a:cs typeface="Segoe UI" panose="020B0502040204020203" pitchFamily="34" charset="0"/>
              </a:rPr>
              <a:t>Lesson 9</a:t>
            </a:r>
            <a:endParaRPr lang="en-US" dirty="0">
              <a:solidFill>
                <a:srgbClr val="C00000"/>
              </a:solidFill>
            </a:endParaRPr>
          </a:p>
        </p:txBody>
      </p:sp>
      <p:sp>
        <p:nvSpPr>
          <p:cNvPr id="4" name="TextBox 3">
            <a:extLst>
              <a:ext uri="{FF2B5EF4-FFF2-40B4-BE49-F238E27FC236}">
                <a16:creationId xmlns:a16="http://schemas.microsoft.com/office/drawing/2014/main" id="{B2A0D871-E246-E6FB-47AE-E8CF201D97C4}"/>
              </a:ext>
            </a:extLst>
          </p:cNvPr>
          <p:cNvSpPr txBox="1"/>
          <p:nvPr/>
        </p:nvSpPr>
        <p:spPr>
          <a:xfrm>
            <a:off x="2587148" y="4813337"/>
            <a:ext cx="3815740" cy="584775"/>
          </a:xfrm>
          <a:prstGeom prst="rect">
            <a:avLst/>
          </a:prstGeom>
          <a:noFill/>
        </p:spPr>
        <p:txBody>
          <a:bodyPr wrap="square">
            <a:spAutoFit/>
          </a:bodyPr>
          <a:lstStyle/>
          <a:p>
            <a:pPr marL="0" marR="0" algn="r">
              <a:spcBef>
                <a:spcPts val="0"/>
              </a:spcBef>
              <a:spcAft>
                <a:spcPts val="0"/>
              </a:spcAft>
            </a:pPr>
            <a:r>
              <a:rPr lang="en-US" sz="3200" b="1" dirty="0">
                <a:effectLst/>
                <a:ea typeface="Calibri" panose="020F0502020204030204" pitchFamily="34" charset="0"/>
                <a:cs typeface="Times New Roman" panose="02020603050405020304" pitchFamily="18" charset="0"/>
              </a:rPr>
              <a:t>Nehemiah 3</a:t>
            </a:r>
          </a:p>
        </p:txBody>
      </p:sp>
    </p:spTree>
    <p:extLst>
      <p:ext uri="{BB962C8B-B14F-4D97-AF65-F5344CB8AC3E}">
        <p14:creationId xmlns:p14="http://schemas.microsoft.com/office/powerpoint/2010/main" val="2791202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21DECB-8464-DCC4-CFC3-BD1E70E845AF}"/>
              </a:ext>
            </a:extLst>
          </p:cNvPr>
          <p:cNvSpPr>
            <a:spLocks noGrp="1"/>
          </p:cNvSpPr>
          <p:nvPr>
            <p:ph type="ctrTitle"/>
          </p:nvPr>
        </p:nvSpPr>
        <p:spPr>
          <a:xfrm>
            <a:off x="972855" y="2305353"/>
            <a:ext cx="10246289" cy="1502560"/>
          </a:xfrm>
        </p:spPr>
        <p:txBody>
          <a:bodyPr>
            <a:noAutofit/>
          </a:bodyPr>
          <a:lstStyle/>
          <a:p>
            <a:pPr algn="ctr"/>
            <a:r>
              <a:rPr lang="en-US" sz="8700" dirty="0">
                <a:effectLst>
                  <a:outerShdw blurRad="38100" dist="38100" dir="2700000" algn="tl">
                    <a:srgbClr val="000000">
                      <a:alpha val="43137"/>
                    </a:srgbClr>
                  </a:outerShdw>
                </a:effectLst>
              </a:rPr>
              <a:t>Discouragement</a:t>
            </a:r>
          </a:p>
        </p:txBody>
      </p:sp>
    </p:spTree>
    <p:extLst>
      <p:ext uri="{BB962C8B-B14F-4D97-AF65-F5344CB8AC3E}">
        <p14:creationId xmlns:p14="http://schemas.microsoft.com/office/powerpoint/2010/main" val="2346187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83A11-F83A-FC4D-490A-F28DC554250F}"/>
              </a:ext>
            </a:extLst>
          </p:cNvPr>
          <p:cNvSpPr>
            <a:spLocks noGrp="1"/>
          </p:cNvSpPr>
          <p:nvPr>
            <p:ph type="body" sz="half" idx="2"/>
          </p:nvPr>
        </p:nvSpPr>
        <p:spPr>
          <a:xfrm>
            <a:off x="5423771" y="2095084"/>
            <a:ext cx="5711868" cy="4058220"/>
          </a:xfrm>
        </p:spPr>
        <p:txBody>
          <a:bodyPr>
            <a:noAutofit/>
          </a:bodyPr>
          <a:lstStyle/>
          <a:p>
            <a:pPr marL="457200" indent="-457200" algn="l">
              <a:buFont typeface="Wingdings" panose="05000000000000000000" pitchFamily="2" charset="2"/>
              <a:buChar char="v"/>
            </a:pPr>
            <a:r>
              <a:rPr lang="en-US" sz="2800" cap="none" dirty="0"/>
              <a:t>Events that may cause the feelings of discouragement</a:t>
            </a:r>
          </a:p>
          <a:p>
            <a:pPr marL="457200" indent="-457200" algn="l">
              <a:buFont typeface="Wingdings" panose="05000000000000000000" pitchFamily="2" charset="2"/>
              <a:buChar char="v"/>
            </a:pPr>
            <a:endParaRPr lang="en-US" sz="1200" cap="none" dirty="0"/>
          </a:p>
          <a:p>
            <a:pPr marL="457200" indent="-457200" algn="l">
              <a:buFont typeface="Wingdings" panose="05000000000000000000" pitchFamily="2" charset="2"/>
              <a:buChar char="v"/>
            </a:pPr>
            <a:r>
              <a:rPr lang="en-US" sz="2800" cap="none" dirty="0"/>
              <a:t>Actions that are the result of discouragement</a:t>
            </a:r>
          </a:p>
          <a:p>
            <a:pPr marL="457200" indent="-457200" algn="l">
              <a:buFont typeface="Wingdings" panose="05000000000000000000" pitchFamily="2" charset="2"/>
              <a:buChar char="v"/>
            </a:pPr>
            <a:endParaRPr lang="en-US" sz="1200" cap="none" dirty="0"/>
          </a:p>
          <a:p>
            <a:pPr marL="457200" indent="-457200" algn="l">
              <a:buFont typeface="Wingdings" panose="05000000000000000000" pitchFamily="2" charset="2"/>
              <a:buChar char="v"/>
            </a:pPr>
            <a:r>
              <a:rPr lang="en-US" sz="2800" cap="none" dirty="0"/>
              <a:t>Feelings that go along with discouragement</a:t>
            </a:r>
          </a:p>
        </p:txBody>
      </p:sp>
      <p:sp>
        <p:nvSpPr>
          <p:cNvPr id="4" name="Title 3">
            <a:extLst>
              <a:ext uri="{FF2B5EF4-FFF2-40B4-BE49-F238E27FC236}">
                <a16:creationId xmlns:a16="http://schemas.microsoft.com/office/drawing/2014/main" id="{48C0A09F-863A-E809-FE56-817EB089AD72}"/>
              </a:ext>
            </a:extLst>
          </p:cNvPr>
          <p:cNvSpPr>
            <a:spLocks noGrp="1"/>
          </p:cNvSpPr>
          <p:nvPr>
            <p:ph type="title"/>
          </p:nvPr>
        </p:nvSpPr>
        <p:spPr>
          <a:xfrm>
            <a:off x="3545074" y="939452"/>
            <a:ext cx="5101851" cy="947784"/>
          </a:xfrm>
        </p:spPr>
        <p:txBody>
          <a:bodyPr>
            <a:normAutofit fontScale="90000"/>
          </a:bodyPr>
          <a:lstStyle/>
          <a:p>
            <a:r>
              <a:rPr lang="en-US" sz="4800" b="1" dirty="0">
                <a:solidFill>
                  <a:srgbClr val="C00000"/>
                </a:solidFill>
              </a:rPr>
              <a:t>discouragement</a:t>
            </a:r>
          </a:p>
        </p:txBody>
      </p:sp>
      <p:pic>
        <p:nvPicPr>
          <p:cNvPr id="10" name="Picture 9">
            <a:extLst>
              <a:ext uri="{FF2B5EF4-FFF2-40B4-BE49-F238E27FC236}">
                <a16:creationId xmlns:a16="http://schemas.microsoft.com/office/drawing/2014/main" id="{06FC37F1-6CED-1316-B29B-57FFA473FE7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62885" y="2329841"/>
            <a:ext cx="4082963" cy="3588707"/>
          </a:xfrm>
          <a:prstGeom prst="rect">
            <a:avLst/>
          </a:prstGeom>
        </p:spPr>
      </p:pic>
    </p:spTree>
    <p:extLst>
      <p:ext uri="{BB962C8B-B14F-4D97-AF65-F5344CB8AC3E}">
        <p14:creationId xmlns:p14="http://schemas.microsoft.com/office/powerpoint/2010/main" val="2500263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173569-9689-18E3-2E1C-DAD5B16AA449}"/>
              </a:ext>
            </a:extLst>
          </p:cNvPr>
          <p:cNvSpPr>
            <a:spLocks noGrp="1"/>
          </p:cNvSpPr>
          <p:nvPr>
            <p:ph type="title"/>
          </p:nvPr>
        </p:nvSpPr>
        <p:spPr>
          <a:xfrm>
            <a:off x="5433259" y="648040"/>
            <a:ext cx="5711810" cy="587584"/>
          </a:xfrm>
        </p:spPr>
        <p:txBody>
          <a:bodyPr>
            <a:normAutofit/>
          </a:bodyPr>
          <a:lstStyle/>
          <a:p>
            <a:r>
              <a:rPr lang="en-US" sz="2400" b="1" dirty="0"/>
              <a:t>Feelings as a result of discouragement</a:t>
            </a:r>
          </a:p>
        </p:txBody>
      </p:sp>
      <p:sp>
        <p:nvSpPr>
          <p:cNvPr id="5" name="Content Placeholder 4">
            <a:extLst>
              <a:ext uri="{FF2B5EF4-FFF2-40B4-BE49-F238E27FC236}">
                <a16:creationId xmlns:a16="http://schemas.microsoft.com/office/drawing/2014/main" id="{A16F23EE-7C69-AAFC-BE57-4D9572F80DE8}"/>
              </a:ext>
            </a:extLst>
          </p:cNvPr>
          <p:cNvSpPr>
            <a:spLocks noGrp="1"/>
          </p:cNvSpPr>
          <p:nvPr>
            <p:ph sz="half" idx="2"/>
          </p:nvPr>
        </p:nvSpPr>
        <p:spPr>
          <a:xfrm>
            <a:off x="5443870" y="1390389"/>
            <a:ext cx="5711810" cy="4525779"/>
          </a:xfrm>
        </p:spPr>
        <p:txBody>
          <a:bodyPr>
            <a:normAutofit/>
          </a:bodyPr>
          <a:lstStyle/>
          <a:p>
            <a:pPr algn="ctr"/>
            <a:r>
              <a:rPr lang="en-US" sz="2000" dirty="0"/>
              <a:t>Abandonment</a:t>
            </a:r>
          </a:p>
          <a:p>
            <a:pPr algn="ctr"/>
            <a:r>
              <a:rPr lang="en-US" sz="2000" dirty="0"/>
              <a:t>Isolated</a:t>
            </a:r>
          </a:p>
          <a:p>
            <a:pPr algn="ctr"/>
            <a:r>
              <a:rPr lang="en-US" sz="2000" dirty="0"/>
              <a:t>Deserted</a:t>
            </a:r>
          </a:p>
          <a:p>
            <a:pPr algn="ctr"/>
            <a:r>
              <a:rPr lang="en-US" sz="2000" dirty="0"/>
              <a:t>Alone</a:t>
            </a:r>
          </a:p>
          <a:p>
            <a:pPr algn="ctr"/>
            <a:r>
              <a:rPr lang="en-US" sz="2000" dirty="0"/>
              <a:t>Lost</a:t>
            </a:r>
          </a:p>
          <a:p>
            <a:pPr algn="ctr"/>
            <a:r>
              <a:rPr lang="en-US" sz="2000" dirty="0"/>
              <a:t>Removed</a:t>
            </a:r>
          </a:p>
          <a:p>
            <a:pPr algn="ctr"/>
            <a:r>
              <a:rPr lang="en-US" sz="2000" dirty="0"/>
              <a:t>Unwanted</a:t>
            </a:r>
          </a:p>
          <a:p>
            <a:pPr algn="ctr"/>
            <a:r>
              <a:rPr lang="en-US" sz="2000" dirty="0"/>
              <a:t>Rejected</a:t>
            </a:r>
          </a:p>
          <a:p>
            <a:pPr algn="ctr"/>
            <a:r>
              <a:rPr lang="en-US" sz="2000" dirty="0"/>
              <a:t>Undesired</a:t>
            </a:r>
          </a:p>
        </p:txBody>
      </p:sp>
      <p:pic>
        <p:nvPicPr>
          <p:cNvPr id="8" name="Content Placeholder 7">
            <a:extLst>
              <a:ext uri="{FF2B5EF4-FFF2-40B4-BE49-F238E27FC236}">
                <a16:creationId xmlns:a16="http://schemas.microsoft.com/office/drawing/2014/main" id="{24AB2EBF-ADF5-FB95-EAD6-1E9277EC9057}"/>
              </a:ext>
            </a:extLst>
          </p:cNvPr>
          <p:cNvPicPr>
            <a:picLocks noGrp="1" noChangeAspect="1"/>
          </p:cNvPicPr>
          <p:nvPr>
            <p:ph sz="half" idx="14"/>
          </p:nvPr>
        </p:nvPicPr>
        <p:blipFill>
          <a:blip r:embed="rId2">
            <a:extLst>
              <a:ext uri="{837473B0-CC2E-450A-ABE3-18F120FF3D39}">
                <a1611:picAttrSrcUrl xmlns:a1611="http://schemas.microsoft.com/office/drawing/2016/11/main" r:id="rId3"/>
              </a:ext>
            </a:extLst>
          </a:blip>
          <a:stretch>
            <a:fillRect/>
          </a:stretch>
        </p:blipFill>
        <p:spPr>
          <a:xfrm>
            <a:off x="642417" y="642756"/>
            <a:ext cx="4589462" cy="5273412"/>
          </a:xfrm>
        </p:spPr>
      </p:pic>
    </p:spTree>
    <p:extLst>
      <p:ext uri="{BB962C8B-B14F-4D97-AF65-F5344CB8AC3E}">
        <p14:creationId xmlns:p14="http://schemas.microsoft.com/office/powerpoint/2010/main" val="2368226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503B907-8F79-B1A5-568D-B89E411167E2}"/>
              </a:ext>
            </a:extLst>
          </p:cNvPr>
          <p:cNvSpPr txBox="1">
            <a:spLocks/>
          </p:cNvSpPr>
          <p:nvPr/>
        </p:nvSpPr>
        <p:spPr>
          <a:xfrm>
            <a:off x="831513" y="749475"/>
            <a:ext cx="5901227" cy="1699363"/>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800" kern="1200" cap="all" spc="-50" baseline="0">
                <a:solidFill>
                  <a:schemeClr val="tx1">
                    <a:lumMod val="75000"/>
                    <a:lumOff val="25000"/>
                  </a:schemeClr>
                </a:solidFill>
                <a:latin typeface="+mj-lt"/>
                <a:ea typeface="+mj-ea"/>
                <a:cs typeface="+mj-cs"/>
              </a:defRPr>
            </a:lvl1pPr>
          </a:lstStyle>
          <a:p>
            <a:pPr algn="l"/>
            <a:r>
              <a:rPr lang="en-US" sz="3600" b="1" dirty="0">
                <a:solidFill>
                  <a:srgbClr val="C00000"/>
                </a:solidFill>
              </a:rPr>
              <a:t>In order to defeat the enemy you must know the enemy   </a:t>
            </a:r>
            <a:r>
              <a:rPr lang="en-US" sz="5300" b="1" dirty="0">
                <a:solidFill>
                  <a:srgbClr val="C00000"/>
                </a:solidFill>
                <a:latin typeface="Chiller" panose="04020404031007020602" pitchFamily="82" charset="0"/>
              </a:rPr>
              <a:t>Loneliness</a:t>
            </a:r>
          </a:p>
        </p:txBody>
      </p:sp>
      <p:sp>
        <p:nvSpPr>
          <p:cNvPr id="11" name="Content Placeholder 3">
            <a:extLst>
              <a:ext uri="{FF2B5EF4-FFF2-40B4-BE49-F238E27FC236}">
                <a16:creationId xmlns:a16="http://schemas.microsoft.com/office/drawing/2014/main" id="{DF1014E5-65FA-8DC3-D05D-DC1BAAA8513B}"/>
              </a:ext>
            </a:extLst>
          </p:cNvPr>
          <p:cNvSpPr txBox="1">
            <a:spLocks/>
          </p:cNvSpPr>
          <p:nvPr/>
        </p:nvSpPr>
        <p:spPr>
          <a:xfrm>
            <a:off x="964799" y="3448901"/>
            <a:ext cx="5379206" cy="2055314"/>
          </a:xfrm>
          <a:prstGeom prst="rect">
            <a:avLst/>
          </a:prstGeom>
        </p:spPr>
        <p:txBody>
          <a:bodyPr vert="horz" lIns="0" tIns="45720" rIns="0" bIns="45720" rtlCol="0">
            <a:noAutofit/>
          </a:bodyPr>
          <a:lstStyle>
            <a:lvl1pPr marL="0" indent="0" algn="l" defTabSz="914400" rtl="0" eaLnBrk="1" latinLnBrk="0" hangingPunct="1">
              <a:lnSpc>
                <a:spcPct val="100000"/>
              </a:lnSpc>
              <a:spcBef>
                <a:spcPts val="1200"/>
              </a:spcBef>
              <a:spcAft>
                <a:spcPts val="200"/>
              </a:spcAft>
              <a:buClr>
                <a:schemeClr val="tx1"/>
              </a:buClr>
              <a:buSzPct val="100000"/>
              <a:buFont typeface="Calibri" panose="020F0502020204030204" pitchFamily="34" charset="0"/>
              <a:buNone/>
              <a:defRPr sz="1600" kern="1200">
                <a:solidFill>
                  <a:schemeClr val="tx1"/>
                </a:solidFill>
                <a:latin typeface="+mn-lt"/>
                <a:ea typeface="+mn-ea"/>
                <a:cs typeface="+mn-cs"/>
              </a:defRPr>
            </a:lvl1pPr>
            <a:lvl2pPr marL="20116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4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1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1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1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6000" dirty="0"/>
          </a:p>
        </p:txBody>
      </p:sp>
      <p:sp>
        <p:nvSpPr>
          <p:cNvPr id="4" name="TextBox 3">
            <a:extLst>
              <a:ext uri="{FF2B5EF4-FFF2-40B4-BE49-F238E27FC236}">
                <a16:creationId xmlns:a16="http://schemas.microsoft.com/office/drawing/2014/main" id="{EC28E7FE-BD2F-9B8E-521F-071D4086DD62}"/>
              </a:ext>
            </a:extLst>
          </p:cNvPr>
          <p:cNvSpPr txBox="1"/>
          <p:nvPr/>
        </p:nvSpPr>
        <p:spPr>
          <a:xfrm>
            <a:off x="831513" y="2423786"/>
            <a:ext cx="5901227" cy="3693319"/>
          </a:xfrm>
          <a:prstGeom prst="rect">
            <a:avLst/>
          </a:prstGeom>
          <a:noFill/>
        </p:spPr>
        <p:txBody>
          <a:bodyPr wrap="square">
            <a:spAutoFit/>
          </a:bodyPr>
          <a:lstStyle/>
          <a:p>
            <a:r>
              <a:rPr lang="en-US" sz="2600" b="0" i="1" dirty="0">
                <a:solidFill>
                  <a:srgbClr val="000000"/>
                </a:solidFill>
                <a:effectLst/>
              </a:rPr>
              <a:t>Put on the full armor of God, so that you can take your stand against the devil’s schemes. For our struggle is not against flesh and blood, but against the rulers, against the authorities, against the powers of this dark world and against the spiritual forces of evil in the heavenly realms</a:t>
            </a:r>
            <a:r>
              <a:rPr lang="en-US" sz="2600" b="0" i="0" dirty="0">
                <a:solidFill>
                  <a:srgbClr val="000000"/>
                </a:solidFill>
                <a:effectLst/>
              </a:rPr>
              <a:t>.  </a:t>
            </a:r>
            <a:r>
              <a:rPr lang="en-US" b="0" i="0" dirty="0">
                <a:solidFill>
                  <a:srgbClr val="000000"/>
                </a:solidFill>
                <a:effectLst/>
              </a:rPr>
              <a:t>Ephesians 6:11-12</a:t>
            </a:r>
            <a:endParaRPr lang="en-US" dirty="0"/>
          </a:p>
        </p:txBody>
      </p:sp>
      <p:pic>
        <p:nvPicPr>
          <p:cNvPr id="7" name="Content Placeholder 6">
            <a:extLst>
              <a:ext uri="{FF2B5EF4-FFF2-40B4-BE49-F238E27FC236}">
                <a16:creationId xmlns:a16="http://schemas.microsoft.com/office/drawing/2014/main" id="{8FCB234C-CE14-2D1E-8E52-FF7DA4C73186}"/>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866026" y="831850"/>
            <a:ext cx="4622532" cy="5194300"/>
          </a:xfrm>
        </p:spPr>
      </p:pic>
    </p:spTree>
    <p:extLst>
      <p:ext uri="{BB962C8B-B14F-4D97-AF65-F5344CB8AC3E}">
        <p14:creationId xmlns:p14="http://schemas.microsoft.com/office/powerpoint/2010/main" val="3079089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21DECB-8464-DCC4-CFC3-BD1E70E845AF}"/>
              </a:ext>
            </a:extLst>
          </p:cNvPr>
          <p:cNvSpPr>
            <a:spLocks noGrp="1"/>
          </p:cNvSpPr>
          <p:nvPr>
            <p:ph type="ctrTitle"/>
          </p:nvPr>
        </p:nvSpPr>
        <p:spPr>
          <a:xfrm>
            <a:off x="972855" y="1033961"/>
            <a:ext cx="10246289" cy="1502560"/>
          </a:xfrm>
        </p:spPr>
        <p:txBody>
          <a:bodyPr>
            <a:noAutofit/>
          </a:bodyPr>
          <a:lstStyle/>
          <a:p>
            <a:pPr algn="ctr"/>
            <a:r>
              <a:rPr lang="en-US" sz="8700" dirty="0">
                <a:effectLst>
                  <a:outerShdw blurRad="38100" dist="38100" dir="2700000" algn="tl">
                    <a:srgbClr val="000000">
                      <a:alpha val="43137"/>
                    </a:srgbClr>
                  </a:outerShdw>
                </a:effectLst>
              </a:rPr>
              <a:t>Discouragement</a:t>
            </a:r>
          </a:p>
        </p:txBody>
      </p:sp>
      <p:sp>
        <p:nvSpPr>
          <p:cNvPr id="2" name="Title 3">
            <a:extLst>
              <a:ext uri="{FF2B5EF4-FFF2-40B4-BE49-F238E27FC236}">
                <a16:creationId xmlns:a16="http://schemas.microsoft.com/office/drawing/2014/main" id="{0350679B-90EF-4524-D329-30809EDC080B}"/>
              </a:ext>
            </a:extLst>
          </p:cNvPr>
          <p:cNvSpPr txBox="1">
            <a:spLocks/>
          </p:cNvSpPr>
          <p:nvPr/>
        </p:nvSpPr>
        <p:spPr>
          <a:xfrm>
            <a:off x="972854" y="2536521"/>
            <a:ext cx="10246289" cy="78022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8000" kern="1200" cap="all" spc="-50" baseline="0">
                <a:solidFill>
                  <a:schemeClr val="tx1">
                    <a:lumMod val="85000"/>
                    <a:lumOff val="15000"/>
                  </a:schemeClr>
                </a:solidFill>
                <a:latin typeface="+mj-lt"/>
                <a:ea typeface="+mj-ea"/>
                <a:cs typeface="+mj-cs"/>
              </a:defRPr>
            </a:lvl1pPr>
          </a:lstStyle>
          <a:p>
            <a:pPr algn="ctr"/>
            <a:r>
              <a:rPr lang="en-US" sz="3200" b="1" dirty="0">
                <a:solidFill>
                  <a:srgbClr val="C00000"/>
                </a:solidFill>
                <a:effectLst>
                  <a:outerShdw blurRad="38100" dist="38100" dir="2700000" algn="tl">
                    <a:srgbClr val="000000">
                      <a:alpha val="43137"/>
                    </a:srgbClr>
                  </a:outerShdw>
                </a:effectLst>
              </a:rPr>
              <a:t>“Don’t be discouraged”</a:t>
            </a:r>
          </a:p>
        </p:txBody>
      </p:sp>
      <p:sp>
        <p:nvSpPr>
          <p:cNvPr id="3" name="Title 3">
            <a:extLst>
              <a:ext uri="{FF2B5EF4-FFF2-40B4-BE49-F238E27FC236}">
                <a16:creationId xmlns:a16="http://schemas.microsoft.com/office/drawing/2014/main" id="{A3B912A7-F9C1-00D4-326C-23AEBC5BE8A2}"/>
              </a:ext>
            </a:extLst>
          </p:cNvPr>
          <p:cNvSpPr txBox="1">
            <a:spLocks/>
          </p:cNvSpPr>
          <p:nvPr/>
        </p:nvSpPr>
        <p:spPr>
          <a:xfrm>
            <a:off x="972853" y="4135677"/>
            <a:ext cx="10246289" cy="78022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8000" kern="1200" cap="all" spc="-50" baseline="0">
                <a:solidFill>
                  <a:schemeClr val="tx1">
                    <a:lumMod val="85000"/>
                    <a:lumOff val="15000"/>
                  </a:schemeClr>
                </a:solidFill>
                <a:latin typeface="+mj-lt"/>
                <a:ea typeface="+mj-ea"/>
                <a:cs typeface="+mj-cs"/>
              </a:defRPr>
            </a:lvl1pPr>
          </a:lstStyle>
          <a:p>
            <a:pPr algn="ctr"/>
            <a:endParaRPr lang="en-US" sz="3200" b="1" dirty="0">
              <a:solidFill>
                <a:srgbClr val="C0000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6C301BAE-B6E0-A766-0308-8E97C72E61A6}"/>
              </a:ext>
            </a:extLst>
          </p:cNvPr>
          <p:cNvSpPr txBox="1"/>
          <p:nvPr/>
        </p:nvSpPr>
        <p:spPr>
          <a:xfrm>
            <a:off x="1104375" y="3541255"/>
            <a:ext cx="10114767" cy="1815882"/>
          </a:xfrm>
          <a:prstGeom prst="rect">
            <a:avLst/>
          </a:prstGeom>
          <a:noFill/>
        </p:spPr>
        <p:txBody>
          <a:bodyPr wrap="square">
            <a:spAutoFit/>
          </a:bodyPr>
          <a:lstStyle/>
          <a:p>
            <a:r>
              <a:rPr lang="en-US" sz="2800" b="1" i="1" baseline="30000" dirty="0">
                <a:solidFill>
                  <a:srgbClr val="000000"/>
                </a:solidFill>
                <a:effectLst/>
              </a:rPr>
              <a:t>9 </a:t>
            </a:r>
            <a:r>
              <a:rPr lang="en-US" sz="2800" b="0" i="1" dirty="0">
                <a:solidFill>
                  <a:srgbClr val="000000"/>
                </a:solidFill>
                <a:effectLst/>
              </a:rPr>
              <a:t>And let us not lose heart and grow </a:t>
            </a:r>
            <a:r>
              <a:rPr lang="en-US" sz="2800" b="0" i="1" u="sng" dirty="0">
                <a:solidFill>
                  <a:srgbClr val="000000"/>
                </a:solidFill>
                <a:effectLst/>
              </a:rPr>
              <a:t>weary</a:t>
            </a:r>
            <a:r>
              <a:rPr lang="en-US" sz="2800" b="0" i="1" dirty="0">
                <a:solidFill>
                  <a:srgbClr val="000000"/>
                </a:solidFill>
                <a:effectLst/>
              </a:rPr>
              <a:t> and </a:t>
            </a:r>
            <a:r>
              <a:rPr lang="en-US" sz="2800" b="0" i="1" u="sng" dirty="0">
                <a:solidFill>
                  <a:srgbClr val="000000"/>
                </a:solidFill>
                <a:effectLst/>
              </a:rPr>
              <a:t>faint</a:t>
            </a:r>
            <a:r>
              <a:rPr lang="en-US" sz="2800" b="0" i="1" dirty="0">
                <a:solidFill>
                  <a:srgbClr val="000000"/>
                </a:solidFill>
                <a:effectLst/>
              </a:rPr>
              <a:t> in acting nobly and doing right, for in due time and at the appointed season we shall reap, if we do not loosen and relax our courage and faint</a:t>
            </a:r>
            <a:r>
              <a:rPr lang="en-US" b="0" i="1" dirty="0">
                <a:solidFill>
                  <a:srgbClr val="000000"/>
                </a:solidFill>
                <a:effectLst/>
              </a:rPr>
              <a:t>.  </a:t>
            </a:r>
            <a:r>
              <a:rPr lang="en-US" b="0" i="0" dirty="0">
                <a:solidFill>
                  <a:srgbClr val="000000"/>
                </a:solidFill>
                <a:effectLst/>
                <a:latin typeface="system-ui"/>
              </a:rPr>
              <a:t>Galatians 6:9 AMP</a:t>
            </a:r>
            <a:endParaRPr lang="en-US" dirty="0"/>
          </a:p>
        </p:txBody>
      </p:sp>
      <p:sp>
        <p:nvSpPr>
          <p:cNvPr id="7" name="Title 3">
            <a:extLst>
              <a:ext uri="{FF2B5EF4-FFF2-40B4-BE49-F238E27FC236}">
                <a16:creationId xmlns:a16="http://schemas.microsoft.com/office/drawing/2014/main" id="{354800BE-3352-EB0B-9AC4-1C5EDAD11FC3}"/>
              </a:ext>
            </a:extLst>
          </p:cNvPr>
          <p:cNvSpPr txBox="1">
            <a:spLocks/>
          </p:cNvSpPr>
          <p:nvPr/>
        </p:nvSpPr>
        <p:spPr>
          <a:xfrm>
            <a:off x="1169095" y="5344720"/>
            <a:ext cx="10246289" cy="78022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8000" kern="1200" cap="all" spc="-50" baseline="0">
                <a:solidFill>
                  <a:schemeClr val="tx1">
                    <a:lumMod val="85000"/>
                    <a:lumOff val="15000"/>
                  </a:schemeClr>
                </a:solidFill>
                <a:latin typeface="+mj-lt"/>
                <a:ea typeface="+mj-ea"/>
                <a:cs typeface="+mj-cs"/>
              </a:defRPr>
            </a:lvl1pPr>
          </a:lstStyle>
          <a:p>
            <a:pPr algn="ctr"/>
            <a:endParaRPr lang="en-US" sz="3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4848276"/>
      </p:ext>
    </p:extLst>
  </p:cSld>
  <p:clrMapOvr>
    <a:masterClrMapping/>
  </p:clrMapOvr>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owerpoint Party_Win32_JB_v2" id="{38882D8F-135B-4B53-8430-4B694BF79376}" vid="{B574F3CD-D47E-461D-A68F-3273AD4105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96C458A-6CC1-4FEE-AC7F-D0ABFD0DD393}">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C74EDC3-6C87-4699-93BC-02BA54C8E071}">
  <ds:schemaRefs>
    <ds:schemaRef ds:uri="http://schemas.microsoft.com/sharepoint/v3/contenttype/forms"/>
  </ds:schemaRefs>
</ds:datastoreItem>
</file>

<file path=customXml/itemProps2.xml><?xml version="1.0" encoding="utf-8"?>
<ds:datastoreItem xmlns:ds="http://schemas.openxmlformats.org/officeDocument/2006/customXml" ds:itemID="{147902AF-9AD5-48A3-AD68-95C39B09F3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000AB2-1957-427C-B872-176ABC83E732}">
  <ds:schemaRefs>
    <ds:schemaRef ds:uri="http://www.w3.org/XML/1998/namespace"/>
    <ds:schemaRef ds:uri="http://purl.org/dc/elements/1.1/"/>
    <ds:schemaRef ds:uri="http://schemas.microsoft.com/office/2006/documentManagement/types"/>
    <ds:schemaRef ds:uri="71af3243-3dd4-4a8d-8c0d-dd76da1f02a5"/>
    <ds:schemaRef ds:uri="http://schemas.microsoft.com/office/infopath/2007/PartnerControls"/>
    <ds:schemaRef ds:uri="http://schemas.openxmlformats.org/package/2006/metadata/core-properties"/>
    <ds:schemaRef ds:uri="16c05727-aa75-4e4a-9b5f-8a80a1165891"/>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PowerPoint party</Template>
  <TotalTime>14384</TotalTime>
  <Words>890</Words>
  <Application>Microsoft Office PowerPoint</Application>
  <PresentationFormat>Widescreen</PresentationFormat>
  <Paragraphs>82</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Arabic Typesetting</vt:lpstr>
      <vt:lpstr>Arial</vt:lpstr>
      <vt:lpstr>Baskerville Old Face</vt:lpstr>
      <vt:lpstr>Calibri</vt:lpstr>
      <vt:lpstr>Century Gothic</vt:lpstr>
      <vt:lpstr>Chiller</vt:lpstr>
      <vt:lpstr>Goudy Stout</vt:lpstr>
      <vt:lpstr>system-ui</vt:lpstr>
      <vt:lpstr>Wingdings</vt:lpstr>
      <vt:lpstr>RetrospectVTI</vt:lpstr>
      <vt:lpstr>PowerPoint Presentation</vt:lpstr>
      <vt:lpstr>PowerPoint Presentation</vt:lpstr>
      <vt:lpstr>Prepare for our time of study by finding and reading:</vt:lpstr>
      <vt:lpstr>living as an Overcomer by   Done with Discouragement</vt:lpstr>
      <vt:lpstr>Discouragement</vt:lpstr>
      <vt:lpstr>discouragement</vt:lpstr>
      <vt:lpstr>Feelings as a result of discouragement</vt:lpstr>
      <vt:lpstr>PowerPoint Presentation</vt:lpstr>
      <vt:lpstr>Discouragement</vt:lpstr>
      <vt:lpstr>Principles for defeating discouragement as found in Nehemiah 3</vt:lpstr>
      <vt:lpstr>Reasons for Discouragement #1- Fatigue causes discouragement</vt:lpstr>
      <vt:lpstr>Reasons for Discouragement #2- Frustration causes discouragement</vt:lpstr>
      <vt:lpstr>Reasons for Discouragement #2- Frustration causes discouragement</vt:lpstr>
      <vt:lpstr>Don’t focus on the rubble</vt:lpstr>
      <vt:lpstr>Reasons for Discouragement #2- Fear causes discouragement</vt:lpstr>
      <vt:lpstr>fear causes discouragement</vt:lpstr>
      <vt:lpstr>Remedy for Discouragement #1- Continue with a new approach</vt:lpstr>
      <vt:lpstr>remedy for Discouragement #2- Concentrate on the Lord</vt:lpstr>
      <vt:lpstr>remedy for Discouragement #3- Help carry someone else’s burden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Lett</dc:creator>
  <cp:lastModifiedBy>Benjamin Lett</cp:lastModifiedBy>
  <cp:revision>62</cp:revision>
  <cp:lastPrinted>2023-10-11T19:48:52Z</cp:lastPrinted>
  <dcterms:created xsi:type="dcterms:W3CDTF">2023-02-01T04:17:32Z</dcterms:created>
  <dcterms:modified xsi:type="dcterms:W3CDTF">2023-10-11T20:21:55Z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