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</p:sldMasterIdLst>
  <p:notesMasterIdLst>
    <p:notesMasterId r:id="rId26"/>
  </p:notesMasterIdLst>
  <p:sldIdLst>
    <p:sldId id="1016" r:id="rId5"/>
    <p:sldId id="357" r:id="rId6"/>
    <p:sldId id="356" r:id="rId7"/>
    <p:sldId id="944" r:id="rId8"/>
    <p:sldId id="1035" r:id="rId9"/>
    <p:sldId id="994" r:id="rId10"/>
    <p:sldId id="1050" r:id="rId11"/>
    <p:sldId id="1051" r:id="rId12"/>
    <p:sldId id="1023" r:id="rId13"/>
    <p:sldId id="931" r:id="rId14"/>
    <p:sldId id="1053" r:id="rId15"/>
    <p:sldId id="1055" r:id="rId16"/>
    <p:sldId id="1060" r:id="rId17"/>
    <p:sldId id="1054" r:id="rId18"/>
    <p:sldId id="1058" r:id="rId19"/>
    <p:sldId id="1059" r:id="rId20"/>
    <p:sldId id="1030" r:id="rId21"/>
    <p:sldId id="930" r:id="rId22"/>
    <p:sldId id="995" r:id="rId23"/>
    <p:sldId id="1033" r:id="rId24"/>
    <p:sldId id="988" r:id="rId25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DAA37B5-827E-4F6F-81B4-8D8327719085}">
          <p14:sldIdLst>
            <p14:sldId id="1016"/>
            <p14:sldId id="357"/>
            <p14:sldId id="356"/>
            <p14:sldId id="944"/>
            <p14:sldId id="1035"/>
            <p14:sldId id="994"/>
            <p14:sldId id="1050"/>
            <p14:sldId id="1051"/>
            <p14:sldId id="1023"/>
            <p14:sldId id="931"/>
            <p14:sldId id="1053"/>
            <p14:sldId id="1055"/>
            <p14:sldId id="1060"/>
            <p14:sldId id="1054"/>
            <p14:sldId id="1058"/>
            <p14:sldId id="1059"/>
            <p14:sldId id="1030"/>
            <p14:sldId id="930"/>
          </p14:sldIdLst>
        </p14:section>
        <p14:section name="Untitled Section" id="{9D4CB4EB-5315-47B4-A283-6E8018E980D0}">
          <p14:sldIdLst>
            <p14:sldId id="995"/>
            <p14:sldId id="1033"/>
            <p14:sldId id="988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5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jamin Lett" initials="BL" lastIdx="5" clrIdx="0">
    <p:extLst>
      <p:ext uri="{19B8F6BF-5375-455C-9EA6-DF929625EA0E}">
        <p15:presenceInfo xmlns:p15="http://schemas.microsoft.com/office/powerpoint/2012/main" userId="1aefeeb09ffd2f5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3B24"/>
    <a:srgbClr val="FFFFFF"/>
    <a:srgbClr val="EDEFF7"/>
    <a:srgbClr val="D0D1D9"/>
    <a:srgbClr val="F6F9FF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6" autoAdjust="0"/>
    <p:restoredTop sz="94666" autoAdjust="0"/>
  </p:normalViewPr>
  <p:slideViewPr>
    <p:cSldViewPr snapToGrid="0">
      <p:cViewPr>
        <p:scale>
          <a:sx n="102" d="100"/>
          <a:sy n="102" d="100"/>
        </p:scale>
        <p:origin x="88" y="308"/>
      </p:cViewPr>
      <p:guideLst>
        <p:guide pos="3840"/>
        <p:guide orient="horz" pos="25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79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79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>
              <a:defRPr sz="1200"/>
            </a:lvl1pPr>
          </a:lstStyle>
          <a:p>
            <a:fld id="{FA086365-1DE3-4206-8631-568DB8EFC2CA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69988"/>
            <a:ext cx="5616575" cy="3159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2" tIns="46966" rIns="93932" bIns="4696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79"/>
            <a:ext cx="5661660" cy="3686711"/>
          </a:xfrm>
          <a:prstGeom prst="rect">
            <a:avLst/>
          </a:prstGeom>
        </p:spPr>
        <p:txBody>
          <a:bodyPr vert="horz" lIns="93932" tIns="46966" rIns="93932" bIns="4696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8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8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>
              <a:defRPr sz="1200"/>
            </a:lvl1pPr>
          </a:lstStyle>
          <a:p>
            <a:fld id="{767E557C-9E66-43F1-9F87-179A985BA4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1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-1" y="4450188"/>
            <a:ext cx="12192000" cy="240781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E1223535-0F2F-6340-80B9-0B5D9364A13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cap="all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358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">
            <a:extLst>
              <a:ext uri="{FF2B5EF4-FFF2-40B4-BE49-F238E27FC236}">
                <a16:creationId xmlns:a16="http://schemas.microsoft.com/office/drawing/2014/main" id="{2773E1D8-C87F-EE46-8284-575DCA498E8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343884"/>
            <a:ext cx="10058400" cy="3760891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429A40D-770E-C144-A5B5-6A4442C09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1289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407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id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202A34A5-A029-A246-82C6-D288185EB396}"/>
              </a:ext>
            </a:extLst>
          </p:cNvPr>
          <p:cNvSpPr/>
          <p:nvPr userDrawn="1"/>
        </p:nvSpPr>
        <p:spPr>
          <a:xfrm flipH="1">
            <a:off x="0" y="0"/>
            <a:ext cx="3351057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2773E1D8-C87F-EE46-8284-575DCA498E8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97280" y="2459736"/>
            <a:ext cx="9912096" cy="3760891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add video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429A40D-770E-C144-A5B5-6A4442C09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1289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4583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35FB147F-5DC4-B24C-B8CB-D3DA74290381}"/>
              </a:ext>
            </a:extLst>
          </p:cNvPr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A400A9BD-AA60-E24D-9FC2-722758C8C933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B9308E97-4F89-394E-856A-5B4EFCB2E7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7279" y="216333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A50BECA0-8817-964B-AEDB-A45669684C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9186" y="216333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F399F4D-B67A-4C4B-BCF3-36FE110603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1093" y="216333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8305C84-E25F-EC49-8F2B-4C0181FD3AB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97279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57A1FCE-E6BF-3747-9D43-42DBA6656EC0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666773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B4B74C8-96E7-684F-91B9-8CE56CD10F1E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236267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D522564E-B348-544F-A8E5-CFCAFA48B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1268337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8890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05BFC727-5650-B049-AA2A-2511C08FB35B}"/>
              </a:ext>
            </a:extLst>
          </p:cNvPr>
          <p:cNvSpPr/>
          <p:nvPr userDrawn="1"/>
        </p:nvSpPr>
        <p:spPr>
          <a:xfrm flipH="1">
            <a:off x="0" y="0"/>
            <a:ext cx="1195754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E700C598-C823-744D-BE16-5114B7625057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1BED569-C9C5-8F4D-A42A-ED4914579D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4550" y="633875"/>
            <a:ext cx="5632450" cy="5591175"/>
          </a:xfr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CB6E588-2EB7-9A41-A93A-7757596EF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0"/>
            <a:ext cx="4157296" cy="129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 dirty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6C0FE70-F6BB-3D40-AD3C-E704CABE4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281657"/>
            <a:ext cx="4157296" cy="3633471"/>
          </a:xfrm>
        </p:spPr>
        <p:txBody>
          <a:bodyPr>
            <a:normAutofit/>
          </a:bodyPr>
          <a:lstStyle>
            <a:lvl1pPr marL="0" indent="0">
              <a:buClr>
                <a:schemeClr val="tx1"/>
              </a:buClr>
              <a:buNone/>
              <a:defRPr sz="1600">
                <a:solidFill>
                  <a:schemeClr val="tx1"/>
                </a:solidFill>
              </a:defRPr>
            </a:lvl1pPr>
            <a:lvl2pPr marL="201168" indent="0">
              <a:buClr>
                <a:schemeClr val="tx1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2pPr>
            <a:lvl3pPr marL="38404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3pPr>
            <a:lvl4pPr marL="56692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4pPr>
            <a:lvl5pPr marL="74980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171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9/6/2023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0AB10FFC-D586-994D-8D3D-F4042255CB72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C7B0C08A-E831-D242-B2CE-2DEB004F982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5C2191-88F7-4148-96FD-E129F707E038}"/>
              </a:ext>
            </a:extLst>
          </p:cNvPr>
          <p:cNvCxnSpPr/>
          <p:nvPr userDrawn="1"/>
        </p:nvCxnSpPr>
        <p:spPr>
          <a:xfrm>
            <a:off x="6818393" y="999565"/>
            <a:ext cx="0" cy="48588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1FB2196-E251-5A40-86F7-6092CEBFA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135207"/>
            <a:ext cx="5460992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4800" cap="all" baseline="0"/>
            </a:lvl1pPr>
          </a:lstStyle>
          <a:p>
            <a:r>
              <a:rPr lang="en-US" noProof="0" dirty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ACD1B-0D9C-A547-98A0-D66C341D3D7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540794" y="831286"/>
            <a:ext cx="4016206" cy="519542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1pPr>
            <a:lvl2pPr marL="544068" indent="-342900">
              <a:buClr>
                <a:schemeClr val="tx1"/>
              </a:buClr>
              <a:buFont typeface="+mj-lt"/>
              <a:buAutoNum type="arabicPeriod"/>
              <a:defRPr sz="1400"/>
            </a:lvl2pPr>
            <a:lvl3pPr marL="612648" indent="-228600">
              <a:buClr>
                <a:schemeClr val="tx1"/>
              </a:buClr>
              <a:buFont typeface="+mj-lt"/>
              <a:buAutoNum type="arabicPeriod"/>
              <a:defRPr sz="1100"/>
            </a:lvl3pPr>
            <a:lvl4pPr marL="795528" indent="-228600">
              <a:buClr>
                <a:schemeClr val="tx1"/>
              </a:buClr>
              <a:buFont typeface="+mj-lt"/>
              <a:buAutoNum type="arabicPeriod"/>
              <a:defRPr sz="1100"/>
            </a:lvl4pPr>
            <a:lvl5pPr marL="978408" indent="-228600">
              <a:buClr>
                <a:schemeClr val="tx1"/>
              </a:buClr>
              <a:buFont typeface="+mj-lt"/>
              <a:buAutoNum type="arabicPeriod"/>
              <a:defRPr sz="1100"/>
            </a:lvl5pPr>
          </a:lstStyle>
          <a:p>
            <a:pPr lvl="0"/>
            <a:r>
              <a:rPr lang="en-US" noProof="0" dirty="0"/>
              <a:t>Quote Goes Here</a:t>
            </a:r>
          </a:p>
        </p:txBody>
      </p:sp>
    </p:spTree>
    <p:extLst>
      <p:ext uri="{BB962C8B-B14F-4D97-AF65-F5344CB8AC3E}">
        <p14:creationId xmlns:p14="http://schemas.microsoft.com/office/powerpoint/2010/main" val="418493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9/6/2023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AA314B25-B4AF-394E-BBDA-7E6BAD315F39}"/>
              </a:ext>
            </a:extLst>
          </p:cNvPr>
          <p:cNvSpPr/>
          <p:nvPr userDrawn="1"/>
        </p:nvSpPr>
        <p:spPr>
          <a:xfrm>
            <a:off x="3351057" y="0"/>
            <a:ext cx="8840943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37575EF-0D14-6140-A91B-260C9C9DFE4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2544261-8049-494B-A93D-BDFF1BB84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135207"/>
            <a:ext cx="4886854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cap="all" baseline="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214786D-83EE-814C-A5E4-D0EC7D29D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5829" y="633875"/>
            <a:ext cx="5981171" cy="5590250"/>
          </a:xfrm>
        </p:spPr>
        <p:txBody>
          <a:bodyPr anchor="ctr">
            <a:normAutofit/>
          </a:bodyPr>
          <a:lstStyle>
            <a:lvl1pPr marL="342900" indent="-342900">
              <a:lnSpc>
                <a:spcPts val="2000"/>
              </a:lnSpc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1pPr>
            <a:lvl2pPr marL="544068" indent="-342900">
              <a:lnSpc>
                <a:spcPts val="2000"/>
              </a:lnSpc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2pPr>
            <a:lvl3pPr marL="612648" indent="-228600">
              <a:lnSpc>
                <a:spcPts val="2000"/>
              </a:lnSpc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3pPr>
            <a:lvl4pPr marL="795528" indent="-228600">
              <a:lnSpc>
                <a:spcPts val="2000"/>
              </a:lnSpc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4pPr>
            <a:lvl5pPr marL="978408" indent="-228600">
              <a:lnSpc>
                <a:spcPts val="2000"/>
              </a:lnSpc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7918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2E148DD3-DD87-154B-80B4-2421965D3C83}"/>
              </a:ext>
            </a:extLst>
          </p:cNvPr>
          <p:cNvSpPr/>
          <p:nvPr userDrawn="1"/>
        </p:nvSpPr>
        <p:spPr>
          <a:xfrm>
            <a:off x="1" y="1714500"/>
            <a:ext cx="12192000" cy="342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42E4732-0E8F-7B46-BD08-0F2EE0DA8786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E73F81A-7260-5C4F-A7FF-CA2CC731B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3870" y="1283833"/>
            <a:ext cx="571181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CD13CD4-3E4F-2E41-ACF4-2446257D2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3870" y="2286000"/>
            <a:ext cx="5711810" cy="363016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>
                <a:solidFill>
                  <a:schemeClr val="tx1"/>
                </a:solidFill>
              </a:defRPr>
            </a:lvl1pPr>
            <a:lvl2pPr marL="384048" indent="-18288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56692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4980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3268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8E69886-8907-DB47-87C2-0621AF156D9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5170" y="630936"/>
            <a:ext cx="4589130" cy="5586984"/>
          </a:xfrm>
          <a:solidFill>
            <a:srgbClr val="EDEFF7"/>
          </a:solidFill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>
                <a:solidFill>
                  <a:schemeClr val="tx1"/>
                </a:solidFill>
              </a:defRPr>
            </a:lvl1pPr>
            <a:lvl2pPr marL="384048" indent="-18288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56692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4980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3268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6310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9C88DF2D-0421-A94C-82C1-867E1E5E4907}"/>
              </a:ext>
            </a:extLst>
          </p:cNvPr>
          <p:cNvSpPr/>
          <p:nvPr userDrawn="1"/>
        </p:nvSpPr>
        <p:spPr>
          <a:xfrm>
            <a:off x="10993582" y="0"/>
            <a:ext cx="119841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334D05A3-7A20-9447-8D39-F2980D85413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634999" y="3927894"/>
            <a:ext cx="10922000" cy="2326856"/>
          </a:xfrm>
          <a:prstGeom prst="rect">
            <a:avLst/>
          </a:prstGeom>
          <a:solidFill>
            <a:srgbClr val="F6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35001" y="630936"/>
            <a:ext cx="10921998" cy="3294019"/>
          </a:xfrm>
          <a:solidFill>
            <a:schemeClr val="bg1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298078"/>
            <a:ext cx="10113645" cy="743682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213716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38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1552108B-1F90-0044-A7D4-0956E919F29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noProof="0" smtClean="0"/>
              <a:t>9/6/2023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436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93" r:id="rId3"/>
    <p:sldLayoutId id="2147483688" r:id="rId4"/>
    <p:sldLayoutId id="2147483692" r:id="rId5"/>
    <p:sldLayoutId id="2147483691" r:id="rId6"/>
    <p:sldLayoutId id="2147483690" r:id="rId7"/>
    <p:sldLayoutId id="2147483689" r:id="rId8"/>
    <p:sldLayoutId id="214748368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us02web.zoom.us/j/88909951335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aksoft.susu.ru/moyo-tv/" TargetMode="External"/><Relationship Id="rId5" Type="http://schemas.openxmlformats.org/officeDocument/2006/relationships/image" Target="../media/image2.jpg"/><Relationship Id="rId4" Type="http://schemas.openxmlformats.org/officeDocument/2006/relationships/hyperlink" Target="https://pixabay.com/en/iphone-phone-smartphone-mobile-2464968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therfood-devos.com/2017/08/the-crafty-gene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.door43.org/u/Door43-Catalog/en-obs/8a0700f198/08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artezoe/7044673219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nelemc.com/category/god-him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educator-resources/owl-across-disciplines/owl-across-the-disciplines-grammar-and-usage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sacredrebel.wordpress.com/2018/09/26/jacob-and-his-sons-come-to-egypt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oto.wuestenigel.com/think-cloud-with-did-you-know-text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undayposts.com/2019/03/the-trouble-with-thought-leadership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53426&amp;picture=biblia-abierta-en-el-salmo-118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undayposts.com/2019/03/the-trouble-with-thought-leadership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80701&amp;picture=any-questions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ible-study-read-learn-knowledge-839093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bible-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ible-study-read-learn-knowledge-839093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4DCF7F-79F3-AA30-32CE-DA716CA86CF9}"/>
              </a:ext>
            </a:extLst>
          </p:cNvPr>
          <p:cNvSpPr txBox="1">
            <a:spLocks/>
          </p:cNvSpPr>
          <p:nvPr/>
        </p:nvSpPr>
        <p:spPr>
          <a:xfrm>
            <a:off x="1390884" y="1657320"/>
            <a:ext cx="9857982" cy="4232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/>
              <a:t>       New Zoom Location </a:t>
            </a:r>
          </a:p>
          <a:p>
            <a:endParaRPr lang="en-US" sz="500" b="1" dirty="0"/>
          </a:p>
          <a:p>
            <a:pPr algn="ctr"/>
            <a:endParaRPr lang="en-US" sz="1000" b="1" i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150182-E190-EA78-030B-87099800DB6A}"/>
              </a:ext>
            </a:extLst>
          </p:cNvPr>
          <p:cNvSpPr txBox="1">
            <a:spLocks/>
          </p:cNvSpPr>
          <p:nvPr/>
        </p:nvSpPr>
        <p:spPr>
          <a:xfrm>
            <a:off x="943135" y="751755"/>
            <a:ext cx="10124926" cy="1427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Bible Study with Hill Chapel Athens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B7D0F9-30EF-599C-B19E-4039C20AC793}"/>
              </a:ext>
            </a:extLst>
          </p:cNvPr>
          <p:cNvSpPr txBox="1"/>
          <p:nvPr/>
        </p:nvSpPr>
        <p:spPr>
          <a:xfrm>
            <a:off x="1298401" y="3012896"/>
            <a:ext cx="927982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https://us02web.zoom.us/j/88909951335</a:t>
            </a: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ID: 889 0995 1335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tap mobile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+13126266799,,88909951335# US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ID: 889 0995 1335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FD34CE-7D7F-ABDB-6A04-7E07B3BF4E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4404" r="16131"/>
          <a:stretch/>
        </p:blipFill>
        <p:spPr>
          <a:xfrm>
            <a:off x="1390884" y="1881040"/>
            <a:ext cx="827528" cy="893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451FD2-9C55-6D53-D885-D354D13915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9988" t="1721" r="11264" b="4380"/>
          <a:stretch/>
        </p:blipFill>
        <p:spPr>
          <a:xfrm>
            <a:off x="8445770" y="4828784"/>
            <a:ext cx="3040299" cy="137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87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49FEAF-EBC6-BAB7-191A-909D352EA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88" y="2079320"/>
            <a:ext cx="4359140" cy="3657214"/>
          </a:xfrm>
        </p:spPr>
        <p:txBody>
          <a:bodyPr>
            <a:normAutofit fontScale="92500"/>
          </a:bodyPr>
          <a:lstStyle/>
          <a:p>
            <a:pPr algn="ctr"/>
            <a:r>
              <a:rPr lang="en-US" sz="3600" cap="small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Loved by his father </a:t>
            </a:r>
            <a:r>
              <a:rPr lang="en-US" sz="3600" cap="small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Hated by his brothers Sold into slavery               Found in favor Placed in jail betrayed           Trusted by The Pharaoh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DE213C-C188-E8CE-E98B-C5B9880C1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398" y="633412"/>
            <a:ext cx="4822520" cy="1292750"/>
          </a:xfrm>
        </p:spPr>
        <p:txBody>
          <a:bodyPr>
            <a:noAutofit/>
          </a:bodyPr>
          <a:lstStyle/>
          <a:p>
            <a:r>
              <a:rPr lang="en-US" sz="4400" b="1" dirty="0"/>
              <a:t>Story of Joseph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F526E174-E1DC-1ADE-64F6-5BE9DCF2B5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223" r="12223"/>
          <a:stretch>
            <a:fillRect/>
          </a:stretch>
        </p:blipFill>
        <p:spPr>
          <a:xfrm>
            <a:off x="6096000" y="633413"/>
            <a:ext cx="5461000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70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297FC9-8ED6-BCDE-22EB-F27332A08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709" y="839244"/>
            <a:ext cx="5039291" cy="587584"/>
          </a:xfrm>
        </p:spPr>
        <p:txBody>
          <a:bodyPr/>
          <a:lstStyle/>
          <a:p>
            <a:r>
              <a:rPr lang="en-US" sz="4000" cap="small" dirty="0"/>
              <a:t>Joseph has two sons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252958-74F8-FAB8-D23E-540179FE1AE9}"/>
              </a:ext>
            </a:extLst>
          </p:cNvPr>
          <p:cNvSpPr txBox="1"/>
          <p:nvPr/>
        </p:nvSpPr>
        <p:spPr>
          <a:xfrm>
            <a:off x="6945681" y="974467"/>
            <a:ext cx="4478055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baseline="30000" dirty="0">
                <a:solidFill>
                  <a:srgbClr val="000000"/>
                </a:solidFill>
                <a:effectLst/>
                <a:latin typeface="system-ui"/>
              </a:rPr>
              <a:t>50 </a:t>
            </a:r>
            <a:r>
              <a:rPr lang="en-US" sz="2500" b="0" i="1" dirty="0">
                <a:solidFill>
                  <a:srgbClr val="000000"/>
                </a:solidFill>
                <a:effectLst/>
                <a:latin typeface="system-ui"/>
              </a:rPr>
              <a:t>Before the years of famine came, two sons were born to Joseph by Asenath daughter of Potiphera, priest of On. </a:t>
            </a:r>
            <a:r>
              <a:rPr lang="en-US" sz="2500" b="1" i="1" baseline="30000" dirty="0">
                <a:solidFill>
                  <a:srgbClr val="000000"/>
                </a:solidFill>
                <a:effectLst/>
                <a:latin typeface="system-ui"/>
              </a:rPr>
              <a:t>51 </a:t>
            </a:r>
            <a:r>
              <a:rPr lang="en-US" sz="2500" b="0" i="1" dirty="0">
                <a:solidFill>
                  <a:srgbClr val="000000"/>
                </a:solidFill>
                <a:effectLst/>
                <a:latin typeface="system-ui"/>
              </a:rPr>
              <a:t>Joseph named his firstborn Manasseh</a:t>
            </a:r>
            <a:r>
              <a:rPr lang="en-US" sz="2500" i="1" baseline="30000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US" sz="2500" b="0" i="1" dirty="0">
                <a:solidFill>
                  <a:srgbClr val="000000"/>
                </a:solidFill>
                <a:effectLst/>
                <a:latin typeface="system-ui"/>
              </a:rPr>
              <a:t>and said, </a:t>
            </a:r>
            <a:r>
              <a:rPr lang="en-US" sz="2500" b="0" i="1" u="sng" dirty="0">
                <a:solidFill>
                  <a:srgbClr val="000000"/>
                </a:solidFill>
                <a:effectLst/>
                <a:latin typeface="system-ui"/>
              </a:rPr>
              <a:t>“It is because God has made me </a:t>
            </a:r>
            <a:r>
              <a:rPr lang="en-US" sz="2500" b="1" i="1" u="sng" dirty="0">
                <a:solidFill>
                  <a:srgbClr val="000000"/>
                </a:solidFill>
                <a:effectLst/>
                <a:latin typeface="system-ui"/>
              </a:rPr>
              <a:t>forget </a:t>
            </a:r>
            <a:r>
              <a:rPr lang="en-US" sz="2500" b="0" i="1" u="sng" dirty="0">
                <a:solidFill>
                  <a:srgbClr val="000000"/>
                </a:solidFill>
                <a:effectLst/>
                <a:latin typeface="system-ui"/>
              </a:rPr>
              <a:t>all my trouble and all my father’s household.” </a:t>
            </a:r>
            <a:r>
              <a:rPr lang="en-US" sz="2500" b="1" i="1" baseline="30000" dirty="0">
                <a:solidFill>
                  <a:srgbClr val="000000"/>
                </a:solidFill>
                <a:effectLst/>
                <a:latin typeface="system-ui"/>
              </a:rPr>
              <a:t>52 </a:t>
            </a:r>
            <a:r>
              <a:rPr lang="en-US" sz="2500" b="0" i="1" dirty="0">
                <a:solidFill>
                  <a:srgbClr val="000000"/>
                </a:solidFill>
                <a:effectLst/>
                <a:latin typeface="system-ui"/>
              </a:rPr>
              <a:t>The second son he named Ephraim</a:t>
            </a:r>
            <a:r>
              <a:rPr lang="en-US" sz="2500" i="1" baseline="30000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US" sz="2500" b="0" i="1" dirty="0">
                <a:solidFill>
                  <a:srgbClr val="000000"/>
                </a:solidFill>
                <a:effectLst/>
                <a:latin typeface="system-ui"/>
              </a:rPr>
              <a:t>and said, </a:t>
            </a:r>
            <a:r>
              <a:rPr lang="en-US" sz="2500" b="0" i="1" u="sng" dirty="0">
                <a:solidFill>
                  <a:srgbClr val="000000"/>
                </a:solidFill>
                <a:effectLst/>
                <a:latin typeface="system-ui"/>
              </a:rPr>
              <a:t>“It is because God has made me </a:t>
            </a:r>
            <a:r>
              <a:rPr lang="en-US" sz="2500" b="1" i="1" u="sng" dirty="0">
                <a:solidFill>
                  <a:srgbClr val="000000"/>
                </a:solidFill>
                <a:effectLst/>
                <a:latin typeface="system-ui"/>
              </a:rPr>
              <a:t>fruitful </a:t>
            </a:r>
            <a:r>
              <a:rPr lang="en-US" sz="2500" b="0" i="1" u="sng" dirty="0">
                <a:solidFill>
                  <a:srgbClr val="000000"/>
                </a:solidFill>
                <a:effectLst/>
                <a:latin typeface="system-ui"/>
              </a:rPr>
              <a:t>in the land of my suffering.”</a:t>
            </a:r>
            <a:r>
              <a:rPr lang="en-US" sz="2500" b="0" i="1" dirty="0">
                <a:solidFill>
                  <a:srgbClr val="000000"/>
                </a:solidFill>
                <a:effectLst/>
                <a:latin typeface="system-ui"/>
              </a:rPr>
              <a:t>   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ystem-ui"/>
              </a:rPr>
              <a:t>Genesis 41:50-52</a:t>
            </a:r>
            <a:endParaRPr lang="en-US" sz="2000" dirty="0"/>
          </a:p>
        </p:txBody>
      </p:sp>
      <p:pic>
        <p:nvPicPr>
          <p:cNvPr id="12" name="Picture Placeholder 6">
            <a:extLst>
              <a:ext uri="{FF2B5EF4-FFF2-40B4-BE49-F238E27FC236}">
                <a16:creationId xmlns:a16="http://schemas.microsoft.com/office/drawing/2014/main" id="{41C42489-EDC7-87B9-36A7-168EAAC70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667" r="21667"/>
          <a:stretch>
            <a:fillRect/>
          </a:stretch>
        </p:blipFill>
        <p:spPr>
          <a:xfrm>
            <a:off x="1146132" y="1562051"/>
            <a:ext cx="5204564" cy="445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82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693CF7-584E-F82C-551A-E4D53F686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917" y="770509"/>
            <a:ext cx="5448924" cy="1753485"/>
          </a:xfrm>
        </p:spPr>
        <p:txBody>
          <a:bodyPr/>
          <a:lstStyle/>
          <a:p>
            <a:pPr algn="l"/>
            <a:r>
              <a:rPr lang="en-US" sz="3400" b="1" dirty="0"/>
              <a:t>Two things we must do to be able to forgive the person who hut 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C3DF57-0A75-102B-AD5D-21BB0BBCF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6917" y="2868460"/>
            <a:ext cx="5296466" cy="2835104"/>
          </a:xfrm>
        </p:spPr>
        <p:txBody>
          <a:bodyPr>
            <a:no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C00000"/>
                </a:solidFill>
              </a:rPr>
              <a:t>Free the person</a:t>
            </a:r>
          </a:p>
          <a:p>
            <a:pPr marL="0" indent="0" algn="ctr">
              <a:buNone/>
            </a:pPr>
            <a:endParaRPr lang="en-US" sz="800" b="1" dirty="0">
              <a:solidFill>
                <a:srgbClr val="C0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C00000"/>
                </a:solidFill>
              </a:rPr>
              <a:t>Focus on the purpose of pain</a:t>
            </a:r>
          </a:p>
          <a:p>
            <a:pPr marL="0" indent="0" algn="ctr">
              <a:buNone/>
            </a:pPr>
            <a:endParaRPr lang="en-US" sz="800" b="1" dirty="0">
              <a:solidFill>
                <a:srgbClr val="C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0C42F2-680B-A8A4-37BC-EFF7FEE22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89910" y="797556"/>
            <a:ext cx="4625085" cy="526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30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0503B907-8F79-B1A5-568D-B89E411167E2}"/>
              </a:ext>
            </a:extLst>
          </p:cNvPr>
          <p:cNvSpPr txBox="1">
            <a:spLocks/>
          </p:cNvSpPr>
          <p:nvPr/>
        </p:nvSpPr>
        <p:spPr>
          <a:xfrm>
            <a:off x="831513" y="793317"/>
            <a:ext cx="5808617" cy="1292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C00000"/>
                </a:solidFill>
              </a:rPr>
              <a:t>First, free the person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B8C7A79-F4B0-C989-5AA9-0607996971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290"/>
          <a:stretch/>
        </p:blipFill>
        <p:spPr>
          <a:xfrm>
            <a:off x="7045847" y="1912443"/>
            <a:ext cx="4435424" cy="3072916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F1014E5-65FA-8DC3-D05D-DC1BAAA8513B}"/>
              </a:ext>
            </a:extLst>
          </p:cNvPr>
          <p:cNvSpPr txBox="1">
            <a:spLocks/>
          </p:cNvSpPr>
          <p:nvPr/>
        </p:nvSpPr>
        <p:spPr>
          <a:xfrm>
            <a:off x="1046218" y="3018249"/>
            <a:ext cx="5379206" cy="205531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When people hurt us and we refuse to forgive them, we put them into the prisons of our hearts</a:t>
            </a:r>
            <a:r>
              <a:rPr lang="en-US" sz="2800" dirty="0"/>
              <a:t>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79089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D75098-B176-A15B-3AB3-B6D6CBE58A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02214" y="1420810"/>
            <a:ext cx="4016375" cy="401637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85EDC-41C2-3139-567E-96E9EECE3BB8}"/>
              </a:ext>
            </a:extLst>
          </p:cNvPr>
          <p:cNvSpPr txBox="1">
            <a:spLocks/>
          </p:cNvSpPr>
          <p:nvPr/>
        </p:nvSpPr>
        <p:spPr>
          <a:xfrm>
            <a:off x="1797485" y="3265662"/>
            <a:ext cx="4509369" cy="2744196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068" indent="-3429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+mj-lt"/>
              <a:buAutoNum type="arabicPeriod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12648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+mj-lt"/>
              <a:buAutoNum type="arabicPeriod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5528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+mj-lt"/>
              <a:buAutoNum type="arabicPeriod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78408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+mj-lt"/>
              <a:buAutoNum type="arabicPeriod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rgbClr val="C00000"/>
                </a:solidFill>
              </a:rPr>
              <a:t>When did Joseph’s hurt end?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3DC8535-2242-79B8-7B9B-0FA4468F9908}"/>
              </a:ext>
            </a:extLst>
          </p:cNvPr>
          <p:cNvSpPr txBox="1">
            <a:spLocks/>
          </p:cNvSpPr>
          <p:nvPr/>
        </p:nvSpPr>
        <p:spPr>
          <a:xfrm>
            <a:off x="1146131" y="1008828"/>
            <a:ext cx="5160723" cy="212215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If we are to enjoy our blessings after being deeply hurt by people, we must make a moral decision to forgive them.</a:t>
            </a:r>
          </a:p>
        </p:txBody>
      </p:sp>
    </p:spTree>
    <p:extLst>
      <p:ext uri="{BB962C8B-B14F-4D97-AF65-F5344CB8AC3E}">
        <p14:creationId xmlns:p14="http://schemas.microsoft.com/office/powerpoint/2010/main" val="2409666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5EFD27DF-8157-19BA-1E27-FF36B7C73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5481" y="2843910"/>
            <a:ext cx="4561561" cy="2204581"/>
          </a:xfrm>
        </p:spPr>
        <p:txBody>
          <a:bodyPr>
            <a:normAutofit/>
          </a:bodyPr>
          <a:lstStyle/>
          <a:p>
            <a:r>
              <a:rPr lang="en-US" sz="1200" b="1" i="0" cap="none" dirty="0">
                <a:solidFill>
                  <a:srgbClr val="000000"/>
                </a:solidFill>
                <a:effectLst/>
              </a:rPr>
              <a:t>28</a:t>
            </a:r>
            <a:r>
              <a:rPr lang="en-US" b="1" i="0" cap="none" dirty="0">
                <a:solidFill>
                  <a:srgbClr val="C00000"/>
                </a:solidFill>
                <a:effectLst/>
              </a:rPr>
              <a:t> </a:t>
            </a:r>
            <a:r>
              <a:rPr lang="en-US" b="1" i="1" cap="none" dirty="0">
                <a:solidFill>
                  <a:srgbClr val="C00000"/>
                </a:solidFill>
                <a:effectLst/>
              </a:rPr>
              <a:t>bless</a:t>
            </a:r>
            <a:r>
              <a:rPr lang="en-US" b="0" i="1" cap="none" dirty="0">
                <a:solidFill>
                  <a:srgbClr val="C00000"/>
                </a:solidFill>
                <a:effectLst/>
              </a:rPr>
              <a:t> </a:t>
            </a:r>
            <a:r>
              <a:rPr lang="en-US" b="0" i="1" cap="none" dirty="0">
                <a:solidFill>
                  <a:srgbClr val="000000"/>
                </a:solidFill>
                <a:effectLst/>
              </a:rPr>
              <a:t>those who curse you, pray for those who mistreat you. </a:t>
            </a:r>
            <a:r>
              <a:rPr lang="en-US" b="0" i="0" cap="none" dirty="0">
                <a:solidFill>
                  <a:srgbClr val="000000"/>
                </a:solidFill>
                <a:effectLst/>
              </a:rPr>
              <a:t>									Luke 6:28</a:t>
            </a:r>
            <a:endParaRPr lang="en-US" cap="none" dirty="0"/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0C61142E-D177-403A-19BD-250D48E3E18F}"/>
              </a:ext>
            </a:extLst>
          </p:cNvPr>
          <p:cNvSpPr txBox="1">
            <a:spLocks/>
          </p:cNvSpPr>
          <p:nvPr/>
        </p:nvSpPr>
        <p:spPr>
          <a:xfrm>
            <a:off x="1112729" y="5285484"/>
            <a:ext cx="10058400" cy="7087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>
                <a:solidFill>
                  <a:srgbClr val="000000"/>
                </a:solidFill>
              </a:rPr>
              <a:t>Bless then - Greek for eulogeo “speak well of” or “to praise”</a:t>
            </a:r>
            <a:endParaRPr lang="en-US" cap="none" dirty="0"/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C2C66A97-5961-7A3E-2688-09B850444BBA}"/>
              </a:ext>
            </a:extLst>
          </p:cNvPr>
          <p:cNvSpPr txBox="1">
            <a:spLocks/>
          </p:cNvSpPr>
          <p:nvPr/>
        </p:nvSpPr>
        <p:spPr>
          <a:xfrm>
            <a:off x="1112729" y="1369096"/>
            <a:ext cx="10058400" cy="997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cap="none" dirty="0">
                <a:solidFill>
                  <a:srgbClr val="C00000"/>
                </a:solidFill>
              </a:rPr>
              <a:t>Jesus says there are two things we must do to release people who hurt us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AC2651E8-460E-047D-3910-1A302828F835}"/>
              </a:ext>
            </a:extLst>
          </p:cNvPr>
          <p:cNvSpPr txBox="1">
            <a:spLocks/>
          </p:cNvSpPr>
          <p:nvPr/>
        </p:nvSpPr>
        <p:spPr>
          <a:xfrm>
            <a:off x="2528172" y="2798566"/>
            <a:ext cx="2244246" cy="178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i="1" cap="none" dirty="0">
                <a:solidFill>
                  <a:srgbClr val="000000"/>
                </a:solidFill>
              </a:rPr>
              <a:t>#1</a:t>
            </a:r>
            <a:endParaRPr lang="en-US" sz="9600" cap="none" dirty="0"/>
          </a:p>
        </p:txBody>
      </p:sp>
    </p:spTree>
    <p:extLst>
      <p:ext uri="{BB962C8B-B14F-4D97-AF65-F5344CB8AC3E}">
        <p14:creationId xmlns:p14="http://schemas.microsoft.com/office/powerpoint/2010/main" val="1222529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5EFD27DF-8157-19BA-1E27-FF36B7C73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5481" y="2843910"/>
            <a:ext cx="4561561" cy="2204581"/>
          </a:xfrm>
        </p:spPr>
        <p:txBody>
          <a:bodyPr>
            <a:normAutofit/>
          </a:bodyPr>
          <a:lstStyle/>
          <a:p>
            <a:r>
              <a:rPr lang="en-US" sz="1200" b="1" i="0" cap="none" dirty="0">
                <a:solidFill>
                  <a:srgbClr val="000000"/>
                </a:solidFill>
                <a:effectLst/>
              </a:rPr>
              <a:t>28</a:t>
            </a:r>
            <a:r>
              <a:rPr lang="en-US" b="1" i="0" cap="none" dirty="0">
                <a:solidFill>
                  <a:srgbClr val="000000"/>
                </a:solidFill>
                <a:effectLst/>
              </a:rPr>
              <a:t> </a:t>
            </a:r>
            <a:r>
              <a:rPr lang="en-US" i="1" cap="none" dirty="0">
                <a:solidFill>
                  <a:srgbClr val="000000"/>
                </a:solidFill>
                <a:effectLst/>
              </a:rPr>
              <a:t>bless</a:t>
            </a:r>
            <a:r>
              <a:rPr lang="en-US" b="0" i="1" cap="none" dirty="0">
                <a:solidFill>
                  <a:srgbClr val="000000"/>
                </a:solidFill>
                <a:effectLst/>
              </a:rPr>
              <a:t> those who curse you, </a:t>
            </a:r>
            <a:r>
              <a:rPr lang="en-US" b="1" i="1" cap="none" dirty="0">
                <a:solidFill>
                  <a:srgbClr val="000000"/>
                </a:solidFill>
                <a:effectLst/>
              </a:rPr>
              <a:t>pray</a:t>
            </a:r>
            <a:r>
              <a:rPr lang="en-US" b="0" i="1" cap="none" dirty="0">
                <a:solidFill>
                  <a:srgbClr val="000000"/>
                </a:solidFill>
                <a:effectLst/>
              </a:rPr>
              <a:t> for those who mistreat you. </a:t>
            </a:r>
            <a:r>
              <a:rPr lang="en-US" b="0" i="0" cap="none" dirty="0">
                <a:solidFill>
                  <a:srgbClr val="000000"/>
                </a:solidFill>
                <a:effectLst/>
              </a:rPr>
              <a:t>									Luke 6:28</a:t>
            </a:r>
            <a:endParaRPr lang="en-US" cap="none" dirty="0"/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0C61142E-D177-403A-19BD-250D48E3E18F}"/>
              </a:ext>
            </a:extLst>
          </p:cNvPr>
          <p:cNvSpPr txBox="1">
            <a:spLocks/>
          </p:cNvSpPr>
          <p:nvPr/>
        </p:nvSpPr>
        <p:spPr>
          <a:xfrm>
            <a:off x="1112729" y="5171119"/>
            <a:ext cx="10058400" cy="7087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>
                <a:solidFill>
                  <a:srgbClr val="000000"/>
                </a:solidFill>
              </a:rPr>
              <a:t>Pray – We can’t resent someone and pray for them at the same time.  </a:t>
            </a:r>
            <a:endParaRPr lang="en-US" cap="none" dirty="0"/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C2C66A97-5961-7A3E-2688-09B850444BBA}"/>
              </a:ext>
            </a:extLst>
          </p:cNvPr>
          <p:cNvSpPr txBox="1">
            <a:spLocks/>
          </p:cNvSpPr>
          <p:nvPr/>
        </p:nvSpPr>
        <p:spPr>
          <a:xfrm>
            <a:off x="1112729" y="1369096"/>
            <a:ext cx="10058400" cy="997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cap="none" dirty="0">
                <a:solidFill>
                  <a:srgbClr val="C00000"/>
                </a:solidFill>
              </a:rPr>
              <a:t>Jesus says there are two things we must do to release people who hurt us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AC2651E8-460E-047D-3910-1A302828F835}"/>
              </a:ext>
            </a:extLst>
          </p:cNvPr>
          <p:cNvSpPr txBox="1">
            <a:spLocks/>
          </p:cNvSpPr>
          <p:nvPr/>
        </p:nvSpPr>
        <p:spPr>
          <a:xfrm>
            <a:off x="2528172" y="2798566"/>
            <a:ext cx="2244246" cy="178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i="1" cap="none" dirty="0">
                <a:solidFill>
                  <a:srgbClr val="000000"/>
                </a:solidFill>
              </a:rPr>
              <a:t>#2</a:t>
            </a:r>
            <a:endParaRPr lang="en-US" sz="9600" cap="none" dirty="0"/>
          </a:p>
        </p:txBody>
      </p:sp>
    </p:spTree>
    <p:extLst>
      <p:ext uri="{BB962C8B-B14F-4D97-AF65-F5344CB8AC3E}">
        <p14:creationId xmlns:p14="http://schemas.microsoft.com/office/powerpoint/2010/main" val="1970934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0503B907-8F79-B1A5-568D-B89E411167E2}"/>
              </a:ext>
            </a:extLst>
          </p:cNvPr>
          <p:cNvSpPr txBox="1">
            <a:spLocks/>
          </p:cNvSpPr>
          <p:nvPr/>
        </p:nvSpPr>
        <p:spPr>
          <a:xfrm>
            <a:off x="831513" y="793317"/>
            <a:ext cx="5808617" cy="200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C00000"/>
                </a:solidFill>
              </a:rPr>
              <a:t>Second, focus on the purpose of the pain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F1014E5-65FA-8DC3-D05D-DC1BAAA8513B}"/>
              </a:ext>
            </a:extLst>
          </p:cNvPr>
          <p:cNvSpPr txBox="1">
            <a:spLocks/>
          </p:cNvSpPr>
          <p:nvPr/>
        </p:nvSpPr>
        <p:spPr>
          <a:xfrm>
            <a:off x="989850" y="3108017"/>
            <a:ext cx="5379206" cy="243683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0" baseline="30000" dirty="0">
                <a:solidFill>
                  <a:srgbClr val="000000"/>
                </a:solidFill>
                <a:effectLst/>
              </a:rPr>
              <a:t>20</a:t>
            </a:r>
            <a:r>
              <a:rPr lang="en-US" sz="3200" b="1" i="1" baseline="30000" dirty="0">
                <a:solidFill>
                  <a:srgbClr val="000000"/>
                </a:solidFill>
                <a:effectLst/>
              </a:rPr>
              <a:t> </a:t>
            </a:r>
            <a:r>
              <a:rPr lang="en-US" sz="2800" b="0" i="1" dirty="0">
                <a:solidFill>
                  <a:srgbClr val="000000"/>
                </a:solidFill>
                <a:effectLst/>
              </a:rPr>
              <a:t>You intended to harm me, but God intended it for good to accomplish what is now being done, the saving of many lives. 		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Genesis 50:20</a:t>
            </a:r>
            <a:endParaRPr lang="en-US" sz="2000" dirty="0"/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A766E8DF-14EA-BC79-1215-C4044BD7DF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29407" y="926926"/>
            <a:ext cx="4167503" cy="4478055"/>
          </a:xfrm>
        </p:spPr>
      </p:pic>
      <p:sp>
        <p:nvSpPr>
          <p:cNvPr id="22" name="Subtitle 4">
            <a:extLst>
              <a:ext uri="{FF2B5EF4-FFF2-40B4-BE49-F238E27FC236}">
                <a16:creationId xmlns:a16="http://schemas.microsoft.com/office/drawing/2014/main" id="{9222B921-C660-EDCD-FE2C-FF7C4B92F5E6}"/>
              </a:ext>
            </a:extLst>
          </p:cNvPr>
          <p:cNvSpPr txBox="1">
            <a:spLocks/>
          </p:cNvSpPr>
          <p:nvPr/>
        </p:nvSpPr>
        <p:spPr>
          <a:xfrm>
            <a:off x="3196504" y="5736922"/>
            <a:ext cx="6345105" cy="708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cap="none" dirty="0">
                <a:solidFill>
                  <a:srgbClr val="000000"/>
                </a:solidFill>
              </a:rPr>
              <a:t>Jacob believed God had a purpose </a:t>
            </a:r>
            <a:endParaRPr lang="en-US" b="1" cap="none" dirty="0"/>
          </a:p>
        </p:txBody>
      </p:sp>
    </p:spTree>
    <p:extLst>
      <p:ext uri="{BB962C8B-B14F-4D97-AF65-F5344CB8AC3E}">
        <p14:creationId xmlns:p14="http://schemas.microsoft.com/office/powerpoint/2010/main" val="1493437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A4192C44-3D59-321E-D896-5BB09B04FF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404" r="16404"/>
          <a:stretch>
            <a:fillRect/>
          </a:stretch>
        </p:blipFill>
        <p:spPr>
          <a:xfrm>
            <a:off x="5924550" y="633410"/>
            <a:ext cx="5632450" cy="5591175"/>
          </a:xfr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F1F70B2-5C92-5EA8-C4D8-158AAD7590FE}"/>
              </a:ext>
            </a:extLst>
          </p:cNvPr>
          <p:cNvSpPr txBox="1">
            <a:spLocks/>
          </p:cNvSpPr>
          <p:nvPr/>
        </p:nvSpPr>
        <p:spPr>
          <a:xfrm>
            <a:off x="1253469" y="942872"/>
            <a:ext cx="4336094" cy="118475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Is it important that we know the purpose?</a:t>
            </a:r>
            <a:endParaRPr lang="en-US" sz="6000" dirty="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B908F97-B33E-2BA1-9BD7-89B90AFF7935}"/>
              </a:ext>
            </a:extLst>
          </p:cNvPr>
          <p:cNvSpPr txBox="1">
            <a:spLocks/>
          </p:cNvSpPr>
          <p:nvPr/>
        </p:nvSpPr>
        <p:spPr>
          <a:xfrm>
            <a:off x="1253469" y="2127628"/>
            <a:ext cx="4336094" cy="118475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What is it to be a good steward of your pain?</a:t>
            </a:r>
            <a:endParaRPr lang="en-US" sz="6000" dirty="0"/>
          </a:p>
        </p:txBody>
      </p:sp>
      <p:sp>
        <p:nvSpPr>
          <p:cNvPr id="21" name="Subtitle 4">
            <a:extLst>
              <a:ext uri="{FF2B5EF4-FFF2-40B4-BE49-F238E27FC236}">
                <a16:creationId xmlns:a16="http://schemas.microsoft.com/office/drawing/2014/main" id="{4AA511BA-5086-8B6A-B805-9FEAAD807B7C}"/>
              </a:ext>
            </a:extLst>
          </p:cNvPr>
          <p:cNvSpPr txBox="1">
            <a:spLocks/>
          </p:cNvSpPr>
          <p:nvPr/>
        </p:nvSpPr>
        <p:spPr>
          <a:xfrm>
            <a:off x="1253469" y="3606450"/>
            <a:ext cx="3781817" cy="2437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>
                <a:solidFill>
                  <a:srgbClr val="000000"/>
                </a:solidFill>
              </a:rPr>
              <a:t>Slavery</a:t>
            </a:r>
          </a:p>
          <a:p>
            <a:r>
              <a:rPr lang="en-US" cap="none" dirty="0">
                <a:solidFill>
                  <a:srgbClr val="000000"/>
                </a:solidFill>
              </a:rPr>
              <a:t>Segregation</a:t>
            </a:r>
          </a:p>
          <a:p>
            <a:r>
              <a:rPr lang="en-US" cap="none" dirty="0">
                <a:solidFill>
                  <a:srgbClr val="000000"/>
                </a:solidFill>
              </a:rPr>
              <a:t>Jim Crow Laws</a:t>
            </a:r>
          </a:p>
          <a:p>
            <a:r>
              <a:rPr lang="en-US" cap="none" dirty="0">
                <a:solidFill>
                  <a:srgbClr val="000000"/>
                </a:solidFill>
              </a:rPr>
              <a:t>Lynchings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932220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13ECC22-D710-9C60-3CE5-D1CC6E2D2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9266" y="1009844"/>
            <a:ext cx="5029200" cy="4899835"/>
          </a:xfrm>
        </p:spPr>
        <p:txBody>
          <a:bodyPr>
            <a:noAutofit/>
          </a:bodyPr>
          <a:lstStyle/>
          <a:p>
            <a:r>
              <a:rPr lang="en-US" sz="4800" b="1" dirty="0"/>
              <a:t>Other</a:t>
            </a:r>
          </a:p>
          <a:p>
            <a:r>
              <a:rPr lang="en-US" sz="4800" b="1" dirty="0"/>
              <a:t>Reasons…</a:t>
            </a:r>
          </a:p>
          <a:p>
            <a:r>
              <a:rPr lang="en-US" sz="4800" b="1" dirty="0"/>
              <a:t>Your thoughts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567246-E009-1198-C6CD-1C68586210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030" r="25955"/>
          <a:stretch/>
        </p:blipFill>
        <p:spPr>
          <a:xfrm>
            <a:off x="5079886" y="798204"/>
            <a:ext cx="6360016" cy="511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4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4A621C-33B5-7634-0D0E-885FDF75F5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58625" y="970768"/>
            <a:ext cx="4058434" cy="4841310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B230AA7D-E451-E1C4-AD81-166B18ED369B}"/>
              </a:ext>
            </a:extLst>
          </p:cNvPr>
          <p:cNvSpPr txBox="1">
            <a:spLocks/>
          </p:cNvSpPr>
          <p:nvPr/>
        </p:nvSpPr>
        <p:spPr>
          <a:xfrm>
            <a:off x="920663" y="1421705"/>
            <a:ext cx="5718131" cy="950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latin typeface="Baskerville Old Face" panose="02020602080505020303" pitchFamily="18" charset="0"/>
              </a:rPr>
              <a:t>Bible Study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9445EA0-FC50-C6B8-8FB4-EF6767AD61A5}"/>
              </a:ext>
            </a:extLst>
          </p:cNvPr>
          <p:cNvSpPr txBox="1">
            <a:spLocks/>
          </p:cNvSpPr>
          <p:nvPr/>
        </p:nvSpPr>
        <p:spPr>
          <a:xfrm>
            <a:off x="876822" y="3067037"/>
            <a:ext cx="5761972" cy="236925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cap="small" dirty="0">
                <a:latin typeface="Baskerville Old Face" panose="02020602080505020303" pitchFamily="18" charset="0"/>
              </a:rPr>
              <a:t>Hill Chapel </a:t>
            </a:r>
          </a:p>
          <a:p>
            <a:pPr algn="ctr"/>
            <a:r>
              <a:rPr lang="en-US" sz="5000" cap="small" dirty="0">
                <a:latin typeface="Baskerville Old Face" panose="02020602080505020303" pitchFamily="18" charset="0"/>
              </a:rPr>
              <a:t>Baptist Church Athens</a:t>
            </a:r>
          </a:p>
        </p:txBody>
      </p:sp>
    </p:spTree>
    <p:extLst>
      <p:ext uri="{BB962C8B-B14F-4D97-AF65-F5344CB8AC3E}">
        <p14:creationId xmlns:p14="http://schemas.microsoft.com/office/powerpoint/2010/main" val="1272841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13ECC22-D710-9C60-3CE5-D1CC6E2D2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453" y="1077300"/>
            <a:ext cx="4539213" cy="4899835"/>
          </a:xfrm>
        </p:spPr>
        <p:txBody>
          <a:bodyPr>
            <a:noAutofit/>
          </a:bodyPr>
          <a:lstStyle/>
          <a:p>
            <a:r>
              <a:rPr lang="en-US" sz="4800" b="1" dirty="0"/>
              <a:t>Other ways</a:t>
            </a:r>
          </a:p>
          <a:p>
            <a:r>
              <a:rPr lang="en-US" sz="4800" b="1" dirty="0"/>
              <a:t>To put away people hurt…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567246-E009-1198-C6CD-1C68586210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030" r="25955"/>
          <a:stretch/>
        </p:blipFill>
        <p:spPr>
          <a:xfrm>
            <a:off x="5079886" y="798204"/>
            <a:ext cx="6360016" cy="511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55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36AC86-CAD2-CA60-8480-30128BE6D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612" y="666259"/>
            <a:ext cx="5711810" cy="587584"/>
          </a:xfrm>
        </p:spPr>
        <p:txBody>
          <a:bodyPr/>
          <a:lstStyle/>
          <a:p>
            <a:r>
              <a:rPr lang="en-US" dirty="0"/>
              <a:t>Q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220AD9-E981-24A8-DC14-B9D7D5D41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612" y="2561573"/>
            <a:ext cx="5711810" cy="36301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B1B45CD-A5B1-DB75-B7E2-90B8BDF1E87D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7612" y="607512"/>
            <a:ext cx="10936776" cy="5668028"/>
          </a:xfrm>
        </p:spPr>
      </p:pic>
    </p:spTree>
    <p:extLst>
      <p:ext uri="{BB962C8B-B14F-4D97-AF65-F5344CB8AC3E}">
        <p14:creationId xmlns:p14="http://schemas.microsoft.com/office/powerpoint/2010/main" val="391975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C3BB994-281D-2C5B-3FBD-253C0A694F4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64" y="594986"/>
            <a:ext cx="10935222" cy="38517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43A1A622-DA54-0536-9BA5-302165C9094F}"/>
              </a:ext>
            </a:extLst>
          </p:cNvPr>
          <p:cNvSpPr txBox="1">
            <a:spLocks/>
          </p:cNvSpPr>
          <p:nvPr/>
        </p:nvSpPr>
        <p:spPr>
          <a:xfrm>
            <a:off x="2015385" y="5444568"/>
            <a:ext cx="7738999" cy="95013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cap="small" dirty="0">
                <a:latin typeface="Baskerville Old Face" panose="02020602080505020303" pitchFamily="18" charset="0"/>
              </a:rPr>
              <a:t>With Pastor Benjamin E.V. Lett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A0C2B6-2F26-2E5C-5639-176E584A3A67}"/>
              </a:ext>
            </a:extLst>
          </p:cNvPr>
          <p:cNvSpPr txBox="1"/>
          <p:nvPr/>
        </p:nvSpPr>
        <p:spPr>
          <a:xfrm>
            <a:off x="3237977" y="4728668"/>
            <a:ext cx="52938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cap="small" dirty="0">
                <a:latin typeface="Baskerville Old Face" panose="02020602080505020303" pitchFamily="18" charset="0"/>
              </a:rPr>
              <a:t>Bible Study</a:t>
            </a:r>
          </a:p>
        </p:txBody>
      </p:sp>
    </p:spTree>
    <p:extLst>
      <p:ext uri="{BB962C8B-B14F-4D97-AF65-F5344CB8AC3E}">
        <p14:creationId xmlns:p14="http://schemas.microsoft.com/office/powerpoint/2010/main" val="3451096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50F9BB-201B-DB57-8804-97B023FAE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59" y="1968604"/>
            <a:ext cx="4935601" cy="2338327"/>
          </a:xfrm>
        </p:spPr>
        <p:txBody>
          <a:bodyPr/>
          <a:lstStyle/>
          <a:p>
            <a:r>
              <a:rPr lang="en-US" sz="4000" dirty="0"/>
              <a:t>Prepare for our time of study by finding and reading: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5D950B6-FBFA-A967-E5DC-1E0FEEBBCB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70942" y="983292"/>
            <a:ext cx="4146116" cy="487262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F25FF1-1010-3A46-1670-E85026B7C109}"/>
              </a:ext>
            </a:extLst>
          </p:cNvPr>
          <p:cNvSpPr txBox="1"/>
          <p:nvPr/>
        </p:nvSpPr>
        <p:spPr>
          <a:xfrm>
            <a:off x="912313" y="952941"/>
            <a:ext cx="48308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baseline="30000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September 6, 2023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85160-6B3C-C8B0-22E8-B917AC95E3D3}"/>
              </a:ext>
            </a:extLst>
          </p:cNvPr>
          <p:cNvSpPr txBox="1"/>
          <p:nvPr/>
        </p:nvSpPr>
        <p:spPr>
          <a:xfrm>
            <a:off x="1784960" y="4443819"/>
            <a:ext cx="38157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Genesis 41:50-52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Luke 6:28</a:t>
            </a:r>
            <a:endParaRPr lang="en-US" sz="3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801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4DCF7F-79F3-AA30-32CE-DA716CA86CF9}"/>
              </a:ext>
            </a:extLst>
          </p:cNvPr>
          <p:cNvSpPr txBox="1">
            <a:spLocks/>
          </p:cNvSpPr>
          <p:nvPr/>
        </p:nvSpPr>
        <p:spPr>
          <a:xfrm>
            <a:off x="1164922" y="1779933"/>
            <a:ext cx="9857982" cy="4232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/>
              <a:t>    Fall 2023 Study Topic</a:t>
            </a:r>
          </a:p>
          <a:p>
            <a:endParaRPr lang="en-US" sz="500" b="1" dirty="0"/>
          </a:p>
          <a:p>
            <a:pPr algn="ctr"/>
            <a:endParaRPr lang="en-US" sz="1000" b="1" i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en-US" sz="66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On the Road to      becoming an Overcomer</a:t>
            </a:r>
          </a:p>
          <a:p>
            <a:pPr algn="ctr"/>
            <a:r>
              <a:rPr lang="en-US" sz="44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On Line Only until further notice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150182-E190-EA78-030B-87099800DB6A}"/>
              </a:ext>
            </a:extLst>
          </p:cNvPr>
          <p:cNvSpPr txBox="1">
            <a:spLocks/>
          </p:cNvSpPr>
          <p:nvPr/>
        </p:nvSpPr>
        <p:spPr>
          <a:xfrm>
            <a:off x="897978" y="901874"/>
            <a:ext cx="10124926" cy="12839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Bible Study with Hill Chapel Athens</a:t>
            </a:r>
            <a:br>
              <a:rPr lang="en-US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D86588-7D90-0F39-5193-7E1D65D53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154604">
            <a:off x="8079546" y="2454321"/>
            <a:ext cx="3504960" cy="177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80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B84F35-1C4E-4FED-24ED-775D2DFCB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79" y="1835063"/>
            <a:ext cx="4696009" cy="4102273"/>
          </a:xfrm>
        </p:spPr>
        <p:txBody>
          <a:bodyPr>
            <a:norm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kern="100" dirty="0">
                <a:solidFill>
                  <a:srgbClr val="19283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Why God permits Problems</a:t>
            </a:r>
            <a:endParaRPr lang="en-U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kern="100" dirty="0">
                <a:solidFill>
                  <a:srgbClr val="19283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Chasing Out Worry</a:t>
            </a:r>
            <a:endParaRPr lang="en-U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kern="100" dirty="0">
                <a:solidFill>
                  <a:srgbClr val="19283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Getting rid of Guilt</a:t>
            </a:r>
            <a:endParaRPr lang="en-U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kern="100" dirty="0">
                <a:solidFill>
                  <a:srgbClr val="19283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Putting away People Hurt</a:t>
            </a:r>
            <a:endParaRPr lang="en-U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kern="100" dirty="0">
                <a:solidFill>
                  <a:srgbClr val="19283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When You're Afraid</a:t>
            </a:r>
            <a:endParaRPr lang="en-U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kern="100" dirty="0">
                <a:solidFill>
                  <a:srgbClr val="19283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Taking on Your Anger</a:t>
            </a:r>
            <a:endParaRPr lang="en-U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kern="100" dirty="0">
                <a:solidFill>
                  <a:srgbClr val="19283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Turning Down Temptation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5EF7C5F-339C-6C07-BF1C-42A3A9C4DFC3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398714" y="1972849"/>
            <a:ext cx="4488361" cy="3413540"/>
          </a:xfrm>
        </p:spPr>
        <p:txBody>
          <a:bodyPr>
            <a:norm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kern="100" dirty="0">
                <a:solidFill>
                  <a:srgbClr val="19283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done with Loneliness</a:t>
            </a:r>
            <a:endParaRPr lang="en-U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kern="100" dirty="0">
                <a:solidFill>
                  <a:srgbClr val="19283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done with  Discouragement</a:t>
            </a:r>
            <a:endParaRPr lang="en-U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kern="100" dirty="0">
                <a:solidFill>
                  <a:srgbClr val="19283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Done with feeling like a Failure</a:t>
            </a:r>
            <a:endParaRPr lang="en-U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kern="100" dirty="0">
                <a:solidFill>
                  <a:srgbClr val="19283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Strangling Stress</a:t>
            </a:r>
            <a:endParaRPr lang="en-U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kern="100" dirty="0">
                <a:solidFill>
                  <a:srgbClr val="19283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Finding Financial Freedom</a:t>
            </a: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kern="100" dirty="0">
                <a:solidFill>
                  <a:srgbClr val="19283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Burnout be gone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F4D0B7-1745-F70D-5141-B791189CA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1111761"/>
            <a:ext cx="10058400" cy="587584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On the road to becoming an overcomer</a:t>
            </a:r>
          </a:p>
        </p:txBody>
      </p:sp>
    </p:spTree>
    <p:extLst>
      <p:ext uri="{BB962C8B-B14F-4D97-AF65-F5344CB8AC3E}">
        <p14:creationId xmlns:p14="http://schemas.microsoft.com/office/powerpoint/2010/main" val="2255955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50F9BB-201B-DB57-8804-97B023FAE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046" y="1968604"/>
            <a:ext cx="5377841" cy="2338327"/>
          </a:xfrm>
        </p:spPr>
        <p:txBody>
          <a:bodyPr/>
          <a:lstStyle/>
          <a:p>
            <a:r>
              <a:rPr lang="en-US" sz="4000" dirty="0"/>
              <a:t>living as an Overcomer by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 </a:t>
            </a:r>
            <a:r>
              <a:rPr lang="en-US" sz="4000" b="1" dirty="0"/>
              <a:t>putting away people hurt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5D950B6-FBFA-A967-E5DC-1E0FEEBBCB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70942" y="983292"/>
            <a:ext cx="4146116" cy="487262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F25FF1-1010-3A46-1670-E85026B7C109}"/>
              </a:ext>
            </a:extLst>
          </p:cNvPr>
          <p:cNvSpPr txBox="1"/>
          <p:nvPr/>
        </p:nvSpPr>
        <p:spPr>
          <a:xfrm>
            <a:off x="911852" y="952941"/>
            <a:ext cx="49904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baseline="30000" dirty="0">
                <a:solidFill>
                  <a:srgbClr val="C00000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Lesson 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F15B9E-3AC6-F8D8-9A40-0A94FE355557}"/>
              </a:ext>
            </a:extLst>
          </p:cNvPr>
          <p:cNvSpPr txBox="1"/>
          <p:nvPr/>
        </p:nvSpPr>
        <p:spPr>
          <a:xfrm>
            <a:off x="2536522" y="4719392"/>
            <a:ext cx="38157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Genesis 41:50-52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Luke 6:28</a:t>
            </a:r>
            <a:endParaRPr lang="en-US" sz="3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346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21DECB-8464-DCC4-CFC3-BD1E70E84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009472"/>
            <a:ext cx="10058400" cy="4627240"/>
          </a:xfrm>
        </p:spPr>
        <p:txBody>
          <a:bodyPr>
            <a:noAutofit/>
          </a:bodyPr>
          <a:lstStyle/>
          <a:p>
            <a:pPr algn="ctr"/>
            <a:r>
              <a:rPr lang="en-US" sz="3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Hurt</a:t>
            </a:r>
          </a:p>
        </p:txBody>
      </p:sp>
    </p:spTree>
    <p:extLst>
      <p:ext uri="{BB962C8B-B14F-4D97-AF65-F5344CB8AC3E}">
        <p14:creationId xmlns:p14="http://schemas.microsoft.com/office/powerpoint/2010/main" val="2346187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CEB141-9E9A-DE86-E8C3-1D2F7A3D3B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1344" y="1377770"/>
            <a:ext cx="8806721" cy="3472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b="1" i="1" cap="none" dirty="0">
                <a:solidFill>
                  <a:schemeClr val="tx1"/>
                </a:solidFill>
              </a:rPr>
              <a:t>Hurt</a:t>
            </a:r>
            <a:br>
              <a:rPr lang="en-US" sz="6600" b="1" i="1" cap="none" dirty="0">
                <a:solidFill>
                  <a:schemeClr val="tx1"/>
                </a:solidFill>
              </a:rPr>
            </a:br>
            <a:r>
              <a:rPr lang="en-US" i="1" cap="none" dirty="0">
                <a:solidFill>
                  <a:schemeClr val="tx1"/>
                </a:solidFill>
                <a:latin typeface="+mn-lt"/>
              </a:rPr>
              <a:t>Unless we know what to do when people hurt us, the memory of these hurts scars our past, saddens the present, and shackles us in the future</a:t>
            </a:r>
          </a:p>
        </p:txBody>
      </p:sp>
    </p:spTree>
    <p:extLst>
      <p:ext uri="{BB962C8B-B14F-4D97-AF65-F5344CB8AC3E}">
        <p14:creationId xmlns:p14="http://schemas.microsoft.com/office/powerpoint/2010/main" val="393505854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MONO">
      <a:dk1>
        <a:srgbClr val="000000"/>
      </a:dk1>
      <a:lt1>
        <a:srgbClr val="ECEEF7"/>
      </a:lt1>
      <a:dk2>
        <a:srgbClr val="000000"/>
      </a:dk2>
      <a:lt2>
        <a:srgbClr val="F5F8FF"/>
      </a:lt2>
      <a:accent1>
        <a:srgbClr val="ECEEF7"/>
      </a:accent1>
      <a:accent2>
        <a:srgbClr val="F5F8FF"/>
      </a:accent2>
      <a:accent3>
        <a:srgbClr val="A1A2A9"/>
      </a:accent3>
      <a:accent4>
        <a:srgbClr val="141514"/>
      </a:accent4>
      <a:accent5>
        <a:srgbClr val="000000"/>
      </a:accent5>
      <a:accent6>
        <a:srgbClr val="96969C"/>
      </a:accent6>
      <a:hlink>
        <a:srgbClr val="5F6063"/>
      </a:hlink>
      <a:folHlink>
        <a:srgbClr val="91919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arty_Win32_JB_v2" id="{38882D8F-135B-4B53-8430-4B694BF79376}" vid="{B574F3CD-D47E-461D-A68F-3273AD4105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96C458A-6CC1-4FEE-AC7F-D0ABFD0DD393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C74EDC3-6C87-4699-93BC-02BA54C8E0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7902AF-9AD5-48A3-AD68-95C39B09F3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000AB2-1957-427C-B872-176ABC83E732}">
  <ds:schemaRefs>
    <ds:schemaRef ds:uri="http://purl.org/dc/dcmitype/"/>
    <ds:schemaRef ds:uri="http://purl.org/dc/elements/1.1/"/>
    <ds:schemaRef ds:uri="71af3243-3dd4-4a8d-8c0d-dd76da1f02a5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party</Template>
  <TotalTime>9751</TotalTime>
  <Words>597</Words>
  <Application>Microsoft Office PowerPoint</Application>
  <PresentationFormat>Widescreen</PresentationFormat>
  <Paragraphs>77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Arabic Typesetting</vt:lpstr>
      <vt:lpstr>Arial</vt:lpstr>
      <vt:lpstr>Baskerville Old Face</vt:lpstr>
      <vt:lpstr>Calibri</vt:lpstr>
      <vt:lpstr>Century Gothic</vt:lpstr>
      <vt:lpstr>system-ui</vt:lpstr>
      <vt:lpstr>Wingdings</vt:lpstr>
      <vt:lpstr>RetrospectVTI</vt:lpstr>
      <vt:lpstr>PowerPoint Presentation</vt:lpstr>
      <vt:lpstr>PowerPoint Presentation</vt:lpstr>
      <vt:lpstr>PowerPoint Presentation</vt:lpstr>
      <vt:lpstr>Prepare for our time of study by finding and reading:</vt:lpstr>
      <vt:lpstr>PowerPoint Presentation</vt:lpstr>
      <vt:lpstr>On the road to becoming an overcomer</vt:lpstr>
      <vt:lpstr>living as an Overcomer by   putting away people hurt</vt:lpstr>
      <vt:lpstr>Hurt</vt:lpstr>
      <vt:lpstr>Hurt Unless we know what to do when people hurt us, the memory of these hurts scars our past, saddens the present, and shackles us in the future</vt:lpstr>
      <vt:lpstr>Story of Joseph</vt:lpstr>
      <vt:lpstr>Joseph has two sons</vt:lpstr>
      <vt:lpstr>Two things we must do to be able to forgive the person who hut 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Lett</dc:creator>
  <cp:lastModifiedBy>Benjamin Lett</cp:lastModifiedBy>
  <cp:revision>34</cp:revision>
  <cp:lastPrinted>2023-08-16T21:38:28Z</cp:lastPrinted>
  <dcterms:created xsi:type="dcterms:W3CDTF">2023-02-01T04:17:32Z</dcterms:created>
  <dcterms:modified xsi:type="dcterms:W3CDTF">2023-09-06T20:29:30Z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