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28"/>
  </p:notesMasterIdLst>
  <p:sldIdLst>
    <p:sldId id="357" r:id="rId5"/>
    <p:sldId id="356" r:id="rId6"/>
    <p:sldId id="944" r:id="rId7"/>
    <p:sldId id="1020" r:id="rId8"/>
    <p:sldId id="284" r:id="rId9"/>
    <p:sldId id="1023" r:id="rId10"/>
    <p:sldId id="930" r:id="rId11"/>
    <p:sldId id="979" r:id="rId12"/>
    <p:sldId id="1021" r:id="rId13"/>
    <p:sldId id="931" r:id="rId14"/>
    <p:sldId id="1024" r:id="rId15"/>
    <p:sldId id="976" r:id="rId16"/>
    <p:sldId id="1026" r:id="rId17"/>
    <p:sldId id="1027" r:id="rId18"/>
    <p:sldId id="995" r:id="rId19"/>
    <p:sldId id="1028" r:id="rId20"/>
    <p:sldId id="1029" r:id="rId21"/>
    <p:sldId id="1030" r:id="rId22"/>
    <p:sldId id="1031" r:id="rId23"/>
    <p:sldId id="1032" r:id="rId24"/>
    <p:sldId id="1034" r:id="rId25"/>
    <p:sldId id="1033" r:id="rId26"/>
    <p:sldId id="988" r:id="rId27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AA37B5-827E-4F6F-81B4-8D8327719085}">
          <p14:sldIdLst>
            <p14:sldId id="357"/>
            <p14:sldId id="356"/>
            <p14:sldId id="944"/>
            <p14:sldId id="1020"/>
            <p14:sldId id="284"/>
            <p14:sldId id="1023"/>
            <p14:sldId id="930"/>
          </p14:sldIdLst>
        </p14:section>
        <p14:section name="Untitled Section" id="{9D4CB4EB-5315-47B4-A283-6E8018E980D0}">
          <p14:sldIdLst>
            <p14:sldId id="979"/>
            <p14:sldId id="1021"/>
            <p14:sldId id="931"/>
            <p14:sldId id="1024"/>
            <p14:sldId id="976"/>
            <p14:sldId id="1026"/>
            <p14:sldId id="1027"/>
            <p14:sldId id="995"/>
            <p14:sldId id="1028"/>
            <p14:sldId id="1029"/>
            <p14:sldId id="1030"/>
            <p14:sldId id="1031"/>
            <p14:sldId id="1032"/>
            <p14:sldId id="1034"/>
            <p14:sldId id="1033"/>
            <p14:sldId id="988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Lett" initials="BL" lastIdx="5" clrIdx="0">
    <p:extLst>
      <p:ext uri="{19B8F6BF-5375-455C-9EA6-DF929625EA0E}">
        <p15:presenceInfo xmlns:p15="http://schemas.microsoft.com/office/powerpoint/2012/main" userId="1aefeeb09ffd2f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B24"/>
    <a:srgbClr val="FFFFFF"/>
    <a:srgbClr val="EDEFF7"/>
    <a:srgbClr val="D0D1D9"/>
    <a:srgbClr val="F6F9FF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4666" autoAdjust="0"/>
  </p:normalViewPr>
  <p:slideViewPr>
    <p:cSldViewPr snapToGrid="0">
      <p:cViewPr varScale="1">
        <p:scale>
          <a:sx n="85" d="100"/>
          <a:sy n="85" d="100"/>
        </p:scale>
        <p:origin x="60" y="668"/>
      </p:cViewPr>
      <p:guideLst>
        <p:guide pos="3840"/>
        <p:guide orient="horz" pos="2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FA086365-1DE3-4206-8631-568DB8EFC2CA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767E557C-9E66-43F1-9F87-179A985BA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1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43884"/>
            <a:ext cx="10058400" cy="3760891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id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0" y="2459736"/>
            <a:ext cx="9912096" cy="3760891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video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583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1268337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8/23/2023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 dirty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8/23/2023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61264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79552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97840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1283833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2286000"/>
            <a:ext cx="5711810" cy="363016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30936"/>
            <a:ext cx="4589130" cy="5586984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30936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8/23/2023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3" r:id="rId3"/>
    <p:sldLayoutId id="2147483688" r:id="rId4"/>
    <p:sldLayoutId id="2147483692" r:id="rId5"/>
    <p:sldLayoutId id="2147483691" r:id="rId6"/>
    <p:sldLayoutId id="2147483690" r:id="rId7"/>
    <p:sldLayoutId id="2147483689" r:id="rId8"/>
    <p:sldLayoutId id="214748368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53426&amp;picture=biblia-abierta-en-el-salmo-11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investigation-pn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oly-bible-the-nail-crusifixion-187851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oly-bible-the-nail-crusifixion-187851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flock-of-birds-flying-above-sky-during-sunset-721993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ocket-watch-clock-close-old-2531472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undayposts.com/2019/03/the-trouble-with-thought-leadership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majimena.com/nadie-lee-tu-blog-dont-worry-be-happy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ptropica.gamepedia.com/Arthur_Erase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tientensicht.ch/artikel/multiple-sklerose-ms-zehn-wichtigsten-ungeloesten-frage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lendar-dates-month-today-27560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livingmessage.com/2019/06/28/dont-worry-pray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man-praying-silhouette-vector-clipart.png.php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undayposts.com/2019/03/the-trouble-with-thought-leadership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701&amp;picture=any-question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ible-study-read-learn-knowledge-83909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ible-study-read-learn-knowledge-83909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bework.blogspot.com/2011/08/when-to-reasonably-worry.html?m=0" TargetMode="External"/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tcs.pressbooks.pub/nursingfundamentals/chapter/2-3-communicating-with-patient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4A621C-33B5-7634-0D0E-885FDF75F5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8625" y="970768"/>
            <a:ext cx="4058434" cy="484131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B230AA7D-E451-E1C4-AD81-166B18ED369B}"/>
              </a:ext>
            </a:extLst>
          </p:cNvPr>
          <p:cNvSpPr txBox="1">
            <a:spLocks/>
          </p:cNvSpPr>
          <p:nvPr/>
        </p:nvSpPr>
        <p:spPr>
          <a:xfrm>
            <a:off x="920663" y="1421705"/>
            <a:ext cx="5718131" cy="950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Baskerville Old Face" panose="02020602080505020303" pitchFamily="18" charset="0"/>
              </a:rPr>
              <a:t>Bible Study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445EA0-FC50-C6B8-8FB4-EF6767AD61A5}"/>
              </a:ext>
            </a:extLst>
          </p:cNvPr>
          <p:cNvSpPr txBox="1">
            <a:spLocks/>
          </p:cNvSpPr>
          <p:nvPr/>
        </p:nvSpPr>
        <p:spPr>
          <a:xfrm>
            <a:off x="876822" y="3067037"/>
            <a:ext cx="5761972" cy="236925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cap="small" dirty="0">
                <a:latin typeface="Baskerville Old Face" panose="02020602080505020303" pitchFamily="18" charset="0"/>
              </a:rPr>
              <a:t>Hill Chapel </a:t>
            </a:r>
          </a:p>
          <a:p>
            <a:pPr algn="ctr"/>
            <a:r>
              <a:rPr lang="en-US" sz="5000" cap="small" dirty="0">
                <a:latin typeface="Baskerville Old Face" panose="02020602080505020303" pitchFamily="18" charset="0"/>
              </a:rPr>
              <a:t>Baptist Church Athens</a:t>
            </a:r>
          </a:p>
        </p:txBody>
      </p:sp>
    </p:spTree>
    <p:extLst>
      <p:ext uri="{BB962C8B-B14F-4D97-AF65-F5344CB8AC3E}">
        <p14:creationId xmlns:p14="http://schemas.microsoft.com/office/powerpoint/2010/main" val="127284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49FEAF-EBC6-BAB7-191A-909D352EA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4834" y="2998683"/>
            <a:ext cx="4359140" cy="19630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shouldn't we worry and how to wipe out worry.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E213C-C188-E8CE-E98B-C5B9880C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270" y="1422556"/>
            <a:ext cx="4359140" cy="1292750"/>
          </a:xfrm>
        </p:spPr>
        <p:txBody>
          <a:bodyPr>
            <a:noAutofit/>
          </a:bodyPr>
          <a:lstStyle/>
          <a:p>
            <a:r>
              <a:rPr lang="en-US" sz="4800" b="1" dirty="0"/>
              <a:t>Let’s examine…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8840978-1BB0-AE66-D5F8-21B2861F39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6" b="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927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693CF7-584E-F82C-551A-E4D53F68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59" y="831791"/>
            <a:ext cx="5864439" cy="587584"/>
          </a:xfrm>
        </p:spPr>
        <p:txBody>
          <a:bodyPr/>
          <a:lstStyle/>
          <a:p>
            <a:pPr algn="l"/>
            <a:r>
              <a:rPr lang="en-US" sz="3400" b="1" dirty="0"/>
              <a:t>Why we shouldn’t worry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C3DF57-0A75-102B-AD5D-21BB0BBCF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6917" y="1064302"/>
            <a:ext cx="5296466" cy="5378298"/>
          </a:xfrm>
        </p:spPr>
        <p:txBody>
          <a:bodyPr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C00000"/>
                </a:solidFill>
              </a:rPr>
              <a:t>Causes us to loose perspectives</a:t>
            </a:r>
          </a:p>
          <a:p>
            <a:pPr marL="0" indent="0" algn="ctr">
              <a:buNone/>
            </a:pPr>
            <a:endParaRPr lang="en-US" sz="800" b="1" dirty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C00000"/>
                </a:solidFill>
              </a:rPr>
              <a:t>Causes us to forget our worth</a:t>
            </a:r>
          </a:p>
          <a:p>
            <a:pPr marL="0" indent="0" algn="ctr">
              <a:buNone/>
            </a:pPr>
            <a:endParaRPr lang="en-US" sz="800" b="1" dirty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C00000"/>
                </a:solidFill>
              </a:rPr>
              <a:t>Robs us of our strength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A8918181-612C-4AAF-7DE1-9551EA621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5507" y="831791"/>
            <a:ext cx="4302034" cy="52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1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D57BF5-A39F-7DE9-E87C-7DE3A09874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6858" y="1071155"/>
            <a:ext cx="4302034" cy="460683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3E755-6178-71E0-4D50-44D6AF68F626}"/>
              </a:ext>
            </a:extLst>
          </p:cNvPr>
          <p:cNvSpPr txBox="1"/>
          <p:nvPr/>
        </p:nvSpPr>
        <p:spPr>
          <a:xfrm>
            <a:off x="975360" y="2534771"/>
            <a:ext cx="58086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0" baseline="30000" dirty="0">
                <a:solidFill>
                  <a:srgbClr val="000000"/>
                </a:solidFill>
                <a:effectLst/>
              </a:rPr>
              <a:t>25 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“Therefore I tell you, do not worry about your life, what you will eat or drink; or about your body, what you will wear. </a:t>
            </a:r>
            <a:r>
              <a:rPr lang="en-US" sz="2800" b="1" i="1" dirty="0">
                <a:solidFill>
                  <a:srgbClr val="000000"/>
                </a:solidFill>
                <a:effectLst/>
              </a:rPr>
              <a:t>Is not life more than food, and the body more than clothes?</a:t>
            </a:r>
            <a:endParaRPr lang="en-US" sz="2800" b="1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E5AEA3E-0E9F-F822-43AE-CE2C30AB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312" y="5316006"/>
            <a:ext cx="5486400" cy="581114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Matthew 6:25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503B907-8F79-B1A5-568D-B89E411167E2}"/>
              </a:ext>
            </a:extLst>
          </p:cNvPr>
          <p:cNvSpPr txBox="1">
            <a:spLocks/>
          </p:cNvSpPr>
          <p:nvPr/>
        </p:nvSpPr>
        <p:spPr>
          <a:xfrm>
            <a:off x="792479" y="960880"/>
            <a:ext cx="5808617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C00000"/>
                </a:solidFill>
              </a:rPr>
              <a:t>Causes us to loose perspectives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7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E3E755-6178-71E0-4D50-44D6AF68F626}"/>
              </a:ext>
            </a:extLst>
          </p:cNvPr>
          <p:cNvSpPr txBox="1"/>
          <p:nvPr/>
        </p:nvSpPr>
        <p:spPr>
          <a:xfrm>
            <a:off x="975360" y="2534771"/>
            <a:ext cx="58086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0" baseline="30000" dirty="0">
                <a:solidFill>
                  <a:srgbClr val="000000"/>
                </a:solidFill>
                <a:effectLst/>
              </a:rPr>
              <a:t>26 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Look at the birds of the air; they do not sow or reap or store away in barns, and yet your heavenly Father feeds them. Are you not much more valuable than they?</a:t>
            </a:r>
            <a:endParaRPr lang="en-US" sz="2800" b="1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E5AEA3E-0E9F-F822-43AE-CE2C30AB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312" y="5316006"/>
            <a:ext cx="5486400" cy="581114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Matthew 6:26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503B907-8F79-B1A5-568D-B89E411167E2}"/>
              </a:ext>
            </a:extLst>
          </p:cNvPr>
          <p:cNvSpPr txBox="1">
            <a:spLocks/>
          </p:cNvSpPr>
          <p:nvPr/>
        </p:nvSpPr>
        <p:spPr>
          <a:xfrm>
            <a:off x="792479" y="960880"/>
            <a:ext cx="5808617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C00000"/>
                </a:solidFill>
              </a:rPr>
              <a:t>Causes us to forget our worth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FA7480-D996-64AC-0749-CF8AD4B072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4215"/>
          <a:stretch/>
        </p:blipFill>
        <p:spPr>
          <a:xfrm>
            <a:off x="6880485" y="960880"/>
            <a:ext cx="4617705" cy="4936240"/>
          </a:xfrm>
        </p:spPr>
      </p:pic>
    </p:spTree>
    <p:extLst>
      <p:ext uri="{BB962C8B-B14F-4D97-AF65-F5344CB8AC3E}">
        <p14:creationId xmlns:p14="http://schemas.microsoft.com/office/powerpoint/2010/main" val="980140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E3E755-6178-71E0-4D50-44D6AF68F626}"/>
              </a:ext>
            </a:extLst>
          </p:cNvPr>
          <p:cNvSpPr txBox="1"/>
          <p:nvPr/>
        </p:nvSpPr>
        <p:spPr>
          <a:xfrm>
            <a:off x="1002804" y="3034711"/>
            <a:ext cx="53879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baseline="30000" dirty="0">
                <a:solidFill>
                  <a:srgbClr val="000000"/>
                </a:solidFill>
                <a:effectLst/>
              </a:rPr>
              <a:t>27 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Can any one of you by worrying add a single hour to your life?</a:t>
            </a:r>
            <a:endParaRPr lang="en-US" sz="3200" b="1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E5AEA3E-0E9F-F822-43AE-CE2C30AB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95" y="5121134"/>
            <a:ext cx="5486400" cy="581114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Matthew 6:27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503B907-8F79-B1A5-568D-B89E411167E2}"/>
              </a:ext>
            </a:extLst>
          </p:cNvPr>
          <p:cNvSpPr txBox="1">
            <a:spLocks/>
          </p:cNvSpPr>
          <p:nvPr/>
        </p:nvSpPr>
        <p:spPr>
          <a:xfrm>
            <a:off x="1002804" y="1155752"/>
            <a:ext cx="5808617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C00000"/>
                </a:solidFill>
              </a:rPr>
              <a:t>Robs us of strength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96FD28-2F99-89E4-8534-37E37F6C1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01095" y="960881"/>
            <a:ext cx="5031271" cy="4936240"/>
          </a:xfrm>
        </p:spPr>
      </p:pic>
    </p:spTree>
    <p:extLst>
      <p:ext uri="{BB962C8B-B14F-4D97-AF65-F5344CB8AC3E}">
        <p14:creationId xmlns:p14="http://schemas.microsoft.com/office/powerpoint/2010/main" val="45734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13ECC22-D710-9C60-3CE5-D1CC6E2D2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266" y="1009844"/>
            <a:ext cx="5029200" cy="4899835"/>
          </a:xfrm>
        </p:spPr>
        <p:txBody>
          <a:bodyPr>
            <a:noAutofit/>
          </a:bodyPr>
          <a:lstStyle/>
          <a:p>
            <a:r>
              <a:rPr lang="en-US" sz="4800" b="1" dirty="0"/>
              <a:t>Other</a:t>
            </a:r>
          </a:p>
          <a:p>
            <a:r>
              <a:rPr lang="en-US" sz="4800" b="1" dirty="0"/>
              <a:t>Reasons…</a:t>
            </a:r>
          </a:p>
          <a:p>
            <a:r>
              <a:rPr lang="en-US" sz="4800" b="1" dirty="0"/>
              <a:t>Your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67246-E009-1198-C6CD-1C6858621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30" r="25955"/>
          <a:stretch/>
        </p:blipFill>
        <p:spPr>
          <a:xfrm>
            <a:off x="5079886" y="798204"/>
            <a:ext cx="6360016" cy="51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49FEAF-EBC6-BAB7-191A-909D352EA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903" y="3361955"/>
            <a:ext cx="4359140" cy="19630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Wipe Out worry.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E213C-C188-E8CE-E98B-C5B9880C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04" y="1422555"/>
            <a:ext cx="3864464" cy="1292750"/>
          </a:xfrm>
        </p:spPr>
        <p:txBody>
          <a:bodyPr>
            <a:noAutofit/>
          </a:bodyPr>
          <a:lstStyle/>
          <a:p>
            <a:r>
              <a:rPr lang="en-US" sz="4800" b="1" dirty="0"/>
              <a:t>Let’s examine…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EE6371E-9A3E-C4E4-196E-C3529297F7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04" t="1609" r="4223" b="7439"/>
          <a:stretch/>
        </p:blipFill>
        <p:spPr>
          <a:xfrm>
            <a:off x="5206583" y="886332"/>
            <a:ext cx="6238407" cy="5085335"/>
          </a:xfrm>
        </p:spPr>
      </p:pic>
    </p:spTree>
    <p:extLst>
      <p:ext uri="{BB962C8B-B14F-4D97-AF65-F5344CB8AC3E}">
        <p14:creationId xmlns:p14="http://schemas.microsoft.com/office/powerpoint/2010/main" val="656156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693CF7-584E-F82C-551A-E4D53F68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917" y="831791"/>
            <a:ext cx="5448924" cy="587584"/>
          </a:xfrm>
        </p:spPr>
        <p:txBody>
          <a:bodyPr/>
          <a:lstStyle/>
          <a:p>
            <a:pPr algn="l"/>
            <a:r>
              <a:rPr lang="en-US" sz="3400" b="1" dirty="0"/>
              <a:t>How to Wipe out Worry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C3DF57-0A75-102B-AD5D-21BB0BBCF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6917" y="1064302"/>
            <a:ext cx="5296466" cy="5378298"/>
          </a:xfrm>
        </p:spPr>
        <p:txBody>
          <a:bodyPr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C00000"/>
                </a:solidFill>
              </a:rPr>
              <a:t>Examine your priorities</a:t>
            </a:r>
          </a:p>
          <a:p>
            <a:pPr marL="0" indent="0" algn="ctr">
              <a:buNone/>
            </a:pPr>
            <a:endParaRPr lang="en-US" sz="800" b="1" dirty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C00000"/>
                </a:solidFill>
              </a:rPr>
              <a:t>Live in the present</a:t>
            </a:r>
          </a:p>
          <a:p>
            <a:pPr marL="0" indent="0" algn="ctr">
              <a:buNone/>
            </a:pPr>
            <a:endParaRPr lang="en-US" sz="800" b="1" dirty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C00000"/>
                </a:solidFill>
              </a:rPr>
              <a:t>Pray about everything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8D7CCF-0441-3279-37E2-B1C92BD7A1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106"/>
          <a:stretch/>
        </p:blipFill>
        <p:spPr>
          <a:xfrm>
            <a:off x="6768059" y="629587"/>
            <a:ext cx="4781862" cy="55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72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E3E755-6178-71E0-4D50-44D6AF68F626}"/>
              </a:ext>
            </a:extLst>
          </p:cNvPr>
          <p:cNvSpPr txBox="1"/>
          <p:nvPr/>
        </p:nvSpPr>
        <p:spPr>
          <a:xfrm>
            <a:off x="1002804" y="2753766"/>
            <a:ext cx="53879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But seek first his kingdom and his righteousness, and all these things will be given to you as well.</a:t>
            </a:r>
            <a:endParaRPr lang="en-US" sz="3200" b="1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E5AEA3E-0E9F-F822-43AE-CE2C30AB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95" y="5121134"/>
            <a:ext cx="5486400" cy="581114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Matthew 6:33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503B907-8F79-B1A5-568D-B89E411167E2}"/>
              </a:ext>
            </a:extLst>
          </p:cNvPr>
          <p:cNvSpPr txBox="1">
            <a:spLocks/>
          </p:cNvSpPr>
          <p:nvPr/>
        </p:nvSpPr>
        <p:spPr>
          <a:xfrm>
            <a:off x="1002804" y="1155752"/>
            <a:ext cx="5808617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C00000"/>
                </a:solidFill>
              </a:rPr>
              <a:t>Examine your priorities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AF15A5-3D3F-E4AA-1B9B-0B480DFBAC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92912" y="969264"/>
            <a:ext cx="4339652" cy="4919472"/>
          </a:xfrm>
        </p:spPr>
      </p:pic>
    </p:spTree>
    <p:extLst>
      <p:ext uri="{BB962C8B-B14F-4D97-AF65-F5344CB8AC3E}">
        <p14:creationId xmlns:p14="http://schemas.microsoft.com/office/powerpoint/2010/main" val="1493437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E3E755-6178-71E0-4D50-44D6AF68F626}"/>
              </a:ext>
            </a:extLst>
          </p:cNvPr>
          <p:cNvSpPr txBox="1"/>
          <p:nvPr/>
        </p:nvSpPr>
        <p:spPr>
          <a:xfrm>
            <a:off x="1002804" y="2753766"/>
            <a:ext cx="53879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baseline="30000" dirty="0">
                <a:solidFill>
                  <a:srgbClr val="000000"/>
                </a:solidFill>
                <a:effectLst/>
              </a:rPr>
              <a:t>25 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The bolts of your gates will be iron and bronze, </a:t>
            </a:r>
            <a:r>
              <a:rPr lang="en-US" sz="3200" u="sng" dirty="0">
                <a:solidFill>
                  <a:srgbClr val="000000"/>
                </a:solidFill>
                <a:effectLst/>
              </a:rPr>
              <a:t>and your strength will equal your days.</a:t>
            </a:r>
            <a:endParaRPr lang="en-US" sz="3200" u="sng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E5AEA3E-0E9F-F822-43AE-CE2C30AB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73" y="4911272"/>
            <a:ext cx="5486400" cy="581114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Deuteronomy 33:25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503B907-8F79-B1A5-568D-B89E411167E2}"/>
              </a:ext>
            </a:extLst>
          </p:cNvPr>
          <p:cNvSpPr txBox="1">
            <a:spLocks/>
          </p:cNvSpPr>
          <p:nvPr/>
        </p:nvSpPr>
        <p:spPr>
          <a:xfrm>
            <a:off x="1002804" y="1155752"/>
            <a:ext cx="5808617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C00000"/>
                </a:solidFill>
              </a:rPr>
              <a:t>Live in the present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83F4D1-9A71-24DF-5CCB-17496A218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04311">
            <a:off x="6953402" y="1507454"/>
            <a:ext cx="4261591" cy="4113064"/>
          </a:xfr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2756FCA-C7BB-2F7E-C399-193A915BAD9E}"/>
              </a:ext>
            </a:extLst>
          </p:cNvPr>
          <p:cNvSpPr txBox="1">
            <a:spLocks/>
          </p:cNvSpPr>
          <p:nvPr/>
        </p:nvSpPr>
        <p:spPr>
          <a:xfrm rot="487472">
            <a:off x="8417863" y="1635185"/>
            <a:ext cx="1886559" cy="598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2"/>
                </a:solidFill>
                <a:latin typeface="Forte" panose="03060902040502070203" pitchFamily="66" charset="0"/>
              </a:rPr>
              <a:t>Today!</a:t>
            </a:r>
          </a:p>
        </p:txBody>
      </p:sp>
    </p:spTree>
    <p:extLst>
      <p:ext uri="{BB962C8B-B14F-4D97-AF65-F5344CB8AC3E}">
        <p14:creationId xmlns:p14="http://schemas.microsoft.com/office/powerpoint/2010/main" val="191518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3BB994-281D-2C5B-3FBD-253C0A694F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4" y="594986"/>
            <a:ext cx="10935222" cy="38517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43A1A622-DA54-0536-9BA5-302165C9094F}"/>
              </a:ext>
            </a:extLst>
          </p:cNvPr>
          <p:cNvSpPr txBox="1">
            <a:spLocks/>
          </p:cNvSpPr>
          <p:nvPr/>
        </p:nvSpPr>
        <p:spPr>
          <a:xfrm>
            <a:off x="2015385" y="5444568"/>
            <a:ext cx="7738999" cy="95013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small" dirty="0">
                <a:latin typeface="Baskerville Old Face" panose="02020602080505020303" pitchFamily="18" charset="0"/>
              </a:rPr>
              <a:t>With Pastor Benjamin E.V. Lett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A0C2B6-2F26-2E5C-5639-176E584A3A67}"/>
              </a:ext>
            </a:extLst>
          </p:cNvPr>
          <p:cNvSpPr txBox="1"/>
          <p:nvPr/>
        </p:nvSpPr>
        <p:spPr>
          <a:xfrm>
            <a:off x="3237977" y="4728668"/>
            <a:ext cx="5293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cap="small" dirty="0">
                <a:latin typeface="Baskerville Old Face" panose="02020602080505020303" pitchFamily="18" charset="0"/>
              </a:rPr>
              <a:t>Bible Study</a:t>
            </a:r>
          </a:p>
        </p:txBody>
      </p:sp>
    </p:spTree>
    <p:extLst>
      <p:ext uri="{BB962C8B-B14F-4D97-AF65-F5344CB8AC3E}">
        <p14:creationId xmlns:p14="http://schemas.microsoft.com/office/powerpoint/2010/main" val="3451096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E3E755-6178-71E0-4D50-44D6AF68F626}"/>
              </a:ext>
            </a:extLst>
          </p:cNvPr>
          <p:cNvSpPr txBox="1"/>
          <p:nvPr/>
        </p:nvSpPr>
        <p:spPr>
          <a:xfrm>
            <a:off x="873703" y="2572348"/>
            <a:ext cx="53879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baseline="30000" dirty="0">
                <a:solidFill>
                  <a:srgbClr val="000000"/>
                </a:solidFill>
                <a:effectLst/>
              </a:rPr>
              <a:t>6 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Do not be anxious about anything, but in every situation, by prayer and petition, with thanksgiving, present your requests to God.</a:t>
            </a:r>
            <a:endParaRPr lang="en-US" sz="3200" u="sng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E5AEA3E-0E9F-F822-43AE-CE2C30AB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88" y="5404196"/>
            <a:ext cx="4356780" cy="581114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Philippians 4:6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503B907-8F79-B1A5-568D-B89E411167E2}"/>
              </a:ext>
            </a:extLst>
          </p:cNvPr>
          <p:cNvSpPr txBox="1">
            <a:spLocks/>
          </p:cNvSpPr>
          <p:nvPr/>
        </p:nvSpPr>
        <p:spPr>
          <a:xfrm>
            <a:off x="840591" y="1163247"/>
            <a:ext cx="5421078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C00000"/>
                </a:solidFill>
              </a:rPr>
              <a:t>Pray about everything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2756FCA-C7BB-2F7E-C399-193A915BAD9E}"/>
              </a:ext>
            </a:extLst>
          </p:cNvPr>
          <p:cNvSpPr txBox="1">
            <a:spLocks/>
          </p:cNvSpPr>
          <p:nvPr/>
        </p:nvSpPr>
        <p:spPr>
          <a:xfrm rot="487472">
            <a:off x="8417863" y="1635185"/>
            <a:ext cx="1886559" cy="598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2"/>
                </a:solidFill>
                <a:latin typeface="Forte" panose="03060902040502070203" pitchFamily="66" charset="0"/>
              </a:rPr>
              <a:t>Today!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999224C-4BED-70E7-FFD4-88EF0396E9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45575" y="635169"/>
            <a:ext cx="4811426" cy="5587661"/>
          </a:xfrm>
        </p:spPr>
      </p:pic>
    </p:spTree>
    <p:extLst>
      <p:ext uri="{BB962C8B-B14F-4D97-AF65-F5344CB8AC3E}">
        <p14:creationId xmlns:p14="http://schemas.microsoft.com/office/powerpoint/2010/main" val="1839576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39CA4B-56C2-A914-6C93-3D68FF04E0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3331"/>
            <a:ext cx="2919413" cy="857187"/>
          </a:xfrm>
        </p:spPr>
        <p:txBody>
          <a:bodyPr/>
          <a:lstStyle/>
          <a:p>
            <a:r>
              <a:rPr lang="en-US" dirty="0">
                <a:latin typeface="+mj-lt"/>
              </a:rPr>
              <a:t>Psalm 55:22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583936-D76E-2518-D5F0-6E02EB7A26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4373" y="2153088"/>
            <a:ext cx="2919413" cy="857187"/>
          </a:xfrm>
        </p:spPr>
        <p:txBody>
          <a:bodyPr/>
          <a:lstStyle/>
          <a:p>
            <a:r>
              <a:rPr lang="en-US" dirty="0">
                <a:latin typeface="+mj-lt"/>
              </a:rPr>
              <a:t>1 Peter 5:7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5E2D8DC-EFC7-41BC-02A3-6D7602F447D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861" r="20418"/>
          <a:stretch/>
        </p:blipFill>
        <p:spPr>
          <a:xfrm>
            <a:off x="4369633" y="1671403"/>
            <a:ext cx="3710065" cy="439901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1ADE6-C6FD-ECB2-DE76-E3A08A24D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3429000"/>
            <a:ext cx="2919413" cy="2411855"/>
          </a:xfrm>
        </p:spPr>
        <p:txBody>
          <a:bodyPr>
            <a:normAutofit/>
          </a:bodyPr>
          <a:lstStyle/>
          <a:p>
            <a:pPr algn="l"/>
            <a:r>
              <a:rPr lang="en-US" sz="2400" b="0" i="1" cap="none" dirty="0">
                <a:solidFill>
                  <a:srgbClr val="000000"/>
                </a:solidFill>
                <a:effectLst/>
              </a:rPr>
              <a:t>Cast your cares on the Lord and he will sustain you; he will never let the righteous be shaken.</a:t>
            </a:r>
            <a:endParaRPr lang="en-US" sz="2400" i="1" cap="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E61813-A8BE-5AC5-BED8-4A123B85E35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324374" y="3428999"/>
            <a:ext cx="2919413" cy="2411855"/>
          </a:xfrm>
        </p:spPr>
        <p:txBody>
          <a:bodyPr>
            <a:normAutofit/>
          </a:bodyPr>
          <a:lstStyle/>
          <a:p>
            <a:pPr algn="l"/>
            <a:r>
              <a:rPr lang="en-US" sz="2400" b="0" i="1" cap="none" dirty="0">
                <a:solidFill>
                  <a:srgbClr val="000000"/>
                </a:solidFill>
                <a:effectLst/>
              </a:rPr>
              <a:t>Cast all your anxiety on him because he cares for you</a:t>
            </a:r>
            <a:endParaRPr lang="en-US" sz="2400" i="1" cap="non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5A985B-8BDE-3EB0-AAB9-8A77913E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1017145"/>
            <a:ext cx="10058400" cy="587584"/>
          </a:xfrm>
        </p:spPr>
        <p:txBody>
          <a:bodyPr>
            <a:noAutofit/>
          </a:bodyPr>
          <a:lstStyle/>
          <a:p>
            <a:r>
              <a:rPr lang="en-US" sz="4000" b="1" dirty="0"/>
              <a:t>Keep Praying</a:t>
            </a:r>
          </a:p>
        </p:txBody>
      </p:sp>
    </p:spTree>
    <p:extLst>
      <p:ext uri="{BB962C8B-B14F-4D97-AF65-F5344CB8AC3E}">
        <p14:creationId xmlns:p14="http://schemas.microsoft.com/office/powerpoint/2010/main" val="983258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13ECC22-D710-9C60-3CE5-D1CC6E2D2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453" y="1077300"/>
            <a:ext cx="5029200" cy="4899835"/>
          </a:xfrm>
        </p:spPr>
        <p:txBody>
          <a:bodyPr>
            <a:noAutofit/>
          </a:bodyPr>
          <a:lstStyle/>
          <a:p>
            <a:r>
              <a:rPr lang="en-US" sz="4800" b="1" dirty="0"/>
              <a:t>Other ways</a:t>
            </a:r>
          </a:p>
          <a:p>
            <a:r>
              <a:rPr lang="en-US" sz="4800" b="1" dirty="0"/>
              <a:t>To wipe out worry…</a:t>
            </a:r>
          </a:p>
          <a:p>
            <a:r>
              <a:rPr lang="en-US" sz="4800" b="1" dirty="0"/>
              <a:t>Your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67246-E009-1198-C6CD-1C6858621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30" r="25955"/>
          <a:stretch/>
        </p:blipFill>
        <p:spPr>
          <a:xfrm>
            <a:off x="5079886" y="798204"/>
            <a:ext cx="6360016" cy="51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55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36AC86-CAD2-CA60-8480-30128BE6D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12" y="666259"/>
            <a:ext cx="5711810" cy="587584"/>
          </a:xfrm>
        </p:spPr>
        <p:txBody>
          <a:bodyPr/>
          <a:lstStyle/>
          <a:p>
            <a:r>
              <a:rPr lang="en-US" dirty="0"/>
              <a:t>Q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20AD9-E981-24A8-DC14-B9D7D5D41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12" y="2561573"/>
            <a:ext cx="5711810" cy="36301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B1B45CD-A5B1-DB75-B7E2-90B8BDF1E87D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612" y="607512"/>
            <a:ext cx="10936776" cy="5668028"/>
          </a:xfrm>
        </p:spPr>
      </p:pic>
    </p:spTree>
    <p:extLst>
      <p:ext uri="{BB962C8B-B14F-4D97-AF65-F5344CB8AC3E}">
        <p14:creationId xmlns:p14="http://schemas.microsoft.com/office/powerpoint/2010/main" val="39197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50F9BB-201B-DB57-8804-97B023FA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59" y="1968604"/>
            <a:ext cx="4935601" cy="2338327"/>
          </a:xfrm>
        </p:spPr>
        <p:txBody>
          <a:bodyPr/>
          <a:lstStyle/>
          <a:p>
            <a:r>
              <a:rPr lang="en-US" sz="4000" dirty="0"/>
              <a:t>Prepare for our time of study by finding and reading: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5D950B6-FBFA-A967-E5DC-1E0FEEBBCB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70942" y="983292"/>
            <a:ext cx="4146116" cy="48726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F25FF1-1010-3A46-1670-E85026B7C109}"/>
              </a:ext>
            </a:extLst>
          </p:cNvPr>
          <p:cNvSpPr txBox="1"/>
          <p:nvPr/>
        </p:nvSpPr>
        <p:spPr>
          <a:xfrm>
            <a:off x="1639167" y="1053149"/>
            <a:ext cx="4014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baseline="300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August 23, 2023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5160-6B3C-C8B0-22E8-B917AC95E3D3}"/>
              </a:ext>
            </a:extLst>
          </p:cNvPr>
          <p:cNvSpPr txBox="1"/>
          <p:nvPr/>
        </p:nvSpPr>
        <p:spPr>
          <a:xfrm>
            <a:off x="2167002" y="4443819"/>
            <a:ext cx="3433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Matthew 6:25-34</a:t>
            </a:r>
          </a:p>
        </p:txBody>
      </p:sp>
    </p:spTree>
    <p:extLst>
      <p:ext uri="{BB962C8B-B14F-4D97-AF65-F5344CB8AC3E}">
        <p14:creationId xmlns:p14="http://schemas.microsoft.com/office/powerpoint/2010/main" val="263180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50F9BB-201B-DB57-8804-97B023FA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59" y="1968604"/>
            <a:ext cx="5377841" cy="2338327"/>
          </a:xfrm>
        </p:spPr>
        <p:txBody>
          <a:bodyPr/>
          <a:lstStyle/>
          <a:p>
            <a:r>
              <a:rPr lang="en-US" sz="4000" dirty="0"/>
              <a:t>living as an Overcomer by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b="1" dirty="0"/>
              <a:t>Chasing out Worry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5D950B6-FBFA-A967-E5DC-1E0FEEBBCB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70942" y="983292"/>
            <a:ext cx="4146116" cy="48726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F25FF1-1010-3A46-1670-E85026B7C109}"/>
              </a:ext>
            </a:extLst>
          </p:cNvPr>
          <p:cNvSpPr txBox="1"/>
          <p:nvPr/>
        </p:nvSpPr>
        <p:spPr>
          <a:xfrm>
            <a:off x="974942" y="983292"/>
            <a:ext cx="49904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baseline="30000" dirty="0">
                <a:solidFill>
                  <a:srgbClr val="C00000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Lesson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5160-6B3C-C8B0-22E8-B917AC95E3D3}"/>
              </a:ext>
            </a:extLst>
          </p:cNvPr>
          <p:cNvSpPr txBox="1"/>
          <p:nvPr/>
        </p:nvSpPr>
        <p:spPr>
          <a:xfrm>
            <a:off x="2437420" y="5058416"/>
            <a:ext cx="3433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Matthew 6:25-34</a:t>
            </a:r>
          </a:p>
        </p:txBody>
      </p:sp>
    </p:spTree>
    <p:extLst>
      <p:ext uri="{BB962C8B-B14F-4D97-AF65-F5344CB8AC3E}">
        <p14:creationId xmlns:p14="http://schemas.microsoft.com/office/powerpoint/2010/main" val="337598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942870"/>
            <a:ext cx="5535253" cy="129275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Worry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3831" y="3700447"/>
            <a:ext cx="4264772" cy="120883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What is 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18788-16BE-B9AD-EABC-4C38CD645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2532" y="1011081"/>
            <a:ext cx="4634988" cy="48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5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CEB141-9E9A-DE86-E8C3-1D2F7A3D3B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1344" y="1643771"/>
            <a:ext cx="8806721" cy="2940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i="1" cap="none" dirty="0">
                <a:solidFill>
                  <a:schemeClr val="tx1"/>
                </a:solidFill>
              </a:rPr>
              <a:t>Worry:</a:t>
            </a:r>
            <a:br>
              <a:rPr lang="en-US" sz="6600" b="1" i="1" cap="none" dirty="0">
                <a:solidFill>
                  <a:schemeClr val="tx1"/>
                </a:solidFill>
              </a:rPr>
            </a:br>
            <a:r>
              <a:rPr lang="en-US" sz="6600" b="1" i="1" cap="none" dirty="0">
                <a:solidFill>
                  <a:schemeClr val="tx1"/>
                </a:solidFill>
              </a:rPr>
              <a:t>“to choke or strangle</a:t>
            </a:r>
          </a:p>
        </p:txBody>
      </p:sp>
    </p:spTree>
    <p:extLst>
      <p:ext uri="{BB962C8B-B14F-4D97-AF65-F5344CB8AC3E}">
        <p14:creationId xmlns:p14="http://schemas.microsoft.com/office/powerpoint/2010/main" val="393505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614BD6-3C44-CF34-CBE4-B35731D8B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300" y="1280149"/>
            <a:ext cx="4733894" cy="1292750"/>
          </a:xfrm>
        </p:spPr>
        <p:txBody>
          <a:bodyPr>
            <a:noAutofit/>
          </a:bodyPr>
          <a:lstStyle/>
          <a:p>
            <a:r>
              <a:rPr lang="en-US" sz="7200" b="1" dirty="0"/>
              <a:t>Concern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74A2C-6A32-AD5F-B87D-2DF32F81C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94126" y="3428999"/>
            <a:ext cx="2470379" cy="78383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What is it?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3C72C1B-FEF4-8452-7437-3635A6462B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404" r="16404"/>
          <a:stretch>
            <a:fillRect/>
          </a:stretch>
        </p:blipFill>
        <p:spPr>
          <a:xfrm>
            <a:off x="5908623" y="633412"/>
            <a:ext cx="5632450" cy="5591175"/>
          </a:xfrm>
        </p:spPr>
      </p:pic>
    </p:spTree>
    <p:extLst>
      <p:ext uri="{BB962C8B-B14F-4D97-AF65-F5344CB8AC3E}">
        <p14:creationId xmlns:p14="http://schemas.microsoft.com/office/powerpoint/2010/main" val="393222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5F6D80-2CF6-BCBF-F82B-2D13C41A3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082" y="1648918"/>
            <a:ext cx="10890353" cy="3372787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What’s the difference between </a:t>
            </a:r>
            <a:br>
              <a:rPr lang="en-US" sz="6600" b="1" dirty="0">
                <a:solidFill>
                  <a:srgbClr val="C00000"/>
                </a:solidFill>
              </a:rPr>
            </a:br>
            <a:r>
              <a:rPr lang="en-US" sz="8200" b="1" i="1" dirty="0">
                <a:solidFill>
                  <a:srgbClr val="C00000"/>
                </a:solidFill>
              </a:rPr>
              <a:t>worry &amp; concern?</a:t>
            </a:r>
          </a:p>
        </p:txBody>
      </p:sp>
    </p:spTree>
    <p:extLst>
      <p:ext uri="{BB962C8B-B14F-4D97-AF65-F5344CB8AC3E}">
        <p14:creationId xmlns:p14="http://schemas.microsoft.com/office/powerpoint/2010/main" val="142766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5F6D80-2CF6-BCBF-F82B-2D13C41A3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339" y="868523"/>
            <a:ext cx="10058400" cy="81037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God plans for the future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F447BC-373B-D184-0070-2C5727CB8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1967032"/>
            <a:ext cx="10058400" cy="1794712"/>
          </a:xfrm>
        </p:spPr>
        <p:txBody>
          <a:bodyPr>
            <a:noAutofit/>
          </a:bodyPr>
          <a:lstStyle/>
          <a:p>
            <a:r>
              <a:rPr lang="en-US" sz="2000" b="1" i="0" cap="none" dirty="0">
                <a:solidFill>
                  <a:srgbClr val="000000"/>
                </a:solidFill>
                <a:effectLst/>
              </a:rPr>
              <a:t>5</a:t>
            </a:r>
            <a:r>
              <a:rPr lang="en-US" sz="3600" b="1" i="0" cap="none" dirty="0">
                <a:solidFill>
                  <a:srgbClr val="000000"/>
                </a:solidFill>
                <a:effectLst/>
              </a:rPr>
              <a:t> </a:t>
            </a:r>
            <a:r>
              <a:rPr lang="en-US" sz="3600" b="0" i="0" cap="none" dirty="0">
                <a:solidFill>
                  <a:srgbClr val="000000"/>
                </a:solidFill>
                <a:effectLst/>
              </a:rPr>
              <a:t>The plans of the diligent lead to profit as surely as haste leads to poverty.</a:t>
            </a:r>
          </a:p>
          <a:p>
            <a:pPr algn="r"/>
            <a:r>
              <a:rPr lang="en-US" sz="2000" cap="none" dirty="0">
                <a:solidFill>
                  <a:srgbClr val="000000"/>
                </a:solidFill>
              </a:rPr>
              <a:t>Proverbs 21:5</a:t>
            </a:r>
            <a:endParaRPr lang="en-US" sz="2800" cap="none" dirty="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D10A78D6-424F-6783-B5DB-6C6BED5F9F3D}"/>
              </a:ext>
            </a:extLst>
          </p:cNvPr>
          <p:cNvSpPr txBox="1">
            <a:spLocks/>
          </p:cNvSpPr>
          <p:nvPr/>
        </p:nvSpPr>
        <p:spPr>
          <a:xfrm>
            <a:off x="1066800" y="4483651"/>
            <a:ext cx="10058400" cy="123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i="1" cap="none" dirty="0">
                <a:solidFill>
                  <a:srgbClr val="C00000"/>
                </a:solidFill>
              </a:rPr>
              <a:t>We plan for the future, but we don’t worry about it.</a:t>
            </a:r>
          </a:p>
        </p:txBody>
      </p:sp>
    </p:spTree>
    <p:extLst>
      <p:ext uri="{BB962C8B-B14F-4D97-AF65-F5344CB8AC3E}">
        <p14:creationId xmlns:p14="http://schemas.microsoft.com/office/powerpoint/2010/main" val="17510348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arty_Win32_JB_v2" id="{38882D8F-135B-4B53-8430-4B694BF79376}" vid="{B574F3CD-D47E-461D-A68F-3273AD4105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C458A-6CC1-4FEE-AC7F-D0ABFD0DD393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7902AF-9AD5-48A3-AD68-95C39B09F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000AB2-1957-427C-B872-176ABC83E732}">
  <ds:schemaRefs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74EDC3-6C87-4699-93BC-02BA54C8E0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party</Template>
  <TotalTime>9219</TotalTime>
  <Words>434</Words>
  <Application>Microsoft Office PowerPoint</Application>
  <PresentationFormat>Widescreen</PresentationFormat>
  <Paragraphs>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Baskerville Old Face</vt:lpstr>
      <vt:lpstr>Calibri</vt:lpstr>
      <vt:lpstr>Century Gothic</vt:lpstr>
      <vt:lpstr>Forte</vt:lpstr>
      <vt:lpstr>system-ui</vt:lpstr>
      <vt:lpstr>Wingdings</vt:lpstr>
      <vt:lpstr>RetrospectVTI</vt:lpstr>
      <vt:lpstr>PowerPoint Presentation</vt:lpstr>
      <vt:lpstr>PowerPoint Presentation</vt:lpstr>
      <vt:lpstr>Prepare for our time of study by finding and reading:</vt:lpstr>
      <vt:lpstr>living as an Overcomer by   Chasing out Worry</vt:lpstr>
      <vt:lpstr>Worry</vt:lpstr>
      <vt:lpstr>Worry: “to choke or strangle</vt:lpstr>
      <vt:lpstr>Concern</vt:lpstr>
      <vt:lpstr>What’s the difference between  worry &amp; concern?</vt:lpstr>
      <vt:lpstr>God plans for the future</vt:lpstr>
      <vt:lpstr>Let’s examine…</vt:lpstr>
      <vt:lpstr>Why we shouldn’t worry</vt:lpstr>
      <vt:lpstr>Matthew 6:25</vt:lpstr>
      <vt:lpstr>Matthew 6:26</vt:lpstr>
      <vt:lpstr>Matthew 6:27</vt:lpstr>
      <vt:lpstr>PowerPoint Presentation</vt:lpstr>
      <vt:lpstr>Let’s examine…</vt:lpstr>
      <vt:lpstr>How to Wipe out Worry</vt:lpstr>
      <vt:lpstr>Matthew 6:33</vt:lpstr>
      <vt:lpstr>Deuteronomy 33:25</vt:lpstr>
      <vt:lpstr>Philippians 4:6</vt:lpstr>
      <vt:lpstr>Keep Praying</vt:lpstr>
      <vt:lpstr>PowerPoint Presentation</vt:lpstr>
      <vt:lpstr>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Lett</dc:creator>
  <cp:lastModifiedBy>Benjamin Lett</cp:lastModifiedBy>
  <cp:revision>28</cp:revision>
  <cp:lastPrinted>2023-08-16T21:38:28Z</cp:lastPrinted>
  <dcterms:created xsi:type="dcterms:W3CDTF">2023-02-01T04:17:32Z</dcterms:created>
  <dcterms:modified xsi:type="dcterms:W3CDTF">2023-08-23T19:37:09Z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