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0"/>
  </p:notesMasterIdLst>
  <p:sldIdLst>
    <p:sldId id="356" r:id="rId5"/>
    <p:sldId id="944" r:id="rId6"/>
    <p:sldId id="1014" r:id="rId7"/>
    <p:sldId id="1035" r:id="rId8"/>
    <p:sldId id="994" r:id="rId9"/>
    <p:sldId id="1055" r:id="rId10"/>
    <p:sldId id="1066" r:id="rId11"/>
    <p:sldId id="1051" r:id="rId12"/>
    <p:sldId id="1067" r:id="rId13"/>
    <p:sldId id="1069" r:id="rId14"/>
    <p:sldId id="1060" r:id="rId15"/>
    <p:sldId id="1070" r:id="rId16"/>
    <p:sldId id="1072" r:id="rId17"/>
    <p:sldId id="1073" r:id="rId18"/>
    <p:sldId id="107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356"/>
            <p14:sldId id="944"/>
            <p14:sldId id="1014"/>
            <p14:sldId id="1035"/>
            <p14:sldId id="994"/>
            <p14:sldId id="1055"/>
            <p14:sldId id="1066"/>
            <p14:sldId id="1051"/>
            <p14:sldId id="1067"/>
            <p14:sldId id="1069"/>
            <p14:sldId id="1060"/>
            <p14:sldId id="1070"/>
            <p14:sldId id="1072"/>
            <p14:sldId id="1073"/>
            <p14:sldId id="1074"/>
          </p14:sldIdLst>
        </p14:section>
        <p14:section name="Untitled Section" id="{9D4CB4EB-5315-47B4-A283-6E8018E980D0}">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6" autoAdjust="0"/>
  </p:normalViewPr>
  <p:slideViewPr>
    <p:cSldViewPr snapToGrid="0">
      <p:cViewPr varScale="1">
        <p:scale>
          <a:sx n="102" d="100"/>
          <a:sy n="102" d="100"/>
        </p:scale>
        <p:origin x="88" y="308"/>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9/13/2023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9/13/2023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9/13/2023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9/13/2023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ngall.com/winner-pn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huangchunsheng-biblestudy.blogspot.com/2017/09/blog-post_21.html"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rawpixel.com/search/pray" TargetMode="External"/><Relationship Id="rId2" Type="http://schemas.openxmlformats.org/officeDocument/2006/relationships/image" Target="../media/image12.1"/><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s02web.zoom.us/j/88909951335" TargetMode="External"/><Relationship Id="rId1" Type="http://schemas.openxmlformats.org/officeDocument/2006/relationships/slideLayout" Target="../slideLayouts/slideLayout1.xml"/><Relationship Id="rId6" Type="http://schemas.openxmlformats.org/officeDocument/2006/relationships/hyperlink" Target="https://waksoft.susu.ru/moyo-tv/" TargetMode="External"/><Relationship Id="rId5" Type="http://schemas.openxmlformats.org/officeDocument/2006/relationships/image" Target="../media/image4.jpg"/><Relationship Id="rId4" Type="http://schemas.openxmlformats.org/officeDocument/2006/relationships/hyperlink" Target="https://pixabay.com/en/iphone-phone-smartphone-mobile-246496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ngall.com/bible-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flickr.com/photos/artezoe/7044673219"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sad-black-man-sitting-on-sofa-5699460/" TargetMode="External"/><Relationship Id="rId7" Type="http://schemas.openxmlformats.org/officeDocument/2006/relationships/hyperlink" Target="https://www.rawpixel.com/image/515919/premium-photo-image-argument-car-accident-accident"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9.1"/><Relationship Id="rId5" Type="http://schemas.openxmlformats.org/officeDocument/2006/relationships/hyperlink" Target="https://brasildefatorj.com.br/2021/01/27/qual-o-papel-do-fundamentalismo-religioso-na-oposicao-a-joe-biden-nos-eua"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1146132" y="904184"/>
            <a:ext cx="5198301" cy="2164693"/>
          </a:xfrm>
        </p:spPr>
        <p:txBody>
          <a:bodyPr/>
          <a:lstStyle/>
          <a:p>
            <a:pPr algn="l"/>
            <a:r>
              <a:rPr lang="en-US" sz="3600" b="1" dirty="0"/>
              <a:t>What you should know to have victory over anger</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883086" y="2705621"/>
            <a:ext cx="5743182" cy="3181611"/>
          </a:xfrm>
        </p:spPr>
        <p:txBody>
          <a:bodyPr>
            <a:noAutofit/>
          </a:bodyPr>
          <a:lstStyle/>
          <a:p>
            <a:pPr marL="285750" indent="-285750" algn="ctr">
              <a:buFont typeface="Wingdings" panose="05000000000000000000" pitchFamily="2" charset="2"/>
              <a:buChar char="ü"/>
            </a:pPr>
            <a:r>
              <a:rPr lang="en-US" sz="3600" b="1" dirty="0">
                <a:solidFill>
                  <a:srgbClr val="C00000"/>
                </a:solidFill>
              </a:rPr>
              <a:t>The Categories of Anger</a:t>
            </a:r>
            <a:endParaRPr lang="en-US" sz="3600" b="1" i="1" dirty="0">
              <a:solidFill>
                <a:srgbClr val="00B050"/>
              </a:solidFill>
            </a:endParaRPr>
          </a:p>
          <a:p>
            <a:pPr marL="285750" indent="-285750" algn="ctr">
              <a:buFont typeface="Wingdings" panose="05000000000000000000" pitchFamily="2" charset="2"/>
              <a:buChar char="ü"/>
            </a:pPr>
            <a:r>
              <a:rPr lang="en-US" sz="3600" b="1" dirty="0">
                <a:solidFill>
                  <a:srgbClr val="C00000"/>
                </a:solidFill>
              </a:rPr>
              <a:t>The Causes of Anger</a:t>
            </a:r>
          </a:p>
          <a:p>
            <a:pPr marL="285750" indent="-285750" algn="ctr">
              <a:buFont typeface="Wingdings" panose="05000000000000000000" pitchFamily="2" charset="2"/>
              <a:buChar char="ü"/>
            </a:pPr>
            <a:r>
              <a:rPr lang="en-US" sz="3600" b="1" dirty="0">
                <a:solidFill>
                  <a:srgbClr val="C00000"/>
                </a:solidFill>
              </a:rPr>
              <a:t>The Cure for Anger</a:t>
            </a:r>
          </a:p>
          <a:p>
            <a:pPr marL="0" indent="0" algn="ctr">
              <a:buNone/>
            </a:pPr>
            <a:endParaRPr lang="en-US" sz="800" b="1" dirty="0">
              <a:solidFill>
                <a:srgbClr val="C00000"/>
              </a:solidFill>
            </a:endParaRPr>
          </a:p>
        </p:txBody>
      </p:sp>
      <p:pic>
        <p:nvPicPr>
          <p:cNvPr id="7" name="Picture 6">
            <a:extLst>
              <a:ext uri="{FF2B5EF4-FFF2-40B4-BE49-F238E27FC236}">
                <a16:creationId xmlns:a16="http://schemas.microsoft.com/office/drawing/2014/main" id="{1DE5A01B-3D95-A403-359C-7BB7FEA7E5E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584" r="8663"/>
          <a:stretch/>
        </p:blipFill>
        <p:spPr>
          <a:xfrm>
            <a:off x="7208727" y="1027171"/>
            <a:ext cx="3973266" cy="4860061"/>
          </a:xfrm>
          <a:prstGeom prst="rect">
            <a:avLst/>
          </a:prstGeom>
        </p:spPr>
      </p:pic>
    </p:spTree>
    <p:extLst>
      <p:ext uri="{BB962C8B-B14F-4D97-AF65-F5344CB8AC3E}">
        <p14:creationId xmlns:p14="http://schemas.microsoft.com/office/powerpoint/2010/main" val="317158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80861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a:t>
            </a: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9" name="Content Placeholder 8">
            <a:extLst>
              <a:ext uri="{FF2B5EF4-FFF2-40B4-BE49-F238E27FC236}">
                <a16:creationId xmlns:a16="http://schemas.microsoft.com/office/drawing/2014/main" id="{239547AE-9330-7782-B795-489BA3954AD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14367" y="749475"/>
            <a:ext cx="4390373" cy="5427840"/>
          </a:xfrm>
        </p:spPr>
      </p:pic>
    </p:spTree>
    <p:extLst>
      <p:ext uri="{BB962C8B-B14F-4D97-AF65-F5344CB8AC3E}">
        <p14:creationId xmlns:p14="http://schemas.microsoft.com/office/powerpoint/2010/main" val="307908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p:txBody>
          <a:bodyPr/>
          <a:lstStyle/>
          <a:p>
            <a:endParaRPr lang="en-US"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p:txBody>
          <a:bodyPr>
            <a:normAutofit/>
          </a:bodyPr>
          <a:lstStyle/>
          <a:p>
            <a:r>
              <a:rPr lang="en-US" b="1" dirty="0"/>
              <a:t>Know the categories of anger</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83710" y="2281657"/>
            <a:ext cx="4070866" cy="3633471"/>
          </a:xfrm>
        </p:spPr>
        <p:txBody>
          <a:bodyPr/>
          <a:lstStyle/>
          <a:p>
            <a:r>
              <a:rPr lang="en-US" sz="2800" dirty="0"/>
              <a:t>Rage (THUMOS) – “wrath” , hot anger or anger let loose</a:t>
            </a:r>
          </a:p>
          <a:p>
            <a:endParaRPr lang="en-US" dirty="0"/>
          </a:p>
          <a:p>
            <a:r>
              <a:rPr lang="en-US" sz="2800" dirty="0"/>
              <a:t>Anger (ORGE) – suggest a more controlled anger</a:t>
            </a:r>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6096000" y="1016124"/>
            <a:ext cx="5322309" cy="4739585"/>
          </a:xfrm>
        </p:spPr>
        <p:txBody>
          <a:bodyPr>
            <a:normAutofit/>
          </a:bodyPr>
          <a:lstStyle/>
          <a:p>
            <a:pPr marL="0" marR="0" indent="0">
              <a:spcBef>
                <a:spcPts val="0"/>
              </a:spcBef>
              <a:spcAft>
                <a:spcPts val="0"/>
              </a:spcAft>
              <a:buNone/>
            </a:pPr>
            <a:r>
              <a:rPr lang="en-US" sz="2800" b="1" kern="100" dirty="0">
                <a:solidFill>
                  <a:srgbClr val="C00000"/>
                </a:solidFill>
                <a:effectLst/>
                <a:ea typeface="Calibri" panose="020F0502020204030204" pitchFamily="34" charset="0"/>
                <a:cs typeface="Times New Roman" panose="02020603050405020304" pitchFamily="18" charset="0"/>
              </a:rPr>
              <a:t>Rage</a:t>
            </a:r>
          </a:p>
          <a:p>
            <a:pPr marL="0" marR="0" indent="0">
              <a:spcBef>
                <a:spcPts val="0"/>
              </a:spcBef>
              <a:spcAft>
                <a:spcPts val="0"/>
              </a:spcAft>
              <a:buNone/>
            </a:pPr>
            <a:r>
              <a:rPr lang="en-US" sz="2800" i="1" kern="100" dirty="0">
                <a:solidFill>
                  <a:schemeClr val="bg1"/>
                </a:solidFill>
                <a:effectLst/>
                <a:ea typeface="Calibri" panose="020F0502020204030204" pitchFamily="34" charset="0"/>
                <a:cs typeface="Times New Roman" panose="02020603050405020304" pitchFamily="18" charset="0"/>
              </a:rPr>
              <a:t>An angry person stirs up conflict, and a hot-tempered person commits many sins. </a:t>
            </a:r>
            <a:r>
              <a:rPr lang="en-US" sz="1800" kern="100" dirty="0">
                <a:solidFill>
                  <a:schemeClr val="bg1"/>
                </a:solidFill>
                <a:effectLst/>
                <a:ea typeface="Calibri" panose="020F0502020204030204" pitchFamily="34" charset="0"/>
                <a:cs typeface="Times New Roman" panose="02020603050405020304" pitchFamily="18" charset="0"/>
              </a:rPr>
              <a:t>Provers 29:22</a:t>
            </a:r>
          </a:p>
          <a:p>
            <a:pPr marL="0" marR="0">
              <a:spcBef>
                <a:spcPts val="0"/>
              </a:spcBef>
              <a:spcAft>
                <a:spcPts val="0"/>
              </a:spcAft>
            </a:pPr>
            <a:r>
              <a:rPr lang="en-US" sz="2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800" i="1" kern="100" dirty="0">
              <a:solidFill>
                <a:schemeClr val="bg1"/>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b="1" kern="100" dirty="0">
                <a:solidFill>
                  <a:srgbClr val="C00000"/>
                </a:solidFill>
                <a:ea typeface="Calibri" panose="020F0502020204030204" pitchFamily="34" charset="0"/>
                <a:cs typeface="Times New Roman" panose="02020603050405020304" pitchFamily="18" charset="0"/>
              </a:rPr>
              <a:t>Simple anger</a:t>
            </a:r>
          </a:p>
          <a:p>
            <a:pPr marL="0" marR="0" indent="0">
              <a:spcBef>
                <a:spcPts val="0"/>
              </a:spcBef>
              <a:spcAft>
                <a:spcPts val="0"/>
              </a:spcAft>
              <a:buNone/>
            </a:pPr>
            <a:r>
              <a:rPr lang="en-US" sz="2800" i="1" kern="100" dirty="0">
                <a:solidFill>
                  <a:schemeClr val="bg1"/>
                </a:solidFill>
                <a:effectLst/>
                <a:ea typeface="Calibri" panose="020F0502020204030204" pitchFamily="34" charset="0"/>
                <a:cs typeface="Times New Roman" panose="02020603050405020304" pitchFamily="18" charset="0"/>
              </a:rPr>
              <a:t>“In your anger do not sin”</a:t>
            </a:r>
            <a:r>
              <a:rPr lang="en-US" sz="2800" i="1" kern="100" baseline="30000" dirty="0">
                <a:solidFill>
                  <a:schemeClr val="bg1"/>
                </a:solidFill>
                <a:effectLst/>
                <a:ea typeface="Calibri" panose="020F0502020204030204" pitchFamily="34" charset="0"/>
                <a:cs typeface="Times New Roman" panose="02020603050405020304" pitchFamily="18" charset="0"/>
              </a:rPr>
              <a:t>:</a:t>
            </a:r>
            <a:r>
              <a:rPr lang="en-US" sz="2800" i="1" kern="100" dirty="0">
                <a:solidFill>
                  <a:schemeClr val="bg1"/>
                </a:solidFill>
                <a:effectLst/>
                <a:ea typeface="Calibri" panose="020F0502020204030204" pitchFamily="34" charset="0"/>
                <a:cs typeface="Times New Roman" panose="02020603050405020304" pitchFamily="18" charset="0"/>
              </a:rPr>
              <a:t> Do not let the sun go down while you are still angry, </a:t>
            </a:r>
            <a:r>
              <a:rPr lang="en-US" sz="1800" i="1" kern="100" dirty="0">
                <a:solidFill>
                  <a:schemeClr val="bg1"/>
                </a:solidFill>
                <a:effectLst/>
                <a:ea typeface="Calibri" panose="020F0502020204030204" pitchFamily="34" charset="0"/>
                <a:cs typeface="Times New Roman" panose="02020603050405020304" pitchFamily="18" charset="0"/>
              </a:rPr>
              <a:t>Ephesians  </a:t>
            </a:r>
            <a:r>
              <a:rPr lang="en-US" sz="1800" kern="100" dirty="0">
                <a:solidFill>
                  <a:schemeClr val="bg1"/>
                </a:solidFill>
                <a:effectLst/>
                <a:ea typeface="Calibri" panose="020F0502020204030204" pitchFamily="34" charset="0"/>
                <a:cs typeface="Times New Roman" panose="02020603050405020304" pitchFamily="18" charset="0"/>
              </a:rPr>
              <a:t>ns 4:26</a:t>
            </a:r>
          </a:p>
          <a:p>
            <a:endParaRPr lang="en-US" dirty="0"/>
          </a:p>
        </p:txBody>
      </p:sp>
    </p:spTree>
    <p:extLst>
      <p:ext uri="{BB962C8B-B14F-4D97-AF65-F5344CB8AC3E}">
        <p14:creationId xmlns:p14="http://schemas.microsoft.com/office/powerpoint/2010/main" val="212464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p:txBody>
          <a:bodyPr/>
          <a:lstStyle/>
          <a:p>
            <a:endParaRPr lang="en-US"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p:txBody>
          <a:bodyPr>
            <a:normAutofit/>
          </a:bodyPr>
          <a:lstStyle/>
          <a:p>
            <a:r>
              <a:rPr lang="en-US" b="1" dirty="0"/>
              <a:t>Know the Causes of anger</a:t>
            </a:r>
          </a:p>
        </p:txBody>
      </p:sp>
      <p:sp>
        <p:nvSpPr>
          <p:cNvPr id="5" name="Content Placeholder 4">
            <a:extLst>
              <a:ext uri="{FF2B5EF4-FFF2-40B4-BE49-F238E27FC236}">
                <a16:creationId xmlns:a16="http://schemas.microsoft.com/office/drawing/2014/main" id="{9FF0BE63-45CE-34A6-268F-444A1AB7A113}"/>
              </a:ext>
            </a:extLst>
          </p:cNvPr>
          <p:cNvSpPr>
            <a:spLocks noGrp="1"/>
          </p:cNvSpPr>
          <p:nvPr>
            <p:ph sz="half" idx="2"/>
          </p:nvPr>
        </p:nvSpPr>
        <p:spPr>
          <a:xfrm>
            <a:off x="1183710" y="2590290"/>
            <a:ext cx="4070866" cy="3016204"/>
          </a:xfrm>
        </p:spPr>
        <p:txBody>
          <a:bodyPr/>
          <a:lstStyle/>
          <a:p>
            <a:pPr algn="ctr"/>
            <a:r>
              <a:rPr lang="en-US" sz="3600" cap="all" dirty="0">
                <a:solidFill>
                  <a:srgbClr val="C00000"/>
                </a:solidFill>
              </a:rPr>
              <a:t>Hurt</a:t>
            </a:r>
            <a:endParaRPr lang="en-US" sz="1200" cap="all" dirty="0">
              <a:solidFill>
                <a:srgbClr val="C00000"/>
              </a:solidFill>
            </a:endParaRPr>
          </a:p>
          <a:p>
            <a:pPr algn="ctr"/>
            <a:r>
              <a:rPr lang="en-US" sz="1200" cap="all" dirty="0">
                <a:solidFill>
                  <a:srgbClr val="C00000"/>
                </a:solidFill>
              </a:rPr>
              <a:t> </a:t>
            </a:r>
          </a:p>
          <a:p>
            <a:pPr algn="ctr"/>
            <a:r>
              <a:rPr lang="en-US" sz="3600" cap="all" dirty="0">
                <a:solidFill>
                  <a:srgbClr val="C00000"/>
                </a:solidFill>
              </a:rPr>
              <a:t>Insecurity</a:t>
            </a:r>
            <a:endParaRPr lang="en-US" sz="1200" cap="all" dirty="0">
              <a:solidFill>
                <a:srgbClr val="C00000"/>
              </a:solidFill>
            </a:endParaRPr>
          </a:p>
          <a:p>
            <a:pPr algn="ctr"/>
            <a:endParaRPr lang="en-US" sz="1200" cap="all" dirty="0">
              <a:solidFill>
                <a:srgbClr val="C00000"/>
              </a:solidFill>
            </a:endParaRPr>
          </a:p>
          <a:p>
            <a:pPr algn="ctr"/>
            <a:r>
              <a:rPr lang="en-US" sz="3600" cap="all" dirty="0">
                <a:solidFill>
                  <a:srgbClr val="C00000"/>
                </a:solidFill>
              </a:rPr>
              <a:t>Frustration</a:t>
            </a:r>
          </a:p>
        </p:txBody>
      </p:sp>
      <p:sp>
        <p:nvSpPr>
          <p:cNvPr id="7" name="Content Placeholder 1">
            <a:extLst>
              <a:ext uri="{FF2B5EF4-FFF2-40B4-BE49-F238E27FC236}">
                <a16:creationId xmlns:a16="http://schemas.microsoft.com/office/drawing/2014/main" id="{BAA89193-4699-DAD9-54D9-90F2857C9FE2}"/>
              </a:ext>
            </a:extLst>
          </p:cNvPr>
          <p:cNvSpPr>
            <a:spLocks noGrp="1"/>
          </p:cNvSpPr>
          <p:nvPr>
            <p:ph idx="1"/>
          </p:nvPr>
        </p:nvSpPr>
        <p:spPr>
          <a:xfrm>
            <a:off x="5987441" y="695196"/>
            <a:ext cx="5511451" cy="4772416"/>
          </a:xfrm>
        </p:spPr>
        <p:txBody>
          <a:bodyPr>
            <a:normAutofit/>
          </a:bodyPr>
          <a:lstStyle/>
          <a:p>
            <a:pPr marL="0" marR="0" indent="0">
              <a:spcBef>
                <a:spcPts val="0"/>
              </a:spcBef>
              <a:spcAft>
                <a:spcPts val="0"/>
              </a:spcAft>
              <a:buNone/>
            </a:pPr>
            <a:r>
              <a:rPr lang="en-US" sz="2800" b="1" kern="100" dirty="0">
                <a:solidFill>
                  <a:srgbClr val="C00000"/>
                </a:solidFill>
                <a:effectLst/>
                <a:ea typeface="Calibri" panose="020F0502020204030204" pitchFamily="34" charset="0"/>
                <a:cs typeface="Times New Roman" panose="02020603050405020304" pitchFamily="18" charset="0"/>
              </a:rPr>
              <a:t>1. Hurt</a:t>
            </a:r>
          </a:p>
          <a:p>
            <a:pPr marL="0" marR="0" indent="0">
              <a:spcBef>
                <a:spcPts val="0"/>
              </a:spcBef>
              <a:spcAft>
                <a:spcPts val="0"/>
              </a:spcAft>
              <a:buNone/>
            </a:pPr>
            <a:r>
              <a:rPr lang="en-US" sz="2800" i="1" kern="100" dirty="0">
                <a:solidFill>
                  <a:schemeClr val="bg1"/>
                </a:solidFill>
                <a:effectLst/>
                <a:ea typeface="Calibri" panose="020F0502020204030204" pitchFamily="34" charset="0"/>
                <a:cs typeface="Times New Roman" panose="02020603050405020304" pitchFamily="18" charset="0"/>
              </a:rPr>
              <a:t>Emotional and Physical</a:t>
            </a:r>
            <a:endParaRPr lang="en-US" sz="1800" kern="100" dirty="0">
              <a:solidFill>
                <a:schemeClr val="bg1"/>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000" b="1" kern="100" dirty="0">
              <a:solidFill>
                <a:srgbClr val="C00000"/>
              </a:solidFill>
              <a:ea typeface="Calibri" panose="020F0502020204030204" pitchFamily="34" charset="0"/>
              <a:cs typeface="Times New Roman" panose="02020603050405020304" pitchFamily="18" charset="0"/>
            </a:endParaRPr>
          </a:p>
          <a:p>
            <a:endParaRPr lang="en-US" dirty="0"/>
          </a:p>
        </p:txBody>
      </p:sp>
      <p:sp>
        <p:nvSpPr>
          <p:cNvPr id="2" name="TextBox 1">
            <a:extLst>
              <a:ext uri="{FF2B5EF4-FFF2-40B4-BE49-F238E27FC236}">
                <a16:creationId xmlns:a16="http://schemas.microsoft.com/office/drawing/2014/main" id="{389DCFD1-C8F5-3E46-63EF-6354E20E0EAF}"/>
              </a:ext>
            </a:extLst>
          </p:cNvPr>
          <p:cNvSpPr txBox="1"/>
          <p:nvPr/>
        </p:nvSpPr>
        <p:spPr>
          <a:xfrm>
            <a:off x="5987441" y="1759290"/>
            <a:ext cx="5511451" cy="4678204"/>
          </a:xfrm>
          <a:prstGeom prst="rect">
            <a:avLst/>
          </a:prstGeom>
          <a:noFill/>
        </p:spPr>
        <p:txBody>
          <a:bodyPr wrap="square">
            <a:spAutoFit/>
          </a:bodyPr>
          <a:lstStyle/>
          <a:p>
            <a:pPr marL="0" marR="0">
              <a:spcBef>
                <a:spcPts val="0"/>
              </a:spcBef>
              <a:spcAft>
                <a:spcPts val="0"/>
              </a:spcAft>
            </a:pPr>
            <a:r>
              <a:rPr lang="en-US" sz="2800" b="1" kern="100" dirty="0">
                <a:solidFill>
                  <a:srgbClr val="C00000"/>
                </a:solidFill>
                <a:effectLst/>
                <a:ea typeface="Calibri" panose="020F0502020204030204" pitchFamily="34" charset="0"/>
                <a:cs typeface="Times New Roman" panose="02020603050405020304" pitchFamily="18" charset="0"/>
              </a:rPr>
              <a:t>2. Insecurity</a:t>
            </a:r>
          </a:p>
          <a:p>
            <a:pPr marL="0" marR="0">
              <a:spcBef>
                <a:spcPts val="0"/>
              </a:spcBef>
              <a:spcAft>
                <a:spcPts val="0"/>
              </a:spcAft>
            </a:pPr>
            <a:r>
              <a:rPr lang="en-US" sz="2800" i="1" kern="100" dirty="0">
                <a:solidFill>
                  <a:schemeClr val="bg1"/>
                </a:solidFill>
                <a:effectLst/>
                <a:ea typeface="Calibri" panose="020F0502020204030204" pitchFamily="34" charset="0"/>
                <a:cs typeface="Times New Roman" panose="02020603050405020304" pitchFamily="18" charset="0"/>
              </a:rPr>
              <a:t>Do not pay attention to every word people say, or you may hear your servant cursing you—    </a:t>
            </a:r>
            <a:r>
              <a:rPr lang="en-US" sz="1800" kern="100" dirty="0">
                <a:solidFill>
                  <a:schemeClr val="bg1"/>
                </a:solidFill>
                <a:effectLst/>
                <a:ea typeface="Calibri" panose="020F0502020204030204" pitchFamily="34" charset="0"/>
                <a:cs typeface="Times New Roman" panose="02020603050405020304" pitchFamily="18" charset="0"/>
              </a:rPr>
              <a:t>Ecclesiastes 7:21</a:t>
            </a:r>
          </a:p>
          <a:p>
            <a:pPr marL="0" marR="0">
              <a:spcBef>
                <a:spcPts val="0"/>
              </a:spcBef>
              <a:spcAft>
                <a:spcPts val="0"/>
              </a:spcAft>
            </a:pPr>
            <a:r>
              <a:rPr lang="en-US" sz="1800" kern="100" dirty="0">
                <a:solidFill>
                  <a:schemeClr val="bg1"/>
                </a:solidFill>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b="1" kern="100" dirty="0">
                <a:solidFill>
                  <a:srgbClr val="C00000"/>
                </a:solidFill>
                <a:ea typeface="Calibri" panose="020F0502020204030204" pitchFamily="34" charset="0"/>
                <a:cs typeface="Times New Roman" panose="02020603050405020304" pitchFamily="18" charset="0"/>
              </a:rPr>
              <a:t>3. Frustration</a:t>
            </a:r>
            <a:endParaRPr lang="en-US" sz="2800" b="1" kern="100" dirty="0">
              <a:solidFill>
                <a:srgbClr val="C00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800" i="1" kern="100" dirty="0">
                <a:solidFill>
                  <a:schemeClr val="bg1"/>
                </a:solidFill>
                <a:effectLst/>
                <a:ea typeface="Calibri" panose="020F0502020204030204" pitchFamily="34" charset="0"/>
                <a:cs typeface="Times New Roman" panose="02020603050405020304" pitchFamily="18" charset="0"/>
              </a:rPr>
              <a:t>Whoever is patient has great understanding, but one who is quick-tempered displays folly.   </a:t>
            </a:r>
            <a:r>
              <a:rPr lang="en-US" sz="1800" kern="100" dirty="0">
                <a:solidFill>
                  <a:schemeClr val="bg1"/>
                </a:solidFill>
                <a:effectLst/>
                <a:ea typeface="Calibri" panose="020F0502020204030204" pitchFamily="34" charset="0"/>
                <a:cs typeface="Times New Roman" panose="02020603050405020304" pitchFamily="18" charset="0"/>
              </a:rPr>
              <a:t>Proverbs 14:29</a:t>
            </a:r>
          </a:p>
        </p:txBody>
      </p:sp>
    </p:spTree>
    <p:extLst>
      <p:ext uri="{BB962C8B-B14F-4D97-AF65-F5344CB8AC3E}">
        <p14:creationId xmlns:p14="http://schemas.microsoft.com/office/powerpoint/2010/main" val="207992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249A11C-A5AC-AD3C-B6D9-EA2C834FD1E9}"/>
              </a:ext>
            </a:extLst>
          </p:cNvPr>
          <p:cNvSpPr>
            <a:spLocks noGrp="1"/>
          </p:cNvSpPr>
          <p:nvPr>
            <p:ph type="pic" sz="quarter" idx="13"/>
          </p:nvPr>
        </p:nvSpPr>
        <p:spPr/>
        <p:txBody>
          <a:bodyPr/>
          <a:lstStyle/>
          <a:p>
            <a:endParaRPr lang="en-US" dirty="0"/>
          </a:p>
        </p:txBody>
      </p:sp>
      <p:sp>
        <p:nvSpPr>
          <p:cNvPr id="4" name="Title 3">
            <a:extLst>
              <a:ext uri="{FF2B5EF4-FFF2-40B4-BE49-F238E27FC236}">
                <a16:creationId xmlns:a16="http://schemas.microsoft.com/office/drawing/2014/main" id="{8D16036B-8BAA-EE0E-A99B-B5C37986F153}"/>
              </a:ext>
            </a:extLst>
          </p:cNvPr>
          <p:cNvSpPr>
            <a:spLocks noGrp="1"/>
          </p:cNvSpPr>
          <p:nvPr>
            <p:ph type="title"/>
          </p:nvPr>
        </p:nvSpPr>
        <p:spPr>
          <a:xfrm>
            <a:off x="1097280" y="942869"/>
            <a:ext cx="4157296" cy="2226215"/>
          </a:xfrm>
        </p:spPr>
        <p:txBody>
          <a:bodyPr>
            <a:normAutofit fontScale="90000"/>
          </a:bodyPr>
          <a:lstStyle/>
          <a:p>
            <a:r>
              <a:rPr lang="en-US" b="1" dirty="0"/>
              <a:t>Know the Cure for Anger </a:t>
            </a:r>
            <a:br>
              <a:rPr lang="en-US" b="1" dirty="0"/>
            </a:br>
            <a:br>
              <a:rPr lang="en-US" b="1" dirty="0"/>
            </a:br>
            <a:r>
              <a:rPr lang="en-US" b="1" i="1" cap="none" dirty="0">
                <a:solidFill>
                  <a:srgbClr val="00B050"/>
                </a:solidFill>
              </a:rPr>
              <a:t>We can control our anger if we do three things:</a:t>
            </a:r>
          </a:p>
        </p:txBody>
      </p:sp>
      <p:sp>
        <p:nvSpPr>
          <p:cNvPr id="8" name="Content Placeholder 4">
            <a:extLst>
              <a:ext uri="{FF2B5EF4-FFF2-40B4-BE49-F238E27FC236}">
                <a16:creationId xmlns:a16="http://schemas.microsoft.com/office/drawing/2014/main" id="{81918F28-1CB9-276E-F608-83E274D0BE0B}"/>
              </a:ext>
            </a:extLst>
          </p:cNvPr>
          <p:cNvSpPr>
            <a:spLocks noGrp="1"/>
          </p:cNvSpPr>
          <p:nvPr>
            <p:ph sz="half" idx="2"/>
          </p:nvPr>
        </p:nvSpPr>
        <p:spPr>
          <a:xfrm>
            <a:off x="1140495" y="3495009"/>
            <a:ext cx="4070866" cy="2664379"/>
          </a:xfrm>
        </p:spPr>
        <p:txBody>
          <a:bodyPr>
            <a:normAutofit fontScale="70000" lnSpcReduction="20000"/>
          </a:bodyPr>
          <a:lstStyle/>
          <a:p>
            <a:pPr algn="ctr"/>
            <a:r>
              <a:rPr lang="en-US" sz="3600" b="1" cap="all" dirty="0">
                <a:solidFill>
                  <a:srgbClr val="C00000"/>
                </a:solidFill>
              </a:rPr>
              <a:t>Constrain our words</a:t>
            </a:r>
            <a:endParaRPr lang="en-US" sz="1200" b="1" cap="all" dirty="0">
              <a:solidFill>
                <a:srgbClr val="C00000"/>
              </a:solidFill>
            </a:endParaRPr>
          </a:p>
          <a:p>
            <a:pPr algn="ctr"/>
            <a:r>
              <a:rPr lang="en-US" sz="1200" b="1" cap="all" dirty="0">
                <a:solidFill>
                  <a:srgbClr val="C00000"/>
                </a:solidFill>
              </a:rPr>
              <a:t> </a:t>
            </a:r>
          </a:p>
          <a:p>
            <a:pPr algn="ctr"/>
            <a:r>
              <a:rPr lang="en-US" sz="3600" b="1" cap="all" dirty="0">
                <a:solidFill>
                  <a:srgbClr val="C00000"/>
                </a:solidFill>
              </a:rPr>
              <a:t>Consider the consequences</a:t>
            </a:r>
            <a:endParaRPr lang="en-US" sz="1200" b="1" cap="all" dirty="0">
              <a:solidFill>
                <a:srgbClr val="C00000"/>
              </a:solidFill>
            </a:endParaRPr>
          </a:p>
          <a:p>
            <a:pPr algn="ctr"/>
            <a:endParaRPr lang="en-US" sz="1200" b="1" cap="all" dirty="0">
              <a:solidFill>
                <a:srgbClr val="C00000"/>
              </a:solidFill>
            </a:endParaRPr>
          </a:p>
          <a:p>
            <a:pPr algn="ctr"/>
            <a:r>
              <a:rPr lang="en-US" sz="3600" b="1" cap="all" dirty="0">
                <a:solidFill>
                  <a:srgbClr val="C00000"/>
                </a:solidFill>
              </a:rPr>
              <a:t>Control Our responses</a:t>
            </a:r>
          </a:p>
        </p:txBody>
      </p:sp>
      <p:sp>
        <p:nvSpPr>
          <p:cNvPr id="9" name="Content Placeholder 1">
            <a:extLst>
              <a:ext uri="{FF2B5EF4-FFF2-40B4-BE49-F238E27FC236}">
                <a16:creationId xmlns:a16="http://schemas.microsoft.com/office/drawing/2014/main" id="{4135F93D-379A-611B-BBD4-73BC9E21B3DF}"/>
              </a:ext>
            </a:extLst>
          </p:cNvPr>
          <p:cNvSpPr>
            <a:spLocks noGrp="1"/>
          </p:cNvSpPr>
          <p:nvPr>
            <p:ph idx="1"/>
          </p:nvPr>
        </p:nvSpPr>
        <p:spPr>
          <a:xfrm>
            <a:off x="6020009" y="632950"/>
            <a:ext cx="5478884" cy="5591175"/>
          </a:xfrm>
        </p:spPr>
        <p:txBody>
          <a:bodyPr>
            <a:normAutofit/>
          </a:bodyPr>
          <a:lstStyle/>
          <a:p>
            <a:pPr marL="0" marR="0" indent="0">
              <a:spcBef>
                <a:spcPts val="0"/>
              </a:spcBef>
              <a:spcAft>
                <a:spcPts val="0"/>
              </a:spcAft>
              <a:buNone/>
            </a:pPr>
            <a:r>
              <a:rPr lang="en-US" sz="2400" b="1" kern="100" dirty="0">
                <a:solidFill>
                  <a:srgbClr val="C00000"/>
                </a:solidFill>
                <a:effectLst/>
                <a:ea typeface="Calibri" panose="020F0502020204030204" pitchFamily="34" charset="0"/>
                <a:cs typeface="Times New Roman" panose="02020603050405020304" pitchFamily="18" charset="0"/>
              </a:rPr>
              <a:t>Constrain our words</a:t>
            </a:r>
          </a:p>
          <a:p>
            <a:pPr marL="0" marR="0" indent="0">
              <a:spcBef>
                <a:spcPts val="0"/>
              </a:spcBef>
              <a:spcAft>
                <a:spcPts val="0"/>
              </a:spcAft>
              <a:buNone/>
            </a:pPr>
            <a:r>
              <a:rPr lang="en-US" sz="2400" i="1" kern="100" dirty="0">
                <a:solidFill>
                  <a:schemeClr val="bg1"/>
                </a:solidFill>
                <a:effectLst/>
                <a:ea typeface="Calibri" panose="020F0502020204030204" pitchFamily="34" charset="0"/>
                <a:cs typeface="Times New Roman" panose="02020603050405020304" pitchFamily="18" charset="0"/>
              </a:rPr>
              <a:t>The words of the reckless pierce like swords, but the tongue of the wise brings healing   </a:t>
            </a:r>
            <a:r>
              <a:rPr lang="en-US" sz="1400" kern="100" dirty="0">
                <a:solidFill>
                  <a:schemeClr val="bg1"/>
                </a:solidFill>
                <a:effectLst/>
                <a:ea typeface="Calibri" panose="020F0502020204030204" pitchFamily="34" charset="0"/>
                <a:cs typeface="Times New Roman" panose="02020603050405020304" pitchFamily="18" charset="0"/>
              </a:rPr>
              <a:t>Proverbs 12:18</a:t>
            </a:r>
          </a:p>
          <a:p>
            <a:pPr marL="0" marR="0">
              <a:spcBef>
                <a:spcPts val="0"/>
              </a:spcBef>
              <a:spcAft>
                <a:spcPts val="0"/>
              </a:spcAft>
            </a:pPr>
            <a:r>
              <a:rPr lang="en-US" sz="1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C00000"/>
                </a:solidFill>
                <a:effectLst/>
                <a:ea typeface="Calibri" panose="020F0502020204030204" pitchFamily="34" charset="0"/>
                <a:cs typeface="Times New Roman" panose="02020603050405020304" pitchFamily="18" charset="0"/>
              </a:rPr>
              <a:t>Consider the consequences</a:t>
            </a:r>
          </a:p>
          <a:p>
            <a:pPr marL="0" marR="0" indent="0">
              <a:spcBef>
                <a:spcPts val="0"/>
              </a:spcBef>
              <a:spcAft>
                <a:spcPts val="0"/>
              </a:spcAft>
              <a:buNone/>
            </a:pPr>
            <a:r>
              <a:rPr lang="en-US" sz="2400" i="1" kern="100" dirty="0">
                <a:solidFill>
                  <a:schemeClr val="bg1"/>
                </a:solidFill>
                <a:effectLst/>
                <a:ea typeface="Calibri" panose="020F0502020204030204" pitchFamily="34" charset="0"/>
                <a:cs typeface="Times New Roman" panose="02020603050405020304" pitchFamily="18" charset="0"/>
              </a:rPr>
              <a:t>Refrain from anger and turn from wrath; do not fret—it leads only to evil.</a:t>
            </a:r>
            <a:r>
              <a:rPr lang="en-US" i="1" kern="100" dirty="0">
                <a:solidFill>
                  <a:schemeClr val="bg1"/>
                </a:solidFill>
                <a:effectLst/>
                <a:ea typeface="Calibri" panose="020F0502020204030204" pitchFamily="34" charset="0"/>
                <a:cs typeface="Times New Roman" panose="02020603050405020304" pitchFamily="18" charset="0"/>
              </a:rPr>
              <a:t>   </a:t>
            </a:r>
            <a:r>
              <a:rPr lang="en-US" sz="1400" kern="100" dirty="0">
                <a:solidFill>
                  <a:schemeClr val="bg1"/>
                </a:solidFill>
                <a:effectLst/>
                <a:ea typeface="Calibri" panose="020F0502020204030204" pitchFamily="34" charset="0"/>
                <a:cs typeface="Times New Roman" panose="02020603050405020304" pitchFamily="18" charset="0"/>
              </a:rPr>
              <a:t>Psalm 37:8</a:t>
            </a:r>
          </a:p>
          <a:p>
            <a:pPr marL="0" marR="0">
              <a:spcBef>
                <a:spcPts val="0"/>
              </a:spcBef>
              <a:spcAft>
                <a:spcPts val="0"/>
              </a:spcAft>
            </a:pPr>
            <a:r>
              <a:rPr lang="en-US" sz="1800" kern="100" dirty="0">
                <a:solidFill>
                  <a:schemeClr val="bg1"/>
                </a:solidFill>
                <a:effectLs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C00000"/>
                </a:solidFill>
                <a:effectLst/>
                <a:ea typeface="Calibri" panose="020F0502020204030204" pitchFamily="34" charset="0"/>
                <a:cs typeface="Times New Roman" panose="02020603050405020304" pitchFamily="18" charset="0"/>
              </a:rPr>
              <a:t>Control our responses</a:t>
            </a:r>
          </a:p>
          <a:p>
            <a:pPr marL="0" marR="0" indent="0">
              <a:spcBef>
                <a:spcPts val="0"/>
              </a:spcBef>
              <a:spcAft>
                <a:spcPts val="0"/>
              </a:spcAft>
              <a:buNone/>
            </a:pPr>
            <a:r>
              <a:rPr lang="en-US" sz="2400" i="1" kern="100" dirty="0">
                <a:solidFill>
                  <a:schemeClr val="bg1"/>
                </a:solidFill>
                <a:effectLst/>
                <a:ea typeface="Calibri" panose="020F0502020204030204" pitchFamily="34" charset="0"/>
                <a:cs typeface="Times New Roman" panose="02020603050405020304" pitchFamily="18" charset="0"/>
              </a:rPr>
              <a:t>My dear brothers and sisters, take note of this: Everyone should be quick to listen, slow to speak and slow to become angry</a:t>
            </a:r>
            <a:r>
              <a:rPr lang="en-US" i="1" kern="100" dirty="0">
                <a:solidFill>
                  <a:schemeClr val="bg1"/>
                </a:solidFill>
                <a:effectLst/>
                <a:ea typeface="Calibri" panose="020F0502020204030204" pitchFamily="34" charset="0"/>
                <a:cs typeface="Times New Roman" panose="02020603050405020304" pitchFamily="18" charset="0"/>
              </a:rPr>
              <a:t>, </a:t>
            </a:r>
            <a:r>
              <a:rPr lang="en-US" sz="1400" kern="100" dirty="0">
                <a:solidFill>
                  <a:schemeClr val="bg1"/>
                </a:solidFill>
                <a:effectLst/>
                <a:ea typeface="Calibri" panose="020F0502020204030204" pitchFamily="34" charset="0"/>
                <a:cs typeface="Times New Roman" panose="02020603050405020304" pitchFamily="18" charset="0"/>
              </a:rPr>
              <a:t>James 1:19</a:t>
            </a:r>
          </a:p>
          <a:p>
            <a:endParaRPr lang="en-US" dirty="0"/>
          </a:p>
        </p:txBody>
      </p:sp>
    </p:spTree>
    <p:extLst>
      <p:ext uri="{BB962C8B-B14F-4D97-AF65-F5344CB8AC3E}">
        <p14:creationId xmlns:p14="http://schemas.microsoft.com/office/powerpoint/2010/main" val="190782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25FF1-1010-3A46-1670-E85026B7C109}"/>
              </a:ext>
            </a:extLst>
          </p:cNvPr>
          <p:cNvSpPr txBox="1"/>
          <p:nvPr/>
        </p:nvSpPr>
        <p:spPr>
          <a:xfrm>
            <a:off x="949430" y="1572006"/>
            <a:ext cx="4990453" cy="5324535"/>
          </a:xfrm>
          <a:prstGeom prst="rect">
            <a:avLst/>
          </a:prstGeom>
          <a:noFill/>
        </p:spPr>
        <p:txBody>
          <a:bodyPr wrap="square">
            <a:spAutoFit/>
          </a:bodyPr>
          <a:lstStyle/>
          <a:p>
            <a:pPr algn="ctr"/>
            <a:r>
              <a:rPr lang="en-US" sz="6000" b="1" baseline="30000" dirty="0">
                <a:solidFill>
                  <a:srgbClr val="C00000"/>
                </a:solidFill>
                <a:latin typeface="Century Gothic" panose="020B0502020202020204" pitchFamily="34" charset="0"/>
                <a:cs typeface="Segoe UI" panose="020B0502040204020203" pitchFamily="34" charset="0"/>
              </a:rPr>
              <a:t>Pray</a:t>
            </a:r>
          </a:p>
          <a:p>
            <a:pPr algn="ctr"/>
            <a:endParaRPr lang="en-US" sz="6000" b="1" baseline="30000" dirty="0">
              <a:solidFill>
                <a:srgbClr val="C00000"/>
              </a:solidFill>
              <a:latin typeface="Century Gothic" panose="020B0502020202020204" pitchFamily="34" charset="0"/>
              <a:cs typeface="Segoe UI" panose="020B0502040204020203" pitchFamily="34" charset="0"/>
            </a:endParaRPr>
          </a:p>
          <a:p>
            <a:pPr algn="ctr"/>
            <a:r>
              <a:rPr lang="en-US" sz="6000" b="1" baseline="30000" dirty="0">
                <a:solidFill>
                  <a:srgbClr val="C00000"/>
                </a:solidFill>
                <a:latin typeface="Century Gothic" panose="020B0502020202020204" pitchFamily="34" charset="0"/>
                <a:cs typeface="Segoe UI" panose="020B0502040204020203" pitchFamily="34" charset="0"/>
              </a:rPr>
              <a:t>Meditate</a:t>
            </a:r>
          </a:p>
          <a:p>
            <a:pPr algn="ctr"/>
            <a:r>
              <a:rPr lang="en-US" sz="6000" b="1" baseline="30000" dirty="0">
                <a:solidFill>
                  <a:srgbClr val="C00000"/>
                </a:solidFill>
                <a:latin typeface="Century Gothic" panose="020B0502020202020204" pitchFamily="34" charset="0"/>
                <a:cs typeface="Segoe UI" panose="020B0502040204020203" pitchFamily="34" charset="0"/>
              </a:rPr>
              <a:t> </a:t>
            </a:r>
          </a:p>
          <a:p>
            <a:pPr algn="ctr"/>
            <a:r>
              <a:rPr lang="en-US" sz="6000" b="1" baseline="30000" dirty="0">
                <a:solidFill>
                  <a:srgbClr val="C00000"/>
                </a:solidFill>
                <a:latin typeface="Century Gothic" panose="020B0502020202020204" pitchFamily="34" charset="0"/>
                <a:cs typeface="Segoe UI" panose="020B0502040204020203" pitchFamily="34" charset="0"/>
              </a:rPr>
              <a:t>Study </a:t>
            </a:r>
          </a:p>
          <a:p>
            <a:pPr algn="ctr"/>
            <a:endParaRPr lang="en-US" sz="6000" b="1" baseline="30000" dirty="0">
              <a:solidFill>
                <a:srgbClr val="C00000"/>
              </a:solidFill>
              <a:latin typeface="Century Gothic" panose="020B0502020202020204" pitchFamily="34" charset="0"/>
              <a:cs typeface="Segoe UI" panose="020B0502040204020203" pitchFamily="34" charset="0"/>
            </a:endParaRPr>
          </a:p>
          <a:p>
            <a:pPr algn="ctr"/>
            <a:r>
              <a:rPr lang="en-US" sz="6000" b="1" baseline="30000" dirty="0">
                <a:solidFill>
                  <a:srgbClr val="C00000"/>
                </a:solidFill>
                <a:latin typeface="Century Gothic" panose="020B0502020202020204" pitchFamily="34" charset="0"/>
                <a:cs typeface="Segoe UI" panose="020B0502040204020203" pitchFamily="34" charset="0"/>
              </a:rPr>
              <a:t>Therapy</a:t>
            </a:r>
          </a:p>
          <a:p>
            <a:pPr algn="ctr"/>
            <a:r>
              <a:rPr lang="en-US" sz="6000" b="1" baseline="30000" dirty="0">
                <a:solidFill>
                  <a:srgbClr val="C00000"/>
                </a:solidFill>
                <a:latin typeface="Century Gothic" panose="020B0502020202020204" pitchFamily="34" charset="0"/>
                <a:cs typeface="Segoe UI" panose="020B0502040204020203" pitchFamily="34" charset="0"/>
              </a:rPr>
              <a:t> </a:t>
            </a:r>
            <a:endParaRPr lang="en-US" dirty="0">
              <a:solidFill>
                <a:srgbClr val="C00000"/>
              </a:solidFill>
            </a:endParaRPr>
          </a:p>
        </p:txBody>
      </p:sp>
      <p:pic>
        <p:nvPicPr>
          <p:cNvPr id="8" name="Content Placeholder 7">
            <a:extLst>
              <a:ext uri="{FF2B5EF4-FFF2-40B4-BE49-F238E27FC236}">
                <a16:creationId xmlns:a16="http://schemas.microsoft.com/office/drawing/2014/main" id="{27061A82-86F9-7FEC-35F7-7BCE191542A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920471" y="952941"/>
            <a:ext cx="4428110" cy="4971870"/>
          </a:xfrm>
        </p:spPr>
      </p:pic>
    </p:spTree>
    <p:extLst>
      <p:ext uri="{BB962C8B-B14F-4D97-AF65-F5344CB8AC3E}">
        <p14:creationId xmlns:p14="http://schemas.microsoft.com/office/powerpoint/2010/main" val="66170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160399" y="1968604"/>
            <a:ext cx="4935601" cy="2338327"/>
          </a:xfrm>
        </p:spPr>
        <p:txBody>
          <a:bodyPr/>
          <a:lstStyle/>
          <a:p>
            <a:r>
              <a:rPr lang="en-US" sz="4000" dirty="0"/>
              <a:t>Prepare for our time of study by finding and reading:</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1256778" y="952941"/>
            <a:ext cx="5025024"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ea typeface="Calibri" panose="020F0502020204030204" pitchFamily="34" charset="0"/>
                <a:cs typeface="Segoe UI" panose="020B0502040204020203" pitchFamily="34" charset="0"/>
              </a:rPr>
              <a:t>September 13, 2023</a:t>
            </a:r>
            <a:endParaRPr lang="en-US" dirty="0">
              <a:solidFill>
                <a:srgbClr val="C00000"/>
              </a:solidFill>
            </a:endParaRPr>
          </a:p>
        </p:txBody>
      </p:sp>
      <p:sp>
        <p:nvSpPr>
          <p:cNvPr id="4" name="TextBox 3">
            <a:extLst>
              <a:ext uri="{FF2B5EF4-FFF2-40B4-BE49-F238E27FC236}">
                <a16:creationId xmlns:a16="http://schemas.microsoft.com/office/drawing/2014/main" id="{72E85160-6B3C-C8B0-22E8-B917AC95E3D3}"/>
              </a:ext>
            </a:extLst>
          </p:cNvPr>
          <p:cNvSpPr txBox="1"/>
          <p:nvPr/>
        </p:nvSpPr>
        <p:spPr>
          <a:xfrm>
            <a:off x="2280260" y="4475134"/>
            <a:ext cx="3815740" cy="1077218"/>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Ephesians 4:31</a:t>
            </a:r>
          </a:p>
          <a:p>
            <a:pPr marL="0" marR="0" algn="r">
              <a:spcBef>
                <a:spcPts val="0"/>
              </a:spcBef>
              <a:spcAft>
                <a:spcPts val="0"/>
              </a:spcAft>
            </a:pPr>
            <a:r>
              <a:rPr lang="en-US" sz="3200" b="1" dirty="0">
                <a:ea typeface="Calibri" panose="020F0502020204030204" pitchFamily="34" charset="0"/>
                <a:cs typeface="Times New Roman" panose="02020603050405020304" pitchFamily="18" charset="0"/>
              </a:rPr>
              <a:t>Proverbs 29:11</a:t>
            </a:r>
            <a:endParaRPr lang="en-US" sz="3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180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390884" y="1657320"/>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New Zoom Location </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943135" y="751755"/>
            <a:ext cx="10124926" cy="142796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7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sp>
        <p:nvSpPr>
          <p:cNvPr id="3" name="TextBox 2">
            <a:extLst>
              <a:ext uri="{FF2B5EF4-FFF2-40B4-BE49-F238E27FC236}">
                <a16:creationId xmlns:a16="http://schemas.microsoft.com/office/drawing/2014/main" id="{EDB7D0F9-30EF-599C-B19E-4039C20AC793}"/>
              </a:ext>
            </a:extLst>
          </p:cNvPr>
          <p:cNvSpPr txBox="1"/>
          <p:nvPr/>
        </p:nvSpPr>
        <p:spPr>
          <a:xfrm>
            <a:off x="1298401" y="3012896"/>
            <a:ext cx="9279829" cy="2862322"/>
          </a:xfrm>
          <a:prstGeom prst="rect">
            <a:avLst/>
          </a:prstGeom>
          <a:noFill/>
        </p:spPr>
        <p:txBody>
          <a:bodyPr wrap="square">
            <a:spAutoFit/>
          </a:bodyPr>
          <a:lstStyle/>
          <a:p>
            <a:pPr marL="0" marR="0">
              <a:spcBef>
                <a:spcPts val="0"/>
              </a:spcBef>
              <a:spcAft>
                <a:spcPts val="0"/>
              </a:spcAft>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https://us02web.zoom.us/j/88909951335</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One tap mobile</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+13126266799,,88909951335# US </a:t>
            </a:r>
          </a:p>
          <a:p>
            <a:pPr marL="0" marR="0">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Meeting ID: 889 0995 1335 </a:t>
            </a:r>
          </a:p>
        </p:txBody>
      </p:sp>
      <p:pic>
        <p:nvPicPr>
          <p:cNvPr id="5" name="Picture 4">
            <a:extLst>
              <a:ext uri="{FF2B5EF4-FFF2-40B4-BE49-F238E27FC236}">
                <a16:creationId xmlns:a16="http://schemas.microsoft.com/office/drawing/2014/main" id="{BCFD34CE-7D7F-ABDB-6A04-7E07B3BF4E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404" r="16131"/>
          <a:stretch/>
        </p:blipFill>
        <p:spPr>
          <a:xfrm>
            <a:off x="1390884" y="1881040"/>
            <a:ext cx="827528" cy="893475"/>
          </a:xfrm>
          <a:prstGeom prst="rect">
            <a:avLst/>
          </a:prstGeom>
        </p:spPr>
      </p:pic>
      <p:pic>
        <p:nvPicPr>
          <p:cNvPr id="9" name="Picture 8">
            <a:extLst>
              <a:ext uri="{FF2B5EF4-FFF2-40B4-BE49-F238E27FC236}">
                <a16:creationId xmlns:a16="http://schemas.microsoft.com/office/drawing/2014/main" id="{BA451FD2-9C55-6D53-D885-D354D139154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9988" t="1721" r="11264" b="4380"/>
          <a:stretch/>
        </p:blipFill>
        <p:spPr>
          <a:xfrm>
            <a:off x="8445770" y="4828784"/>
            <a:ext cx="3040299" cy="1370349"/>
          </a:xfrm>
          <a:prstGeom prst="rect">
            <a:avLst/>
          </a:prstGeom>
        </p:spPr>
      </p:pic>
    </p:spTree>
    <p:extLst>
      <p:ext uri="{BB962C8B-B14F-4D97-AF65-F5344CB8AC3E}">
        <p14:creationId xmlns:p14="http://schemas.microsoft.com/office/powerpoint/2010/main" val="416708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64DCF7F-79F3-AA30-32CE-DA716CA86CF9}"/>
              </a:ext>
            </a:extLst>
          </p:cNvPr>
          <p:cNvSpPr txBox="1">
            <a:spLocks/>
          </p:cNvSpPr>
          <p:nvPr/>
        </p:nvSpPr>
        <p:spPr>
          <a:xfrm>
            <a:off x="1164922" y="1779933"/>
            <a:ext cx="9857982" cy="42325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4800" b="1" dirty="0"/>
              <a:t>    Fall 2023 Study Topic</a:t>
            </a:r>
          </a:p>
          <a:p>
            <a:endParaRPr lang="en-US" sz="500" b="1" dirty="0"/>
          </a:p>
          <a:p>
            <a:pPr algn="ctr"/>
            <a:endParaRPr lang="en-US" sz="1000" b="1" i="1" dirty="0">
              <a:latin typeface="Arabic Typesetting" panose="03020402040406030203" pitchFamily="66" charset="-78"/>
              <a:cs typeface="Arabic Typesetting" panose="03020402040406030203" pitchFamily="66" charset="-78"/>
            </a:endParaRPr>
          </a:p>
          <a:p>
            <a:pPr algn="ctr"/>
            <a:r>
              <a:rPr lang="en-US" sz="6600" b="1" i="1" dirty="0">
                <a:latin typeface="Arabic Typesetting" panose="03020402040406030203" pitchFamily="66" charset="-78"/>
                <a:cs typeface="Arabic Typesetting" panose="03020402040406030203" pitchFamily="66" charset="-78"/>
              </a:rPr>
              <a:t>On the Road to      becoming an Overcomer</a:t>
            </a:r>
          </a:p>
          <a:p>
            <a:pPr algn="ctr"/>
            <a:r>
              <a:rPr lang="en-US" sz="4400" b="1" dirty="0">
                <a:solidFill>
                  <a:srgbClr val="C00000"/>
                </a:solidFill>
                <a:latin typeface="Arabic Typesetting" panose="03020402040406030203" pitchFamily="66" charset="-78"/>
                <a:cs typeface="Arabic Typesetting" panose="03020402040406030203" pitchFamily="66" charset="-78"/>
              </a:rPr>
              <a:t>On Line Only until further notice</a:t>
            </a:r>
          </a:p>
        </p:txBody>
      </p:sp>
      <p:sp>
        <p:nvSpPr>
          <p:cNvPr id="8" name="Title 1">
            <a:extLst>
              <a:ext uri="{FF2B5EF4-FFF2-40B4-BE49-F238E27FC236}">
                <a16:creationId xmlns:a16="http://schemas.microsoft.com/office/drawing/2014/main" id="{5D150182-E190-EA78-030B-87099800DB6A}"/>
              </a:ext>
            </a:extLst>
          </p:cNvPr>
          <p:cNvSpPr txBox="1">
            <a:spLocks/>
          </p:cNvSpPr>
          <p:nvPr/>
        </p:nvSpPr>
        <p:spPr>
          <a:xfrm>
            <a:off x="897978" y="901874"/>
            <a:ext cx="10124926" cy="1283917"/>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8000" kern="1200" cap="all" spc="-50" baseline="0">
                <a:solidFill>
                  <a:schemeClr val="tx1">
                    <a:lumMod val="85000"/>
                    <a:lumOff val="15000"/>
                  </a:schemeClr>
                </a:solidFill>
                <a:latin typeface="+mj-lt"/>
                <a:ea typeface="+mj-ea"/>
                <a:cs typeface="+mj-cs"/>
              </a:defRPr>
            </a:lvl1pPr>
          </a:lstStyle>
          <a:p>
            <a:pPr algn="ctr"/>
            <a:r>
              <a:rPr lang="en-US" sz="5800" b="1" dirty="0">
                <a:solidFill>
                  <a:srgbClr val="FF0000"/>
                </a:solidFill>
                <a:effectLst>
                  <a:outerShdw blurRad="38100" dist="38100" dir="2700000" algn="tl">
                    <a:srgbClr val="000000">
                      <a:alpha val="43137"/>
                    </a:srgbClr>
                  </a:outerShdw>
                </a:effectLst>
              </a:rPr>
              <a:t>Bible Study with Hill Chapel Athens</a:t>
            </a:r>
            <a:br>
              <a:rPr lang="en-US" dirty="0"/>
            </a:br>
            <a:endParaRPr lang="en-US" dirty="0"/>
          </a:p>
        </p:txBody>
      </p:sp>
      <p:pic>
        <p:nvPicPr>
          <p:cNvPr id="10" name="Picture 9">
            <a:extLst>
              <a:ext uri="{FF2B5EF4-FFF2-40B4-BE49-F238E27FC236}">
                <a16:creationId xmlns:a16="http://schemas.microsoft.com/office/drawing/2014/main" id="{73D86588-7D90-0F39-5193-7E1D65D532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154604">
            <a:off x="8079546" y="2454321"/>
            <a:ext cx="3504960" cy="1773794"/>
          </a:xfrm>
          <a:prstGeom prst="rect">
            <a:avLst/>
          </a:prstGeom>
        </p:spPr>
      </p:pic>
    </p:spTree>
    <p:extLst>
      <p:ext uri="{BB962C8B-B14F-4D97-AF65-F5344CB8AC3E}">
        <p14:creationId xmlns:p14="http://schemas.microsoft.com/office/powerpoint/2010/main" val="207878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B84F35-1C4E-4FED-24ED-775D2DFCB893}"/>
              </a:ext>
            </a:extLst>
          </p:cNvPr>
          <p:cNvSpPr>
            <a:spLocks noGrp="1"/>
          </p:cNvSpPr>
          <p:nvPr>
            <p:ph type="body" sz="half" idx="2"/>
          </p:nvPr>
        </p:nvSpPr>
        <p:spPr>
          <a:xfrm>
            <a:off x="1097279" y="1835063"/>
            <a:ext cx="4696009" cy="4102273"/>
          </a:xfrm>
        </p:spPr>
        <p:txBody>
          <a:bodyPr>
            <a:normAutofit/>
          </a:bodyPr>
          <a:lstStyle/>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Why God permits Problems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Chasing Out Worry</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Getting rid of Guilt</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Putting away People Hurt</a:t>
            </a:r>
          </a:p>
          <a:p>
            <a:pPr>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Taking on Your Anger</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When You're Afraid</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Turning Down Temptation</a:t>
            </a:r>
            <a:endParaRPr lang="en-US" dirty="0"/>
          </a:p>
        </p:txBody>
      </p:sp>
      <p:sp>
        <p:nvSpPr>
          <p:cNvPr id="10" name="Text Placeholder 9">
            <a:extLst>
              <a:ext uri="{FF2B5EF4-FFF2-40B4-BE49-F238E27FC236}">
                <a16:creationId xmlns:a16="http://schemas.microsoft.com/office/drawing/2014/main" id="{35EF7C5F-339C-6C07-BF1C-42A3A9C4DFC3}"/>
              </a:ext>
            </a:extLst>
          </p:cNvPr>
          <p:cNvSpPr>
            <a:spLocks noGrp="1"/>
          </p:cNvSpPr>
          <p:nvPr>
            <p:ph type="body" sz="half" idx="16"/>
          </p:nvPr>
        </p:nvSpPr>
        <p:spPr>
          <a:xfrm>
            <a:off x="6398714" y="1972849"/>
            <a:ext cx="4488361" cy="3413540"/>
          </a:xfrm>
        </p:spPr>
        <p:txBody>
          <a:bodyPr>
            <a:normAutofit/>
          </a:bodyPr>
          <a:lstStyle/>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Loneliness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Discouragement</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Done with feeling like a Failure</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Strangling Stress</a:t>
            </a:r>
            <a:endParaRPr lang="en-US" sz="2000" kern="100" dirty="0">
              <a:effectLs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Finding Financial Freedom</a:t>
            </a:r>
            <a:r>
              <a:rPr lang="en-US" sz="2000" kern="100" dirty="0">
                <a:effectLst/>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2000" i="1" kern="100" dirty="0">
                <a:solidFill>
                  <a:srgbClr val="192834"/>
                </a:solidFill>
                <a:effectLst/>
                <a:ea typeface="Calibri" panose="020F0502020204030204" pitchFamily="34" charset="0"/>
                <a:cs typeface="Times New Roman" panose="02020603050405020304" pitchFamily="18" charset="0"/>
              </a:rPr>
              <a:t>Burnout be gone</a:t>
            </a:r>
            <a:endParaRPr lang="en-US" dirty="0"/>
          </a:p>
        </p:txBody>
      </p:sp>
      <p:sp>
        <p:nvSpPr>
          <p:cNvPr id="5" name="Title 4">
            <a:extLst>
              <a:ext uri="{FF2B5EF4-FFF2-40B4-BE49-F238E27FC236}">
                <a16:creationId xmlns:a16="http://schemas.microsoft.com/office/drawing/2014/main" id="{0EF4D0B7-1745-F70D-5141-B791189CA0B6}"/>
              </a:ext>
            </a:extLst>
          </p:cNvPr>
          <p:cNvSpPr>
            <a:spLocks noGrp="1"/>
          </p:cNvSpPr>
          <p:nvPr>
            <p:ph type="title"/>
          </p:nvPr>
        </p:nvSpPr>
        <p:spPr>
          <a:xfrm>
            <a:off x="1097279" y="1111761"/>
            <a:ext cx="10058400" cy="587584"/>
          </a:xfrm>
        </p:spPr>
        <p:txBody>
          <a:bodyPr/>
          <a:lstStyle/>
          <a:p>
            <a:r>
              <a:rPr lang="en-US" b="1" dirty="0">
                <a:solidFill>
                  <a:srgbClr val="C00000"/>
                </a:solidFill>
              </a:rPr>
              <a:t>On the road to becoming an overcomer</a:t>
            </a:r>
          </a:p>
        </p:txBody>
      </p:sp>
    </p:spTree>
    <p:extLst>
      <p:ext uri="{BB962C8B-B14F-4D97-AF65-F5344CB8AC3E}">
        <p14:creationId xmlns:p14="http://schemas.microsoft.com/office/powerpoint/2010/main" val="225595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693CF7-584E-F82C-551A-E4D53F68692B}"/>
              </a:ext>
            </a:extLst>
          </p:cNvPr>
          <p:cNvSpPr>
            <a:spLocks noGrp="1"/>
          </p:cNvSpPr>
          <p:nvPr>
            <p:ph type="title"/>
          </p:nvPr>
        </p:nvSpPr>
        <p:spPr>
          <a:xfrm>
            <a:off x="976917" y="770509"/>
            <a:ext cx="5448924" cy="1753485"/>
          </a:xfrm>
        </p:spPr>
        <p:txBody>
          <a:bodyPr/>
          <a:lstStyle/>
          <a:p>
            <a:pPr algn="l"/>
            <a:r>
              <a:rPr lang="en-US" sz="3400" b="1" dirty="0"/>
              <a:t>Two things we must do to be able to forgive the person who hurt us</a:t>
            </a:r>
          </a:p>
        </p:txBody>
      </p:sp>
      <p:sp>
        <p:nvSpPr>
          <p:cNvPr id="5" name="Content Placeholder 4">
            <a:extLst>
              <a:ext uri="{FF2B5EF4-FFF2-40B4-BE49-F238E27FC236}">
                <a16:creationId xmlns:a16="http://schemas.microsoft.com/office/drawing/2014/main" id="{1DC3DF57-0A75-102B-AD5D-21BB0BBCFFC0}"/>
              </a:ext>
            </a:extLst>
          </p:cNvPr>
          <p:cNvSpPr>
            <a:spLocks noGrp="1"/>
          </p:cNvSpPr>
          <p:nvPr>
            <p:ph sz="half" idx="2"/>
          </p:nvPr>
        </p:nvSpPr>
        <p:spPr>
          <a:xfrm>
            <a:off x="976917" y="2868460"/>
            <a:ext cx="5296466" cy="2835104"/>
          </a:xfrm>
        </p:spPr>
        <p:txBody>
          <a:bodyPr>
            <a:noAutofit/>
          </a:bodyPr>
          <a:lstStyle/>
          <a:p>
            <a:pPr marL="285750" indent="-285750" algn="ctr">
              <a:buFont typeface="Wingdings" panose="05000000000000000000" pitchFamily="2" charset="2"/>
              <a:buChar char="ü"/>
            </a:pPr>
            <a:r>
              <a:rPr lang="en-US" sz="4000" b="1" dirty="0">
                <a:solidFill>
                  <a:srgbClr val="C00000"/>
                </a:solidFill>
              </a:rPr>
              <a:t>Free the person    </a:t>
            </a:r>
            <a:r>
              <a:rPr lang="en-US" sz="2000" b="1" i="1" dirty="0">
                <a:solidFill>
                  <a:srgbClr val="00B050"/>
                </a:solidFill>
              </a:rPr>
              <a:t>Bless and pray for the offender</a:t>
            </a:r>
          </a:p>
          <a:p>
            <a:pPr marL="0" indent="0" algn="ctr">
              <a:buNone/>
            </a:pPr>
            <a:endParaRPr lang="en-US" sz="800" b="1" dirty="0">
              <a:solidFill>
                <a:srgbClr val="C00000"/>
              </a:solidFill>
            </a:endParaRPr>
          </a:p>
          <a:p>
            <a:pPr marL="285750" indent="-285750" algn="ctr">
              <a:buFont typeface="Wingdings" panose="05000000000000000000" pitchFamily="2" charset="2"/>
              <a:buChar char="ü"/>
            </a:pPr>
            <a:r>
              <a:rPr lang="en-US" sz="4000" b="1" dirty="0">
                <a:solidFill>
                  <a:srgbClr val="C00000"/>
                </a:solidFill>
              </a:rPr>
              <a:t>Focus on the purpose of pain</a:t>
            </a:r>
          </a:p>
          <a:p>
            <a:pPr marL="0" indent="0" algn="ctr">
              <a:buNone/>
            </a:pPr>
            <a:endParaRPr lang="en-US" sz="800" b="1" dirty="0">
              <a:solidFill>
                <a:srgbClr val="C00000"/>
              </a:solidFill>
            </a:endParaRPr>
          </a:p>
        </p:txBody>
      </p:sp>
      <p:pic>
        <p:nvPicPr>
          <p:cNvPr id="9" name="Picture 8">
            <a:extLst>
              <a:ext uri="{FF2B5EF4-FFF2-40B4-BE49-F238E27FC236}">
                <a16:creationId xmlns:a16="http://schemas.microsoft.com/office/drawing/2014/main" id="{870C42F2-680B-A8A4-37BC-EFF7FEE227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9910" y="797556"/>
            <a:ext cx="4625085" cy="5262887"/>
          </a:xfrm>
          <a:prstGeom prst="rect">
            <a:avLst/>
          </a:prstGeom>
        </p:spPr>
      </p:pic>
    </p:spTree>
    <p:extLst>
      <p:ext uri="{BB962C8B-B14F-4D97-AF65-F5344CB8AC3E}">
        <p14:creationId xmlns:p14="http://schemas.microsoft.com/office/powerpoint/2010/main" val="71753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1025046" y="1968604"/>
            <a:ext cx="5377841" cy="2338327"/>
          </a:xfrm>
        </p:spPr>
        <p:txBody>
          <a:bodyPr/>
          <a:lstStyle/>
          <a:p>
            <a:r>
              <a:rPr lang="en-US" sz="4000" dirty="0"/>
              <a:t>living as an Overcomer by</a:t>
            </a:r>
            <a:br>
              <a:rPr lang="en-US" sz="4000" dirty="0"/>
            </a:br>
            <a:br>
              <a:rPr lang="en-US" sz="4000" dirty="0"/>
            </a:br>
            <a:r>
              <a:rPr lang="en-US" sz="4000" dirty="0"/>
              <a:t> </a:t>
            </a:r>
            <a:r>
              <a:rPr lang="en-US" sz="4000" b="1" dirty="0"/>
              <a:t>Taking on your anger</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911852"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5</a:t>
            </a:r>
            <a:endParaRPr lang="en-US" dirty="0">
              <a:solidFill>
                <a:srgbClr val="C00000"/>
              </a:solidFill>
            </a:endParaRPr>
          </a:p>
        </p:txBody>
      </p:sp>
      <p:sp>
        <p:nvSpPr>
          <p:cNvPr id="4" name="TextBox 3">
            <a:extLst>
              <a:ext uri="{FF2B5EF4-FFF2-40B4-BE49-F238E27FC236}">
                <a16:creationId xmlns:a16="http://schemas.microsoft.com/office/drawing/2014/main" id="{56B5824B-46C0-30FE-4B44-6F30F20E9858}"/>
              </a:ext>
            </a:extLst>
          </p:cNvPr>
          <p:cNvSpPr txBox="1"/>
          <p:nvPr/>
        </p:nvSpPr>
        <p:spPr>
          <a:xfrm>
            <a:off x="2587147" y="4907282"/>
            <a:ext cx="3815740" cy="1077218"/>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Ephesians 4:31</a:t>
            </a:r>
          </a:p>
          <a:p>
            <a:pPr marL="0" marR="0" algn="r">
              <a:spcBef>
                <a:spcPts val="0"/>
              </a:spcBef>
              <a:spcAft>
                <a:spcPts val="0"/>
              </a:spcAft>
            </a:pPr>
            <a:r>
              <a:rPr lang="en-US" sz="3200" b="1" dirty="0">
                <a:ea typeface="Calibri" panose="020F0502020204030204" pitchFamily="34" charset="0"/>
                <a:cs typeface="Times New Roman" panose="02020603050405020304" pitchFamily="18" charset="0"/>
              </a:rPr>
              <a:t>Proverbs 29:11</a:t>
            </a:r>
            <a:endParaRPr lang="en-US" sz="32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324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1004170" y="1372163"/>
            <a:ext cx="10058400" cy="3562527"/>
          </a:xfrm>
        </p:spPr>
        <p:txBody>
          <a:bodyPr>
            <a:noAutofit/>
          </a:bodyPr>
          <a:lstStyle/>
          <a:p>
            <a:pPr algn="ctr"/>
            <a:r>
              <a:rPr lang="en-US" sz="20000" dirty="0">
                <a:effectLst>
                  <a:outerShdw blurRad="38100" dist="38100" dir="2700000" algn="tl">
                    <a:srgbClr val="000000">
                      <a:alpha val="43137"/>
                    </a:srgbClr>
                  </a:outerShdw>
                </a:effectLst>
              </a:rPr>
              <a:t>Anger</a:t>
            </a:r>
          </a:p>
        </p:txBody>
      </p:sp>
    </p:spTree>
    <p:extLst>
      <p:ext uri="{BB962C8B-B14F-4D97-AF65-F5344CB8AC3E}">
        <p14:creationId xmlns:p14="http://schemas.microsoft.com/office/powerpoint/2010/main" val="234618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45B8317-C2E5-719E-F89F-78D947F5FFE9}"/>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l="16667" r="16667"/>
          <a:stretch>
            <a:fillRect/>
          </a:stretch>
        </p:blipFill>
        <p:spPr/>
      </p:pic>
      <p:sp>
        <p:nvSpPr>
          <p:cNvPr id="5" name="Text Placeholder 4">
            <a:extLst>
              <a:ext uri="{FF2B5EF4-FFF2-40B4-BE49-F238E27FC236}">
                <a16:creationId xmlns:a16="http://schemas.microsoft.com/office/drawing/2014/main" id="{33583A11-F83A-FC4D-490A-F28DC554250F}"/>
              </a:ext>
            </a:extLst>
          </p:cNvPr>
          <p:cNvSpPr>
            <a:spLocks noGrp="1"/>
          </p:cNvSpPr>
          <p:nvPr>
            <p:ph type="body" sz="half" idx="2"/>
          </p:nvPr>
        </p:nvSpPr>
        <p:spPr/>
        <p:txBody>
          <a:bodyPr/>
          <a:lstStyle/>
          <a:p>
            <a:r>
              <a:rPr lang="en-US" dirty="0"/>
              <a:t>What is it?</a:t>
            </a:r>
          </a:p>
        </p:txBody>
      </p:sp>
      <p:sp>
        <p:nvSpPr>
          <p:cNvPr id="9" name="Text Placeholder 8">
            <a:extLst>
              <a:ext uri="{FF2B5EF4-FFF2-40B4-BE49-F238E27FC236}">
                <a16:creationId xmlns:a16="http://schemas.microsoft.com/office/drawing/2014/main" id="{7E267732-50B2-010E-7214-6B4403EE4F8D}"/>
              </a:ext>
            </a:extLst>
          </p:cNvPr>
          <p:cNvSpPr>
            <a:spLocks noGrp="1"/>
          </p:cNvSpPr>
          <p:nvPr>
            <p:ph type="body" sz="half" idx="16"/>
          </p:nvPr>
        </p:nvSpPr>
        <p:spPr/>
        <p:txBody>
          <a:bodyPr/>
          <a:lstStyle/>
          <a:p>
            <a:r>
              <a:rPr lang="en-US" dirty="0"/>
              <a:t>How can it look?</a:t>
            </a:r>
          </a:p>
        </p:txBody>
      </p:sp>
      <p:sp>
        <p:nvSpPr>
          <p:cNvPr id="10" name="Text Placeholder 9">
            <a:extLst>
              <a:ext uri="{FF2B5EF4-FFF2-40B4-BE49-F238E27FC236}">
                <a16:creationId xmlns:a16="http://schemas.microsoft.com/office/drawing/2014/main" id="{545C141F-44B9-D127-E031-88FB1B9FCA5C}"/>
              </a:ext>
            </a:extLst>
          </p:cNvPr>
          <p:cNvSpPr>
            <a:spLocks noGrp="1"/>
          </p:cNvSpPr>
          <p:nvPr>
            <p:ph type="body" sz="half" idx="17"/>
          </p:nvPr>
        </p:nvSpPr>
        <p:spPr/>
        <p:txBody>
          <a:bodyPr/>
          <a:lstStyle/>
          <a:p>
            <a:r>
              <a:rPr lang="en-US" dirty="0"/>
              <a:t>What can it do?</a:t>
            </a:r>
          </a:p>
        </p:txBody>
      </p:sp>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4917717" y="908137"/>
            <a:ext cx="2417523" cy="947784"/>
          </a:xfrm>
        </p:spPr>
        <p:txBody>
          <a:bodyPr>
            <a:normAutofit/>
          </a:bodyPr>
          <a:lstStyle/>
          <a:p>
            <a:r>
              <a:rPr lang="en-US" sz="4800" b="1" dirty="0">
                <a:solidFill>
                  <a:srgbClr val="C00000"/>
                </a:solidFill>
              </a:rPr>
              <a:t>Anger</a:t>
            </a:r>
          </a:p>
        </p:txBody>
      </p:sp>
      <p:pic>
        <p:nvPicPr>
          <p:cNvPr id="16" name="Picture Placeholder 15">
            <a:extLst>
              <a:ext uri="{FF2B5EF4-FFF2-40B4-BE49-F238E27FC236}">
                <a16:creationId xmlns:a16="http://schemas.microsoft.com/office/drawing/2014/main" id="{6A0EEA56-2D52-5AD2-0C4C-0D835EBF3BBD}"/>
              </a:ext>
            </a:extLst>
          </p:cNvPr>
          <p:cNvPicPr>
            <a:picLocks noGrp="1" noChangeAspect="1"/>
          </p:cNvPicPr>
          <p:nvPr>
            <p:ph type="pic" sz="quarter" idx="15"/>
          </p:nvPr>
        </p:nvPicPr>
        <p:blipFill rotWithShape="1">
          <a:blip r:embed="rId4">
            <a:extLst>
              <a:ext uri="{837473B0-CC2E-450A-ABE3-18F120FF3D39}">
                <a1611:picAttrSrcUrl xmlns:a1611="http://schemas.microsoft.com/office/drawing/2016/11/main" r:id="rId5"/>
              </a:ext>
            </a:extLst>
          </a:blip>
          <a:srcRect l="23885" r="9490"/>
          <a:stretch/>
        </p:blipFill>
        <p:spPr bwMode="auto">
          <a:xfrm>
            <a:off x="8221093" y="2163331"/>
            <a:ext cx="2919412" cy="2919413"/>
          </a:xfrm>
          <a:prstGeom prst="rect">
            <a:avLst/>
          </a:prstGeom>
          <a:solidFill>
            <a:srgbClr val="EDEFF7"/>
          </a:solidFill>
          <a:ln>
            <a:noFill/>
          </a:ln>
          <a:extLst>
            <a:ext uri="{53640926-AAD7-44D8-BBD7-CCE9431645EC}">
              <a14:shadowObscured xmlns:a14="http://schemas.microsoft.com/office/drawing/2010/main"/>
            </a:ext>
          </a:extLst>
        </p:spPr>
      </p:pic>
      <p:pic>
        <p:nvPicPr>
          <p:cNvPr id="20" name="Picture Placeholder 19">
            <a:extLst>
              <a:ext uri="{FF2B5EF4-FFF2-40B4-BE49-F238E27FC236}">
                <a16:creationId xmlns:a16="http://schemas.microsoft.com/office/drawing/2014/main" id="{AB17200C-74F1-4C0F-D0F3-22BC034583AC}"/>
              </a:ext>
            </a:extLst>
          </p:cNvPr>
          <p:cNvPicPr>
            <a:picLocks noGrp="1" noChangeAspect="1"/>
          </p:cNvPicPr>
          <p:nvPr>
            <p:ph type="pic" sz="quarter" idx="13"/>
          </p:nvPr>
        </p:nvPicPr>
        <p:blipFill>
          <a:blip r:embed="rId6">
            <a:extLst>
              <a:ext uri="{837473B0-CC2E-450A-ABE3-18F120FF3D39}">
                <a1611:picAttrSrcUrl xmlns:a1611="http://schemas.microsoft.com/office/drawing/2016/11/main" r:id="rId7"/>
              </a:ext>
            </a:extLst>
          </a:blip>
          <a:srcRect l="16650" r="16650"/>
          <a:stretch>
            <a:fillRect/>
          </a:stretch>
        </p:blipFill>
        <p:spPr/>
      </p:pic>
    </p:spTree>
    <p:extLst>
      <p:ext uri="{BB962C8B-B14F-4D97-AF65-F5344CB8AC3E}">
        <p14:creationId xmlns:p14="http://schemas.microsoft.com/office/powerpoint/2010/main" val="3722587409"/>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00AB2-1957-427C-B872-176ABC83E732}">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71af3243-3dd4-4a8d-8c0d-dd76da1f02a5"/>
    <ds:schemaRef ds:uri="http://schemas.microsoft.com/office/infopath/2007/PartnerControls"/>
    <ds:schemaRef ds:uri="16c05727-aa75-4e4a-9b5f-8a80a116589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3.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party</Template>
  <TotalTime>10674</TotalTime>
  <Words>554</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Arabic Typesetting</vt:lpstr>
      <vt:lpstr>Arial</vt:lpstr>
      <vt:lpstr>Baskerville Old Face</vt:lpstr>
      <vt:lpstr>Calibri</vt:lpstr>
      <vt:lpstr>Century Gothic</vt:lpstr>
      <vt:lpstr>Wingdings</vt:lpstr>
      <vt:lpstr>RetrospectVTI</vt:lpstr>
      <vt:lpstr>PowerPoint Presentation</vt:lpstr>
      <vt:lpstr>Prepare for our time of study by finding and reading:</vt:lpstr>
      <vt:lpstr>PowerPoint Presentation</vt:lpstr>
      <vt:lpstr>PowerPoint Presentation</vt:lpstr>
      <vt:lpstr>On the road to becoming an overcomer</vt:lpstr>
      <vt:lpstr>Two things we must do to be able to forgive the person who hurt us</vt:lpstr>
      <vt:lpstr>living as an Overcomer by   Taking on your anger</vt:lpstr>
      <vt:lpstr>Anger</vt:lpstr>
      <vt:lpstr>Anger</vt:lpstr>
      <vt:lpstr>What you should know to have victory over anger</vt:lpstr>
      <vt:lpstr>PowerPoint Presentation</vt:lpstr>
      <vt:lpstr>Know the categories of anger</vt:lpstr>
      <vt:lpstr>Know the Causes of anger</vt:lpstr>
      <vt:lpstr>Know the Cure for Anger   We can control our anger if we do three things: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40</cp:revision>
  <cp:lastPrinted>2023-09-13T19:16:05Z</cp:lastPrinted>
  <dcterms:created xsi:type="dcterms:W3CDTF">2023-02-01T04:17:32Z</dcterms:created>
  <dcterms:modified xsi:type="dcterms:W3CDTF">2023-09-13T19:25:24Z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